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44"/>
  </p:handoutMasterIdLst>
  <p:sldIdLst>
    <p:sldId id="419" r:id="rId3"/>
    <p:sldId id="482" r:id="rId4"/>
    <p:sldId id="978" r:id="rId5"/>
    <p:sldId id="979" r:id="rId6"/>
    <p:sldId id="592" r:id="rId8"/>
    <p:sldId id="677" r:id="rId9"/>
    <p:sldId id="518" r:id="rId10"/>
    <p:sldId id="975" r:id="rId11"/>
    <p:sldId id="980" r:id="rId12"/>
    <p:sldId id="921" r:id="rId13"/>
    <p:sldId id="981" r:id="rId14"/>
    <p:sldId id="976" r:id="rId15"/>
    <p:sldId id="645" r:id="rId16"/>
    <p:sldId id="933" r:id="rId17"/>
    <p:sldId id="435" r:id="rId18"/>
    <p:sldId id="456" r:id="rId19"/>
    <p:sldId id="935" r:id="rId20"/>
    <p:sldId id="949" r:id="rId21"/>
    <p:sldId id="1018" r:id="rId22"/>
    <p:sldId id="941" r:id="rId23"/>
    <p:sldId id="437" r:id="rId24"/>
    <p:sldId id="939" r:id="rId25"/>
    <p:sldId id="923" r:id="rId26"/>
    <p:sldId id="940" r:id="rId27"/>
    <p:sldId id="942" r:id="rId28"/>
    <p:sldId id="1019" r:id="rId29"/>
    <p:sldId id="944" r:id="rId30"/>
    <p:sldId id="945" r:id="rId31"/>
    <p:sldId id="895" r:id="rId32"/>
    <p:sldId id="930" r:id="rId33"/>
    <p:sldId id="947" r:id="rId34"/>
    <p:sldId id="911" r:id="rId35"/>
    <p:sldId id="931" r:id="rId36"/>
    <p:sldId id="912" r:id="rId37"/>
    <p:sldId id="948" r:id="rId38"/>
    <p:sldId id="932" r:id="rId39"/>
    <p:sldId id="892" r:id="rId40"/>
    <p:sldId id="423" r:id="rId41"/>
    <p:sldId id="686" r:id="rId42"/>
    <p:sldId id="950" r:id="rId43"/>
  </p:sldIdLst>
  <p:sldSz cx="10691495" cy="1511935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50" userDrawn="1">
          <p15:clr>
            <a:srgbClr val="A4A3A4"/>
          </p15:clr>
        </p15:guide>
        <p15:guide id="2" pos="2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45186" initials="4" lastIdx="1" clrIdx="1"/>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15BB"/>
    <a:srgbClr val="D28D10"/>
    <a:srgbClr val="528C8B"/>
    <a:srgbClr val="EBAE03"/>
    <a:srgbClr val="B23012"/>
    <a:srgbClr val="EE8E8E"/>
    <a:srgbClr val="E89C12"/>
    <a:srgbClr val="F2A8A8"/>
    <a:srgbClr val="F2876E"/>
    <a:srgbClr val="EB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554F2FC-47F3-4EAF-B5D7-61143E9EB01A}" styleName="{385b2ea8-0d66-414d-9127-dde3b277f022}">
    <a:wholeTbl>
      <a:tcTxStyle>
        <a:fontRef idx="none">
          <a:prstClr val="black"/>
        </a:fontRef>
      </a:tcTxStyle>
      <a:tcStyle>
        <a:tcBdr>
          <a:top>
            <a:ln w="76200" cmpd="sng">
              <a:solidFill>
                <a:srgbClr val="339669"/>
              </a:solidFill>
            </a:ln>
          </a:top>
          <a:bottom>
            <a:ln w="76200" cmpd="sng">
              <a:solidFill>
                <a:srgbClr val="339669"/>
              </a:solidFill>
            </a:ln>
          </a:bottom>
        </a:tcBdr>
        <a:fill>
          <a:solidFill>
            <a:srgbClr val="FFFFFF"/>
          </a:solidFill>
        </a:fill>
      </a:tcStyle>
    </a:wholeTbl>
    <a:band1H>
      <a:tcTxStyle>
        <a:fontRef idx="none">
          <a:prstClr val="black"/>
        </a:fontRef>
      </a:tcTxStyle>
      <a:tcStyle>
        <a:tcBdr/>
        <a:fill>
          <a:solidFill>
            <a:srgbClr val="E0F7EF"/>
          </a:solidFill>
        </a:fill>
      </a:tcStyle>
    </a:band1H>
    <a:firstRow>
      <a:tcTxStyle>
        <a:fontRef idx="none">
          <a:prstClr val="black"/>
        </a:fontRef>
      </a:tcTxStyle>
      <a:tcStyle>
        <a:tcBdr/>
        <a:fill>
          <a:solidFill>
            <a:srgbClr val="33966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showGuides="1">
      <p:cViewPr varScale="1">
        <p:scale>
          <a:sx n="50" d="100"/>
          <a:sy n="50" d="100"/>
        </p:scale>
        <p:origin x="-612" y="-114"/>
      </p:cViewPr>
      <p:guideLst>
        <p:guide orient="horz" pos="8850"/>
        <p:guide pos="204"/>
      </p:guideLst>
    </p:cSldViewPr>
  </p:slideViewPr>
  <p:notesTextViewPr>
    <p:cViewPr>
      <p:scale>
        <a:sx n="3" d="2"/>
        <a:sy n="3" d="2"/>
      </p:scale>
      <p:origin x="0" y="0"/>
    </p:cViewPr>
  </p:notesTextViewPr>
  <p:notesViewPr>
    <p:cSldViewPr snapToGrid="0">
      <p:cViewPr varScale="1">
        <p:scale>
          <a:sx n="84" d="100"/>
          <a:sy n="84"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gs" Target="tags/tag450.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848" y="1143000"/>
            <a:ext cx="2182304"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文本框 3"/>
          <p:cNvSpPr txBox="1"/>
          <p:nvPr userDrawn="1"/>
        </p:nvSpPr>
        <p:spPr>
          <a:xfrm>
            <a:off x="430530" y="701675"/>
            <a:ext cx="356362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sp>
        <p:nvSpPr>
          <p:cNvPr id="2" name="矩形 1"/>
          <p:cNvSpPr/>
          <p:nvPr userDrawn="1"/>
        </p:nvSpPr>
        <p:spPr>
          <a:xfrm>
            <a:off x="0" y="0"/>
            <a:ext cx="5783580" cy="45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userDrawn="1"/>
        </p:nvSpPr>
        <p:spPr>
          <a:xfrm>
            <a:off x="8924816" y="153886"/>
            <a:ext cx="979755" cy="400110"/>
          </a:xfrm>
          <a:prstGeom prst="rect">
            <a:avLst/>
          </a:prstGeom>
          <a:noFill/>
        </p:spPr>
        <p:txBody>
          <a:bodyPr wrap="none" rtlCol="0">
            <a:spAutoFit/>
          </a:bodyPr>
          <a:lstStyle/>
          <a:p>
            <a:r>
              <a:rPr lang="en-US" altLang="zh-CN" sz="2000" dirty="0">
                <a:solidFill>
                  <a:srgbClr val="D28D10"/>
                </a:solidFill>
                <a:latin typeface="BankGothic Md BT" panose="020B0807020203060204" pitchFamily="34" charset="0"/>
              </a:rPr>
              <a:t>2035</a:t>
            </a:r>
            <a:endParaRPr lang="zh-CN" altLang="en-US" sz="2000" dirty="0">
              <a:solidFill>
                <a:srgbClr val="D28D10"/>
              </a:solidFill>
              <a:latin typeface="BankGothic Md BT" panose="020B0807020203060204" pitchFamily="34" charset="0"/>
            </a:endParaRPr>
          </a:p>
        </p:txBody>
      </p:sp>
      <p:sp>
        <p:nvSpPr>
          <p:cNvPr id="4" name="文本框 3"/>
          <p:cNvSpPr txBox="1"/>
          <p:nvPr userDrawn="1"/>
        </p:nvSpPr>
        <p:spPr>
          <a:xfrm>
            <a:off x="7368540" y="423545"/>
            <a:ext cx="2611755" cy="260350"/>
          </a:xfrm>
          <a:prstGeom prst="rect">
            <a:avLst/>
          </a:prstGeom>
          <a:noFill/>
        </p:spPr>
        <p:txBody>
          <a:bodyPr wrap="square" rtlCol="0">
            <a:spAutoFit/>
          </a:bodyPr>
          <a:lstStyle/>
          <a:p>
            <a:pPr algn="r"/>
            <a:r>
              <a:rPr lang="zh-CN" altLang="en-US" sz="1100" smtClean="0">
                <a:solidFill>
                  <a:schemeClr val="bg1">
                    <a:lumMod val="65000"/>
                  </a:schemeClr>
                </a:solidFill>
                <a:latin typeface="楷体" panose="02010609060101010101" pitchFamily="49" charset="-122"/>
                <a:ea typeface="楷体" panose="02010609060101010101" pitchFamily="49" charset="-122"/>
              </a:rPr>
              <a:t>南美乡国土空间规划</a:t>
            </a:r>
            <a:r>
              <a:rPr lang="zh-CN" altLang="en-US" sz="1100" dirty="0">
                <a:solidFill>
                  <a:schemeClr val="bg1">
                    <a:lumMod val="65000"/>
                  </a:schemeClr>
                </a:solidFill>
                <a:latin typeface="楷体" panose="02010609060101010101" pitchFamily="49" charset="-122"/>
                <a:ea typeface="楷体" panose="02010609060101010101" pitchFamily="49" charset="-122"/>
              </a:rPr>
              <a:t>（</a:t>
            </a:r>
            <a:r>
              <a:rPr lang="en-US" altLang="zh-CN" sz="1100" dirty="0">
                <a:solidFill>
                  <a:schemeClr val="bg1">
                    <a:lumMod val="65000"/>
                  </a:schemeClr>
                </a:solidFill>
                <a:latin typeface="楷体" panose="02010609060101010101" pitchFamily="49" charset="-122"/>
                <a:ea typeface="楷体" panose="02010609060101010101" pitchFamily="49" charset="-122"/>
              </a:rPr>
              <a:t>2021-2035</a:t>
            </a:r>
            <a:r>
              <a:rPr lang="zh-CN" altLang="en-US" sz="1100" dirty="0">
                <a:solidFill>
                  <a:schemeClr val="bg1">
                    <a:lumMod val="65000"/>
                  </a:schemeClr>
                </a:solidFill>
                <a:latin typeface="楷体" panose="02010609060101010101" pitchFamily="49" charset="-122"/>
                <a:ea typeface="楷体" panose="02010609060101010101" pitchFamily="49" charset="-122"/>
              </a:rPr>
              <a:t>年）</a:t>
            </a:r>
            <a:endParaRPr lang="zh-CN" altLang="en-US" sz="1100" dirty="0">
              <a:solidFill>
                <a:schemeClr val="bg1">
                  <a:lumMod val="65000"/>
                </a:schemeClr>
              </a:solidFill>
              <a:latin typeface="楷体" panose="02010609060101010101" pitchFamily="49" charset="-122"/>
              <a:ea typeface="楷体" panose="02010609060101010101" pitchFamily="49" charset="-122"/>
            </a:endParaRPr>
          </a:p>
        </p:txBody>
      </p:sp>
      <p:sp>
        <p:nvSpPr>
          <p:cNvPr id="9" name="矩形 8"/>
          <p:cNvSpPr/>
          <p:nvPr userDrawn="1"/>
        </p:nvSpPr>
        <p:spPr>
          <a:xfrm>
            <a:off x="9929813" y="292387"/>
            <a:ext cx="762000" cy="523220"/>
          </a:xfrm>
          <a:prstGeom prst="rect">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980296" y="328817"/>
            <a:ext cx="661034" cy="4472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67335" indent="-267335" algn="l" defTabSz="1069340" rtl="0" eaLnBrk="1" fontAlgn="auto" latinLnBrk="0" hangingPunct="1">
        <a:lnSpc>
          <a:spcPct val="130000"/>
        </a:lnSpc>
        <a:spcBef>
          <a:spcPts val="0"/>
        </a:spcBef>
        <a:spcAft>
          <a:spcPts val="1000"/>
        </a:spcAft>
        <a:buFont typeface="Arial" panose="020B0604020202020204" pitchFamily="34" charset="0"/>
        <a:buChar char="●"/>
        <a:defRPr sz="210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802005" indent="-267335" algn="l" defTabSz="1069340" rtl="0" eaLnBrk="1" fontAlgn="auto" latinLnBrk="0" hangingPunct="1">
        <a:lnSpc>
          <a:spcPct val="120000"/>
        </a:lnSpc>
        <a:spcBef>
          <a:spcPts val="0"/>
        </a:spcBef>
        <a:spcAft>
          <a:spcPts val="600"/>
        </a:spcAft>
        <a:buFont typeface="Arial" panose="020B0604020202020204" pitchFamily="34" charset="0"/>
        <a:buChar char="●"/>
        <a:tabLst>
          <a:tab pos="1881505" algn="l"/>
          <a:tab pos="1881505" algn="l"/>
          <a:tab pos="1881505" algn="l"/>
          <a:tab pos="1881505" algn="l"/>
        </a:tabLst>
        <a:defRPr sz="187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336675" indent="-267335" algn="l" defTabSz="1069340" rtl="0" eaLnBrk="1" fontAlgn="auto" latinLnBrk="0" hangingPunct="1">
        <a:lnSpc>
          <a:spcPct val="120000"/>
        </a:lnSpc>
        <a:spcBef>
          <a:spcPts val="0"/>
        </a:spcBef>
        <a:spcAft>
          <a:spcPts val="600"/>
        </a:spcAft>
        <a:buFont typeface="Arial" panose="020B0604020202020204" pitchFamily="34" charset="0"/>
        <a:buChar char="●"/>
        <a:defRPr sz="187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871345" indent="-267335" algn="l" defTabSz="1069340" rtl="0" eaLnBrk="1" fontAlgn="auto" latinLnBrk="0" hangingPunct="1">
        <a:lnSpc>
          <a:spcPct val="120000"/>
        </a:lnSpc>
        <a:spcBef>
          <a:spcPts val="0"/>
        </a:spcBef>
        <a:spcAft>
          <a:spcPts val="300"/>
        </a:spcAft>
        <a:buFont typeface="Wingdings" panose="05000000000000000000" charset="0"/>
        <a:buChar char=""/>
        <a:defRPr sz="163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406015" indent="-267335" algn="l" defTabSz="1069340" rtl="0" eaLnBrk="1" fontAlgn="auto" latinLnBrk="0" hangingPunct="1">
        <a:lnSpc>
          <a:spcPct val="120000"/>
        </a:lnSpc>
        <a:spcBef>
          <a:spcPts val="0"/>
        </a:spcBef>
        <a:spcAft>
          <a:spcPts val="300"/>
        </a:spcAft>
        <a:buFont typeface="Arial" panose="020B0604020202020204" pitchFamily="34" charset="0"/>
        <a:buChar char="•"/>
        <a:defRPr sz="163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zh-CN"/>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1" Type="http://schemas.openxmlformats.org/officeDocument/2006/relationships/slideLayout" Target="../slideLayouts/slideLayout3.xml"/><Relationship Id="rId20" Type="http://schemas.openxmlformats.org/officeDocument/2006/relationships/tags" Target="../tags/tag135.xml"/><Relationship Id="rId2" Type="http://schemas.openxmlformats.org/officeDocument/2006/relationships/tags" Target="../tags/tag117.xml"/><Relationship Id="rId19" Type="http://schemas.openxmlformats.org/officeDocument/2006/relationships/tags" Target="../tags/tag134.xml"/><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1" Type="http://schemas.openxmlformats.org/officeDocument/2006/relationships/slideLayout" Target="../slideLayouts/slideLayout3.xml"/><Relationship Id="rId50" Type="http://schemas.openxmlformats.org/officeDocument/2006/relationships/tags" Target="../tags/tag184.xml"/><Relationship Id="rId5" Type="http://schemas.openxmlformats.org/officeDocument/2006/relationships/tags" Target="../tags/tag139.xml"/><Relationship Id="rId49" Type="http://schemas.openxmlformats.org/officeDocument/2006/relationships/tags" Target="../tags/tag183.xml"/><Relationship Id="rId48" Type="http://schemas.openxmlformats.org/officeDocument/2006/relationships/tags" Target="../tags/tag182.xml"/><Relationship Id="rId47" Type="http://schemas.openxmlformats.org/officeDocument/2006/relationships/tags" Target="../tags/tag181.xml"/><Relationship Id="rId46" Type="http://schemas.openxmlformats.org/officeDocument/2006/relationships/tags" Target="../tags/tag180.xml"/><Relationship Id="rId45" Type="http://schemas.openxmlformats.org/officeDocument/2006/relationships/tags" Target="../tags/tag179.xml"/><Relationship Id="rId44" Type="http://schemas.openxmlformats.org/officeDocument/2006/relationships/tags" Target="../tags/tag178.xml"/><Relationship Id="rId43" Type="http://schemas.openxmlformats.org/officeDocument/2006/relationships/tags" Target="../tags/tag177.xml"/><Relationship Id="rId42" Type="http://schemas.openxmlformats.org/officeDocument/2006/relationships/tags" Target="../tags/tag176.xml"/><Relationship Id="rId41" Type="http://schemas.openxmlformats.org/officeDocument/2006/relationships/tags" Target="../tags/tag175.xml"/><Relationship Id="rId40" Type="http://schemas.openxmlformats.org/officeDocument/2006/relationships/tags" Target="../tags/tag174.xml"/><Relationship Id="rId4" Type="http://schemas.openxmlformats.org/officeDocument/2006/relationships/tags" Target="../tags/tag138.xml"/><Relationship Id="rId39" Type="http://schemas.openxmlformats.org/officeDocument/2006/relationships/tags" Target="../tags/tag173.xml"/><Relationship Id="rId38" Type="http://schemas.openxmlformats.org/officeDocument/2006/relationships/tags" Target="../tags/tag172.xml"/><Relationship Id="rId37" Type="http://schemas.openxmlformats.org/officeDocument/2006/relationships/tags" Target="../tags/tag171.xml"/><Relationship Id="rId36" Type="http://schemas.openxmlformats.org/officeDocument/2006/relationships/tags" Target="../tags/tag170.xml"/><Relationship Id="rId35" Type="http://schemas.openxmlformats.org/officeDocument/2006/relationships/tags" Target="../tags/tag169.xml"/><Relationship Id="rId34" Type="http://schemas.openxmlformats.org/officeDocument/2006/relationships/tags" Target="../tags/tag168.xml"/><Relationship Id="rId33" Type="http://schemas.openxmlformats.org/officeDocument/2006/relationships/tags" Target="../tags/tag167.xml"/><Relationship Id="rId32" Type="http://schemas.openxmlformats.org/officeDocument/2006/relationships/tags" Target="../tags/tag166.xml"/><Relationship Id="rId31" Type="http://schemas.openxmlformats.org/officeDocument/2006/relationships/tags" Target="../tags/tag165.xml"/><Relationship Id="rId30" Type="http://schemas.openxmlformats.org/officeDocument/2006/relationships/tags" Target="../tags/tag164.xml"/><Relationship Id="rId3" Type="http://schemas.openxmlformats.org/officeDocument/2006/relationships/image" Target="../media/image21.png"/><Relationship Id="rId29" Type="http://schemas.openxmlformats.org/officeDocument/2006/relationships/tags" Target="../tags/tag163.xml"/><Relationship Id="rId28" Type="http://schemas.openxmlformats.org/officeDocument/2006/relationships/tags" Target="../tags/tag162.xml"/><Relationship Id="rId27" Type="http://schemas.openxmlformats.org/officeDocument/2006/relationships/tags" Target="../tags/tag161.xml"/><Relationship Id="rId26" Type="http://schemas.openxmlformats.org/officeDocument/2006/relationships/tags" Target="../tags/tag160.xml"/><Relationship Id="rId25" Type="http://schemas.openxmlformats.org/officeDocument/2006/relationships/tags" Target="../tags/tag159.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tags" Target="../tags/tag137.xml"/><Relationship Id="rId19" Type="http://schemas.openxmlformats.org/officeDocument/2006/relationships/tags" Target="../tags/tag153.xml"/><Relationship Id="rId18" Type="http://schemas.openxmlformats.org/officeDocument/2006/relationships/tags" Target="../tags/tag152.xml"/><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6.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5" Type="http://schemas.openxmlformats.org/officeDocument/2006/relationships/slideLayout" Target="../slideLayouts/slideLayout5.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image" Target="../media/image24.jpeg"/><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6.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229.xml"/><Relationship Id="rId5" Type="http://schemas.openxmlformats.org/officeDocument/2006/relationships/image" Target="../media/image26.png"/><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236.xml"/><Relationship Id="rId7" Type="http://schemas.openxmlformats.org/officeDocument/2006/relationships/image" Target="../media/image27.png"/><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40.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image" Target="../media/image32.png"/><Relationship Id="rId2" Type="http://schemas.openxmlformats.org/officeDocument/2006/relationships/tags" Target="../tags/tag242.xml"/><Relationship Id="rId1" Type="http://schemas.openxmlformats.org/officeDocument/2006/relationships/tags" Target="../tags/tag24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34.png"/><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3" Type="http://schemas.openxmlformats.org/officeDocument/2006/relationships/slideLayout" Target="../slideLayouts/slideLayout3.xml"/><Relationship Id="rId12" Type="http://schemas.openxmlformats.org/officeDocument/2006/relationships/tags" Target="../tags/tag253.xml"/><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image" Target="../media/image37.jpeg"/></Relationships>
</file>

<file path=ppt/slides/_rels/slide22.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6" Type="http://schemas.openxmlformats.org/officeDocument/2006/relationships/slideLayout" Target="../slideLayouts/slideLayout3.xml"/><Relationship Id="rId15" Type="http://schemas.openxmlformats.org/officeDocument/2006/relationships/tags" Target="../tags/tag272.xml"/><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5" Type="http://schemas.openxmlformats.org/officeDocument/2006/relationships/slideLayout" Target="../slideLayouts/slideLayout3.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5" Type="http://schemas.openxmlformats.org/officeDocument/2006/relationships/slideLayout" Target="../slideLayouts/slideLayout3.xml"/><Relationship Id="rId34" Type="http://schemas.openxmlformats.org/officeDocument/2006/relationships/tags" Target="../tags/tag318.xml"/><Relationship Id="rId33" Type="http://schemas.openxmlformats.org/officeDocument/2006/relationships/tags" Target="../tags/tag317.xml"/><Relationship Id="rId32" Type="http://schemas.openxmlformats.org/officeDocument/2006/relationships/tags" Target="../tags/tag316.xml"/><Relationship Id="rId31" Type="http://schemas.openxmlformats.org/officeDocument/2006/relationships/tags" Target="../tags/tag315.xml"/><Relationship Id="rId30" Type="http://schemas.openxmlformats.org/officeDocument/2006/relationships/tags" Target="../tags/tag314.xml"/><Relationship Id="rId3" Type="http://schemas.openxmlformats.org/officeDocument/2006/relationships/tags" Target="../tags/tag287.xml"/><Relationship Id="rId29" Type="http://schemas.openxmlformats.org/officeDocument/2006/relationships/tags" Target="../tags/tag313.xml"/><Relationship Id="rId28" Type="http://schemas.openxmlformats.org/officeDocument/2006/relationships/tags" Target="../tags/tag312.xml"/><Relationship Id="rId27" Type="http://schemas.openxmlformats.org/officeDocument/2006/relationships/tags" Target="../tags/tag311.xml"/><Relationship Id="rId26" Type="http://schemas.openxmlformats.org/officeDocument/2006/relationships/tags" Target="../tags/tag310.xml"/><Relationship Id="rId25" Type="http://schemas.openxmlformats.org/officeDocument/2006/relationships/tags" Target="../tags/tag309.xml"/><Relationship Id="rId24" Type="http://schemas.openxmlformats.org/officeDocument/2006/relationships/tags" Target="../tags/tag308.xml"/><Relationship Id="rId23" Type="http://schemas.openxmlformats.org/officeDocument/2006/relationships/tags" Target="../tags/tag307.xml"/><Relationship Id="rId22" Type="http://schemas.openxmlformats.org/officeDocument/2006/relationships/tags" Target="../tags/tag306.xml"/><Relationship Id="rId21" Type="http://schemas.openxmlformats.org/officeDocument/2006/relationships/tags" Target="../tags/tag305.xml"/><Relationship Id="rId20" Type="http://schemas.openxmlformats.org/officeDocument/2006/relationships/tags" Target="../tags/tag304.xml"/><Relationship Id="rId2" Type="http://schemas.openxmlformats.org/officeDocument/2006/relationships/tags" Target="../tags/tag286.xml"/><Relationship Id="rId19" Type="http://schemas.openxmlformats.org/officeDocument/2006/relationships/tags" Target="../tags/tag303.xml"/><Relationship Id="rId18" Type="http://schemas.openxmlformats.org/officeDocument/2006/relationships/tags" Target="../tags/tag302.xml"/><Relationship Id="rId17" Type="http://schemas.openxmlformats.org/officeDocument/2006/relationships/tags" Target="../tags/tag301.xml"/><Relationship Id="rId16" Type="http://schemas.openxmlformats.org/officeDocument/2006/relationships/tags" Target="../tags/tag300.xml"/><Relationship Id="rId15" Type="http://schemas.openxmlformats.org/officeDocument/2006/relationships/tags" Target="../tags/tag299.xml"/><Relationship Id="rId14" Type="http://schemas.openxmlformats.org/officeDocument/2006/relationships/tags" Target="../tags/tag298.xml"/><Relationship Id="rId13" Type="http://schemas.openxmlformats.org/officeDocument/2006/relationships/tags" Target="../tags/tag297.xml"/><Relationship Id="rId12" Type="http://schemas.openxmlformats.org/officeDocument/2006/relationships/tags" Target="../tags/tag296.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image" Target="../media/image42.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5" Type="http://schemas.openxmlformats.org/officeDocument/2006/relationships/slideLayout" Target="../slideLayouts/slideLayout13.xml"/><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tags" Target="../tags/tag326.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342.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347.xml"/><Relationship Id="rId6" Type="http://schemas.openxmlformats.org/officeDocument/2006/relationships/image" Target="../media/image49.png"/><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image" Target="../media/image50.jpe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7.jpeg"/><Relationship Id="rId7"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tags" Target="../tags/tag8.xml"/><Relationship Id="rId2" Type="http://schemas.openxmlformats.org/officeDocument/2006/relationships/tags" Target="../tags/tag7.xml"/><Relationship Id="rId12" Type="http://schemas.openxmlformats.org/officeDocument/2006/relationships/slideLayout" Target="../slideLayouts/slideLayout10.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5" Type="http://schemas.openxmlformats.org/officeDocument/2006/relationships/slideLayout" Target="../slideLayouts/slideLayout3.xml"/><Relationship Id="rId14" Type="http://schemas.openxmlformats.org/officeDocument/2006/relationships/tags" Target="../tags/tag363.xml"/><Relationship Id="rId13" Type="http://schemas.openxmlformats.org/officeDocument/2006/relationships/image" Target="../media/image55.png"/><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51.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67.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s>
</file>

<file path=ppt/slides/_rels/slide32.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image" Target="../media/image60.png"/><Relationship Id="rId7" Type="http://schemas.openxmlformats.org/officeDocument/2006/relationships/tags" Target="../tags/tag372.xml"/><Relationship Id="rId6" Type="http://schemas.openxmlformats.org/officeDocument/2006/relationships/image" Target="../media/image59.png"/><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image" Target="../media/image58.jpeg"/><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tags" Target="../tags/tag368.xml"/></Relationships>
</file>

<file path=ppt/slides/_rels/slide33.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 Type="http://schemas.openxmlformats.org/officeDocument/2006/relationships/tags" Target="../tags/tag376.xml"/><Relationship Id="rId27" Type="http://schemas.openxmlformats.org/officeDocument/2006/relationships/slideLayout" Target="../slideLayouts/slideLayout3.xml"/><Relationship Id="rId26" Type="http://schemas.openxmlformats.org/officeDocument/2006/relationships/tags" Target="../tags/tag397.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tags" Target="../tags/tag396.xml"/><Relationship Id="rId22" Type="http://schemas.openxmlformats.org/officeDocument/2006/relationships/tags" Target="../tags/tag395.xml"/><Relationship Id="rId21" Type="http://schemas.openxmlformats.org/officeDocument/2006/relationships/tags" Target="../tags/tag394.xml"/><Relationship Id="rId20" Type="http://schemas.openxmlformats.org/officeDocument/2006/relationships/tags" Target="../tags/tag393.xml"/><Relationship Id="rId2" Type="http://schemas.openxmlformats.org/officeDocument/2006/relationships/tags" Target="../tags/tag375.xml"/><Relationship Id="rId19" Type="http://schemas.openxmlformats.org/officeDocument/2006/relationships/tags" Target="../tags/tag392.xml"/><Relationship Id="rId18" Type="http://schemas.openxmlformats.org/officeDocument/2006/relationships/tags" Target="../tags/tag391.xml"/><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4.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402.xml"/><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image" Target="../media/image63.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4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0.jpeg"/><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tags" Target="../tags/tag407.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image" Target="../media/image68.jpeg"/></Relationships>
</file>

<file path=ppt/slides/_rels/slide38.xml.rels><?xml version="1.0" encoding="UTF-8" standalone="yes"?>
<Relationships xmlns="http://schemas.openxmlformats.org/package/2006/relationships"><Relationship Id="rId9" Type="http://schemas.openxmlformats.org/officeDocument/2006/relationships/tags" Target="../tags/tag425.xml"/><Relationship Id="rId8" Type="http://schemas.openxmlformats.org/officeDocument/2006/relationships/tags" Target="../tags/tag424.xml"/><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8" Type="http://schemas.openxmlformats.org/officeDocument/2006/relationships/slideLayout" Target="../slideLayouts/slideLayout8.xml"/><Relationship Id="rId17" Type="http://schemas.openxmlformats.org/officeDocument/2006/relationships/tags" Target="../tags/tag433.xml"/><Relationship Id="rId16" Type="http://schemas.openxmlformats.org/officeDocument/2006/relationships/tags" Target="../tags/tag432.xml"/><Relationship Id="rId15" Type="http://schemas.openxmlformats.org/officeDocument/2006/relationships/tags" Target="../tags/tag431.xml"/><Relationship Id="rId14" Type="http://schemas.openxmlformats.org/officeDocument/2006/relationships/tags" Target="../tags/tag430.xml"/><Relationship Id="rId13" Type="http://schemas.openxmlformats.org/officeDocument/2006/relationships/tags" Target="../tags/tag429.xml"/><Relationship Id="rId12" Type="http://schemas.openxmlformats.org/officeDocument/2006/relationships/tags" Target="../tags/tag428.xml"/><Relationship Id="rId11" Type="http://schemas.openxmlformats.org/officeDocument/2006/relationships/tags" Target="../tags/tag427.xml"/><Relationship Id="rId10" Type="http://schemas.openxmlformats.org/officeDocument/2006/relationships/tags" Target="../tags/tag426.xml"/><Relationship Id="rId1" Type="http://schemas.openxmlformats.org/officeDocument/2006/relationships/image" Target="../media/image69.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439.xml"/><Relationship Id="rId6" Type="http://schemas.openxmlformats.org/officeDocument/2006/relationships/tags" Target="../tags/tag438.xml"/><Relationship Id="rId5" Type="http://schemas.openxmlformats.org/officeDocument/2006/relationships/tags" Target="../tags/tag437.xml"/><Relationship Id="rId4" Type="http://schemas.openxmlformats.org/officeDocument/2006/relationships/tags" Target="../tags/tag436.xml"/><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image" Target="../media/image70.jpeg"/></Relationships>
</file>

<file path=ppt/slides/_rels/slide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5" Type="http://schemas.openxmlformats.org/officeDocument/2006/relationships/notesSlide" Target="../notesSlides/notesSlide1.xml"/><Relationship Id="rId34" Type="http://schemas.openxmlformats.org/officeDocument/2006/relationships/slideLayout" Target="../slideLayouts/slideLayout1.xml"/><Relationship Id="rId33" Type="http://schemas.openxmlformats.org/officeDocument/2006/relationships/tags" Target="../tags/tag40.xml"/><Relationship Id="rId32" Type="http://schemas.openxmlformats.org/officeDocument/2006/relationships/tags" Target="../tags/tag39.xml"/><Relationship Id="rId31" Type="http://schemas.openxmlformats.org/officeDocument/2006/relationships/image" Target="../media/image12.png"/><Relationship Id="rId30" Type="http://schemas.openxmlformats.org/officeDocument/2006/relationships/tags" Target="../tags/tag38.xml"/><Relationship Id="rId3" Type="http://schemas.openxmlformats.org/officeDocument/2006/relationships/tags" Target="../tags/tag15.xml"/><Relationship Id="rId29" Type="http://schemas.openxmlformats.org/officeDocument/2006/relationships/tags" Target="../tags/tag37.xml"/><Relationship Id="rId28" Type="http://schemas.openxmlformats.org/officeDocument/2006/relationships/image" Target="../media/image11.png"/><Relationship Id="rId27" Type="http://schemas.openxmlformats.org/officeDocument/2006/relationships/tags" Target="../tags/tag36.xml"/><Relationship Id="rId26" Type="http://schemas.openxmlformats.org/officeDocument/2006/relationships/tags" Target="../tags/tag35.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image" Target="../media/image10.png"/><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4.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image" Target="../media/image9.png"/><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image" Target="../media/image8.png"/><Relationship Id="rId10" Type="http://schemas.openxmlformats.org/officeDocument/2006/relationships/tags" Target="../tags/tag22.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tags" Target="../tags/tag440.xml"/><Relationship Id="rId12" Type="http://schemas.openxmlformats.org/officeDocument/2006/relationships/slideLayout" Target="../slideLayouts/slideLayout10.xml"/><Relationship Id="rId11" Type="http://schemas.openxmlformats.org/officeDocument/2006/relationships/tags" Target="../tags/tag449.xml"/><Relationship Id="rId10" Type="http://schemas.openxmlformats.org/officeDocument/2006/relationships/tags" Target="../tags/tag448.xml"/><Relationship Id="rId1" Type="http://schemas.openxmlformats.org/officeDocument/2006/relationships/image" Target="../media/image7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2" Type="http://schemas.openxmlformats.org/officeDocument/2006/relationships/slideLayout" Target="../slideLayouts/slideLayout14.xml"/><Relationship Id="rId61" Type="http://schemas.openxmlformats.org/officeDocument/2006/relationships/tags" Target="../tags/tag116.xml"/><Relationship Id="rId60" Type="http://schemas.openxmlformats.org/officeDocument/2006/relationships/tags" Target="../tags/tag115.xml"/><Relationship Id="rId6" Type="http://schemas.openxmlformats.org/officeDocument/2006/relationships/tags" Target="../tags/tag64.xml"/><Relationship Id="rId59" Type="http://schemas.openxmlformats.org/officeDocument/2006/relationships/tags" Target="../tags/tag114.xml"/><Relationship Id="rId58" Type="http://schemas.openxmlformats.org/officeDocument/2006/relationships/tags" Target="../tags/tag113.xml"/><Relationship Id="rId57" Type="http://schemas.openxmlformats.org/officeDocument/2006/relationships/tags" Target="../tags/tag112.xml"/><Relationship Id="rId56" Type="http://schemas.openxmlformats.org/officeDocument/2006/relationships/tags" Target="../tags/tag111.xml"/><Relationship Id="rId55" Type="http://schemas.openxmlformats.org/officeDocument/2006/relationships/tags" Target="../tags/tag110.xml"/><Relationship Id="rId54" Type="http://schemas.openxmlformats.org/officeDocument/2006/relationships/tags" Target="../tags/tag109.xml"/><Relationship Id="rId53" Type="http://schemas.openxmlformats.org/officeDocument/2006/relationships/tags" Target="../tags/tag108.xml"/><Relationship Id="rId52" Type="http://schemas.openxmlformats.org/officeDocument/2006/relationships/tags" Target="../tags/tag107.xml"/><Relationship Id="rId51" Type="http://schemas.openxmlformats.org/officeDocument/2006/relationships/tags" Target="../tags/tag106.xml"/><Relationship Id="rId50" Type="http://schemas.openxmlformats.org/officeDocument/2006/relationships/tags" Target="../tags/tag105.xml"/><Relationship Id="rId5" Type="http://schemas.openxmlformats.org/officeDocument/2006/relationships/tags" Target="../tags/tag63.xml"/><Relationship Id="rId49" Type="http://schemas.openxmlformats.org/officeDocument/2006/relationships/tags" Target="../tags/tag104.xml"/><Relationship Id="rId48" Type="http://schemas.openxmlformats.org/officeDocument/2006/relationships/tags" Target="../tags/tag103.xml"/><Relationship Id="rId47" Type="http://schemas.openxmlformats.org/officeDocument/2006/relationships/image" Target="../media/image19.png"/><Relationship Id="rId46" Type="http://schemas.openxmlformats.org/officeDocument/2006/relationships/tags" Target="../tags/tag102.xml"/><Relationship Id="rId45" Type="http://schemas.openxmlformats.org/officeDocument/2006/relationships/image" Target="../media/image18.png"/><Relationship Id="rId44" Type="http://schemas.openxmlformats.org/officeDocument/2006/relationships/tags" Target="../tags/tag101.xml"/><Relationship Id="rId43" Type="http://schemas.openxmlformats.org/officeDocument/2006/relationships/image" Target="../media/image17.jpeg"/><Relationship Id="rId42" Type="http://schemas.openxmlformats.org/officeDocument/2006/relationships/tags" Target="../tags/tag100.xml"/><Relationship Id="rId41" Type="http://schemas.openxmlformats.org/officeDocument/2006/relationships/tags" Target="../tags/tag99.xml"/><Relationship Id="rId40" Type="http://schemas.openxmlformats.org/officeDocument/2006/relationships/tags" Target="../tags/tag98.xml"/><Relationship Id="rId4" Type="http://schemas.openxmlformats.org/officeDocument/2006/relationships/tags" Target="../tags/tag62.xml"/><Relationship Id="rId39" Type="http://schemas.openxmlformats.org/officeDocument/2006/relationships/tags" Target="../tags/tag97.xml"/><Relationship Id="rId38" Type="http://schemas.openxmlformats.org/officeDocument/2006/relationships/tags" Target="../tags/tag96.xml"/><Relationship Id="rId37" Type="http://schemas.openxmlformats.org/officeDocument/2006/relationships/tags" Target="../tags/tag95.xml"/><Relationship Id="rId36" Type="http://schemas.openxmlformats.org/officeDocument/2006/relationships/tags" Target="../tags/tag94.xml"/><Relationship Id="rId35" Type="http://schemas.openxmlformats.org/officeDocument/2006/relationships/tags" Target="../tags/tag93.xml"/><Relationship Id="rId34" Type="http://schemas.openxmlformats.org/officeDocument/2006/relationships/tags" Target="../tags/tag92.xml"/><Relationship Id="rId33" Type="http://schemas.openxmlformats.org/officeDocument/2006/relationships/tags" Target="../tags/tag91.xml"/><Relationship Id="rId32" Type="http://schemas.openxmlformats.org/officeDocument/2006/relationships/tags" Target="../tags/tag90.xml"/><Relationship Id="rId31" Type="http://schemas.openxmlformats.org/officeDocument/2006/relationships/tags" Target="../tags/tag89.xml"/><Relationship Id="rId30" Type="http://schemas.openxmlformats.org/officeDocument/2006/relationships/tags" Target="../tags/tag88.xml"/><Relationship Id="rId3" Type="http://schemas.openxmlformats.org/officeDocument/2006/relationships/tags" Target="../tags/tag61.xml"/><Relationship Id="rId29" Type="http://schemas.openxmlformats.org/officeDocument/2006/relationships/tags" Target="../tags/tag87.xml"/><Relationship Id="rId28" Type="http://schemas.openxmlformats.org/officeDocument/2006/relationships/tags" Target="../tags/tag86.xml"/><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0.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I:\乡镇规划\ppt图片\南美\q.pngq"/>
          <p:cNvPicPr>
            <a:picLocks noChangeAspect="1"/>
          </p:cNvPicPr>
          <p:nvPr>
            <p:custDataLst>
              <p:tags r:id="rId1"/>
            </p:custDataLst>
          </p:nvPr>
        </p:nvPicPr>
        <p:blipFill>
          <a:blip r:embed="rId2"/>
          <a:srcRect/>
          <a:stretch>
            <a:fillRect/>
          </a:stretch>
        </p:blipFill>
        <p:spPr>
          <a:xfrm>
            <a:off x="0" y="793750"/>
            <a:ext cx="10692130" cy="14352905"/>
          </a:xfrm>
          <a:prstGeom prst="rect">
            <a:avLst/>
          </a:prstGeom>
        </p:spPr>
      </p:pic>
      <p:sp>
        <p:nvSpPr>
          <p:cNvPr id="2" name="文本框 1"/>
          <p:cNvSpPr txBox="1"/>
          <p:nvPr/>
        </p:nvSpPr>
        <p:spPr>
          <a:xfrm>
            <a:off x="4671378" y="13569950"/>
            <a:ext cx="1344930" cy="384810"/>
          </a:xfrm>
          <a:prstGeom prst="rect">
            <a:avLst/>
          </a:prstGeom>
          <a:noFill/>
        </p:spPr>
        <p:txBody>
          <a:bodyPr wrap="none" rtlCol="0" anchor="t">
            <a:spAutoFit/>
          </a:bodyPr>
          <a:lstStyle/>
          <a:p>
            <a:pPr algn="ctr"/>
            <a:r>
              <a:rPr lang="en-US" altLang="zh-CN" b="1" smtClean="0">
                <a:solidFill>
                  <a:schemeClr val="bg1"/>
                </a:solidFill>
                <a:effectLst>
                  <a:outerShdw blurRad="38100" dist="25400" dir="5400000" algn="ctr" rotWithShape="0">
                    <a:srgbClr val="6E747A">
                      <a:alpha val="43000"/>
                    </a:srgbClr>
                  </a:outerShdw>
                </a:effectLst>
                <a:latin typeface="+mj-ea"/>
                <a:ea typeface="+mj-ea"/>
                <a:cs typeface="+mj-ea"/>
                <a:sym typeface="+mn-ea"/>
              </a:rPr>
              <a:t>2024</a:t>
            </a:r>
            <a:r>
              <a:rPr lang="zh-CN" altLang="en-US" b="1" smtClean="0">
                <a:solidFill>
                  <a:schemeClr val="bg1"/>
                </a:solidFill>
                <a:effectLst>
                  <a:outerShdw blurRad="38100" dist="25400" dir="5400000" algn="ctr" rotWithShape="0">
                    <a:srgbClr val="6E747A">
                      <a:alpha val="43000"/>
                    </a:srgbClr>
                  </a:outerShdw>
                </a:effectLst>
                <a:latin typeface="+mj-ea"/>
                <a:ea typeface="+mj-ea"/>
                <a:cs typeface="+mj-ea"/>
                <a:sym typeface="+mn-ea"/>
              </a:rPr>
              <a:t>年</a:t>
            </a:r>
            <a:r>
              <a:rPr lang="en-US" altLang="zh-CN" b="1" smtClean="0">
                <a:solidFill>
                  <a:schemeClr val="bg1"/>
                </a:solidFill>
                <a:effectLst>
                  <a:outerShdw blurRad="38100" dist="25400" dir="5400000" algn="ctr" rotWithShape="0">
                    <a:srgbClr val="6E747A">
                      <a:alpha val="43000"/>
                    </a:srgbClr>
                  </a:outerShdw>
                </a:effectLst>
                <a:latin typeface="+mj-ea"/>
                <a:ea typeface="+mj-ea"/>
                <a:cs typeface="+mj-ea"/>
                <a:sym typeface="+mn-ea"/>
              </a:rPr>
              <a:t>1</a:t>
            </a:r>
            <a:r>
              <a:rPr lang="zh-CN" altLang="en-US" b="1" smtClean="0">
                <a:solidFill>
                  <a:schemeClr val="bg1"/>
                </a:solidFill>
                <a:effectLst>
                  <a:outerShdw blurRad="38100" dist="25400" dir="5400000" algn="ctr" rotWithShape="0">
                    <a:srgbClr val="6E747A">
                      <a:alpha val="43000"/>
                    </a:srgbClr>
                  </a:outerShdw>
                </a:effectLst>
                <a:latin typeface="+mj-ea"/>
                <a:ea typeface="+mj-ea"/>
                <a:cs typeface="+mj-ea"/>
                <a:sym typeface="+mn-ea"/>
              </a:rPr>
              <a:t>月</a:t>
            </a:r>
            <a:endParaRPr lang="zh-CN" altLang="en-US" b="1">
              <a:solidFill>
                <a:schemeClr val="bg1"/>
              </a:solidFill>
              <a:effectLst>
                <a:outerShdw blurRad="38100" dist="25400" dir="5400000" algn="ctr" rotWithShape="0">
                  <a:srgbClr val="6E747A">
                    <a:alpha val="43000"/>
                  </a:srgbClr>
                </a:outerShdw>
              </a:effectLst>
              <a:latin typeface="+mj-ea"/>
              <a:ea typeface="+mj-ea"/>
              <a:cs typeface="+mj-ea"/>
              <a:sym typeface="+mn-ea"/>
            </a:endParaRPr>
          </a:p>
        </p:txBody>
      </p:sp>
      <p:sp>
        <p:nvSpPr>
          <p:cNvPr id="3" name="文本框 2"/>
          <p:cNvSpPr txBox="1"/>
          <p:nvPr/>
        </p:nvSpPr>
        <p:spPr>
          <a:xfrm>
            <a:off x="2808268" y="14030325"/>
            <a:ext cx="5346700" cy="368300"/>
          </a:xfrm>
          <a:prstGeom prst="rect">
            <a:avLst/>
          </a:prstGeom>
          <a:noFill/>
        </p:spPr>
        <p:txBody>
          <a:bodyPr wrap="square" rtlCol="0" anchor="t">
            <a:spAutoFit/>
          </a:bodyPr>
          <a:lstStyle/>
          <a:p>
            <a:r>
              <a:rPr lang="zh-CN" altLang="en-US" b="1">
                <a:solidFill>
                  <a:schemeClr val="bg1"/>
                </a:solidFill>
                <a:latin typeface="+mj-ea"/>
                <a:ea typeface="+mj-ea"/>
              </a:rPr>
              <a:t>注：本次成果</a:t>
            </a:r>
            <a:r>
              <a:rPr lang="zh-CN" altLang="en-US" b="1" smtClean="0">
                <a:solidFill>
                  <a:schemeClr val="bg1"/>
                </a:solidFill>
                <a:latin typeface="+mj-ea"/>
                <a:ea typeface="+mj-ea"/>
              </a:rPr>
              <a:t>为公众征求意见稿，</a:t>
            </a:r>
            <a:r>
              <a:rPr lang="zh-CN" altLang="en-US" b="1">
                <a:solidFill>
                  <a:schemeClr val="bg1"/>
                </a:solidFill>
                <a:latin typeface="+mj-ea"/>
                <a:ea typeface="+mj-ea"/>
              </a:rPr>
              <a:t>最终</a:t>
            </a:r>
            <a:r>
              <a:rPr lang="zh-CN" altLang="en-US" b="1" smtClean="0">
                <a:solidFill>
                  <a:schemeClr val="bg1"/>
                </a:solidFill>
                <a:latin typeface="+mj-ea"/>
                <a:ea typeface="+mj-ea"/>
              </a:rPr>
              <a:t>以批复为</a:t>
            </a:r>
            <a:r>
              <a:rPr lang="zh-CN" altLang="en-US" b="1">
                <a:solidFill>
                  <a:schemeClr val="bg1"/>
                </a:solidFill>
                <a:latin typeface="+mj-ea"/>
                <a:ea typeface="+mj-ea"/>
              </a:rPr>
              <a:t>准。</a:t>
            </a:r>
            <a:endParaRPr lang="zh-CN" altLang="en-US" b="1">
              <a:solidFill>
                <a:schemeClr val="bg1"/>
              </a:solidFill>
              <a:latin typeface="+mj-ea"/>
              <a:ea typeface="+mj-ea"/>
            </a:endParaRPr>
          </a:p>
        </p:txBody>
      </p:sp>
      <p:sp>
        <p:nvSpPr>
          <p:cNvPr id="25" name="文本框 24"/>
          <p:cNvSpPr txBox="1"/>
          <p:nvPr/>
        </p:nvSpPr>
        <p:spPr>
          <a:xfrm>
            <a:off x="594360" y="3918585"/>
            <a:ext cx="9568815" cy="3681730"/>
          </a:xfrm>
          <a:prstGeom prst="rect">
            <a:avLst/>
          </a:prstGeom>
          <a:noFill/>
        </p:spPr>
        <p:txBody>
          <a:bodyPr wrap="square" rtlCol="0">
            <a:spAutoFit/>
            <a:scene3d>
              <a:camera prst="orthographicFront"/>
              <a:lightRig rig="threePt" dir="t"/>
            </a:scene3d>
          </a:bodyPr>
          <a:lstStyle/>
          <a:p>
            <a:pPr algn="ctr">
              <a:lnSpc>
                <a:spcPts val="7000"/>
              </a:lnSpc>
            </a:pPr>
            <a:r>
              <a:rPr lang="zh-CN" altLang="en-US" sz="5400" b="1" smtClean="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rPr>
              <a:t>南美乡国土空间规划</a:t>
            </a:r>
            <a:endParaRPr lang="zh-CN" altLang="en-US" sz="54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endParaRPr>
          </a:p>
          <a:p>
            <a:pPr algn="ctr">
              <a:lnSpc>
                <a:spcPts val="7000"/>
              </a:lnSpc>
            </a:pPr>
            <a:r>
              <a:rPr lang="zh-CN" altLang="en-US" sz="44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sym typeface="+mn-ea"/>
              </a:rPr>
              <a:t>（</a:t>
            </a:r>
            <a:r>
              <a:rPr lang="en-US" altLang="zh-CN" sz="44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rPr>
              <a:t>2021-2035</a:t>
            </a:r>
            <a:r>
              <a:rPr lang="zh-CN" altLang="en-US" sz="44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rPr>
              <a:t>年）</a:t>
            </a:r>
            <a:endParaRPr lang="zh-CN" altLang="en-US" sz="44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endParaRPr>
          </a:p>
          <a:p>
            <a:pPr algn="ctr">
              <a:lnSpc>
                <a:spcPts val="7000"/>
              </a:lnSpc>
            </a:pPr>
            <a:endParaRPr lang="zh-CN" altLang="en-US" sz="36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endParaRPr>
          </a:p>
          <a:p>
            <a:pPr algn="ctr">
              <a:lnSpc>
                <a:spcPts val="7000"/>
              </a:lnSpc>
            </a:pPr>
            <a:r>
              <a:rPr lang="zh-CN" altLang="en-US" sz="32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rPr>
              <a:t>公众征求意见稿</a:t>
            </a:r>
            <a:endParaRPr lang="zh-CN" altLang="en-US" sz="3200" b="1" dirty="0">
              <a:solidFill>
                <a:srgbClr val="D28D10"/>
              </a:solidFill>
              <a:effectLst>
                <a:glow rad="190500">
                  <a:schemeClr val="bg1">
                    <a:alpha val="100000"/>
                  </a:schemeClr>
                </a:glow>
                <a:outerShdw blurRad="38100" dist="25400" dir="5400000" algn="ctr" rotWithShape="0">
                  <a:srgbClr val="6E747A">
                    <a:alpha val="43000"/>
                  </a:srgbClr>
                </a:outerShdw>
              </a:effectLst>
              <a:latin typeface="+mj-ea"/>
              <a:ea typeface="+mj-ea"/>
            </a:endParaRPr>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乡镇规划\ppt图片\南美\R-C (1).jpgR-C (1)"/>
          <p:cNvPicPr>
            <a:picLocks noChangeAspect="1"/>
          </p:cNvPicPr>
          <p:nvPr/>
        </p:nvPicPr>
        <p:blipFill>
          <a:blip r:embed="rId1"/>
          <a:srcRect/>
          <a:stretch>
            <a:fillRect/>
          </a:stretch>
        </p:blipFill>
        <p:spPr>
          <a:xfrm>
            <a:off x="725170" y="9869170"/>
            <a:ext cx="9075420" cy="5093970"/>
          </a:xfrm>
          <a:prstGeom prst="rect">
            <a:avLst/>
          </a:prstGeom>
        </p:spPr>
      </p:pic>
      <p:sp>
        <p:nvSpPr>
          <p:cNvPr id="44" name="矩形 43"/>
          <p:cNvSpPr/>
          <p:nvPr/>
        </p:nvSpPr>
        <p:spPr>
          <a:xfrm>
            <a:off x="-9525" y="9713595"/>
            <a:ext cx="10296525" cy="5001895"/>
          </a:xfrm>
          <a:prstGeom prst="rect">
            <a:avLst/>
          </a:prstGeom>
          <a:gradFill>
            <a:gsLst>
              <a:gs pos="30000">
                <a:schemeClr val="bg1">
                  <a:alpha val="94000"/>
                </a:schemeClr>
              </a:gs>
              <a:gs pos="5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8" name="组合 7"/>
          <p:cNvGrpSpPr/>
          <p:nvPr/>
        </p:nvGrpSpPr>
        <p:grpSpPr>
          <a:xfrm>
            <a:off x="803275" y="3942485"/>
            <a:ext cx="9085580" cy="511810"/>
            <a:chOff x="1217" y="2775"/>
            <a:chExt cx="14308" cy="806"/>
          </a:xfrm>
        </p:grpSpPr>
        <p:sp>
          <p:nvSpPr>
            <p:cNvPr id="10" name="矩形 9"/>
            <p:cNvSpPr/>
            <p:nvPr>
              <p:custDataLst>
                <p:tags r:id="rId2"/>
              </p:custDataLst>
            </p:nvPr>
          </p:nvSpPr>
          <p:spPr>
            <a:xfrm>
              <a:off x="1260" y="2844"/>
              <a:ext cx="14252" cy="726"/>
            </a:xfrm>
            <a:prstGeom prst="rect">
              <a:avLst/>
            </a:prstGeom>
            <a:gradFill>
              <a:gsLst>
                <a:gs pos="68000">
                  <a:srgbClr val="85AED3"/>
                </a:gs>
                <a:gs pos="0">
                  <a:srgbClr val="1E5088"/>
                </a:gs>
                <a:gs pos="100000">
                  <a:srgbClr val="B3D0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custDataLst>
                <p:tags r:id="rId3"/>
              </p:custDataLst>
            </p:nvPr>
          </p:nvSpPr>
          <p:spPr>
            <a:xfrm>
              <a:off x="1217" y="2775"/>
              <a:ext cx="14308" cy="806"/>
            </a:xfrm>
            <a:custGeom>
              <a:avLst/>
              <a:gdLst>
                <a:gd name="connsiteX0" fmla="*/ 1850 w 1850"/>
                <a:gd name="connsiteY0" fmla="*/ 870 h 870"/>
                <a:gd name="connsiteX1" fmla="*/ 0 w 1850"/>
                <a:gd name="connsiteY1" fmla="*/ 870 h 870"/>
                <a:gd name="connsiteX2" fmla="*/ 0 w 1850"/>
                <a:gd name="connsiteY2" fmla="*/ 0 h 870"/>
                <a:gd name="connsiteX3" fmla="*/ 1850 w 1850"/>
                <a:gd name="connsiteY3" fmla="*/ 0 h 870"/>
              </a:gdLst>
              <a:ahLst/>
              <a:cxnLst>
                <a:cxn ang="0">
                  <a:pos x="connsiteX0" y="connsiteY0"/>
                </a:cxn>
                <a:cxn ang="0">
                  <a:pos x="connsiteX1" y="connsiteY1"/>
                </a:cxn>
                <a:cxn ang="0">
                  <a:pos x="connsiteX2" y="connsiteY2"/>
                </a:cxn>
                <a:cxn ang="0">
                  <a:pos x="connsiteX3" y="connsiteY3"/>
                </a:cxn>
              </a:cxnLst>
              <a:rect l="l" t="t" r="r" b="b"/>
              <a:pathLst>
                <a:path w="1850" h="870">
                  <a:moveTo>
                    <a:pt x="1850" y="870"/>
                  </a:moveTo>
                  <a:lnTo>
                    <a:pt x="0" y="870"/>
                  </a:lnTo>
                  <a:lnTo>
                    <a:pt x="0" y="0"/>
                  </a:lnTo>
                  <a:lnTo>
                    <a:pt x="1850" y="0"/>
                  </a:lnTo>
                </a:path>
              </a:pathLst>
            </a:custGeom>
            <a:noFill/>
            <a:ln w="19050">
              <a:gradFill>
                <a:gsLst>
                  <a:gs pos="0">
                    <a:srgbClr val="1E5088"/>
                  </a:gs>
                  <a:gs pos="100000">
                    <a:srgbClr val="B2CFEE"/>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6" name="组合 25"/>
          <p:cNvGrpSpPr/>
          <p:nvPr/>
        </p:nvGrpSpPr>
        <p:grpSpPr>
          <a:xfrm>
            <a:off x="792480" y="1802765"/>
            <a:ext cx="9085580" cy="511810"/>
            <a:chOff x="1217" y="2775"/>
            <a:chExt cx="14308" cy="806"/>
          </a:xfrm>
        </p:grpSpPr>
        <p:sp>
          <p:nvSpPr>
            <p:cNvPr id="27" name="矩形 26"/>
            <p:cNvSpPr/>
            <p:nvPr>
              <p:custDataLst>
                <p:tags r:id="rId4"/>
              </p:custDataLst>
            </p:nvPr>
          </p:nvSpPr>
          <p:spPr>
            <a:xfrm>
              <a:off x="1260" y="2843"/>
              <a:ext cx="14252" cy="726"/>
            </a:xfrm>
            <a:prstGeom prst="rect">
              <a:avLst/>
            </a:prstGeom>
            <a:gradFill>
              <a:gsLst>
                <a:gs pos="68000">
                  <a:srgbClr val="85AED3"/>
                </a:gs>
                <a:gs pos="0">
                  <a:srgbClr val="1E5088"/>
                </a:gs>
                <a:gs pos="100000">
                  <a:srgbClr val="B3D0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27"/>
            <p:cNvSpPr/>
            <p:nvPr>
              <p:custDataLst>
                <p:tags r:id="rId5"/>
              </p:custDataLst>
            </p:nvPr>
          </p:nvSpPr>
          <p:spPr>
            <a:xfrm>
              <a:off x="1217" y="2775"/>
              <a:ext cx="14308" cy="806"/>
            </a:xfrm>
            <a:custGeom>
              <a:avLst/>
              <a:gdLst>
                <a:gd name="connsiteX0" fmla="*/ 1850 w 1850"/>
                <a:gd name="connsiteY0" fmla="*/ 870 h 870"/>
                <a:gd name="connsiteX1" fmla="*/ 0 w 1850"/>
                <a:gd name="connsiteY1" fmla="*/ 870 h 870"/>
                <a:gd name="connsiteX2" fmla="*/ 0 w 1850"/>
                <a:gd name="connsiteY2" fmla="*/ 0 h 870"/>
                <a:gd name="connsiteX3" fmla="*/ 1850 w 1850"/>
                <a:gd name="connsiteY3" fmla="*/ 0 h 870"/>
              </a:gdLst>
              <a:ahLst/>
              <a:cxnLst>
                <a:cxn ang="0">
                  <a:pos x="connsiteX0" y="connsiteY0"/>
                </a:cxn>
                <a:cxn ang="0">
                  <a:pos x="connsiteX1" y="connsiteY1"/>
                </a:cxn>
                <a:cxn ang="0">
                  <a:pos x="connsiteX2" y="connsiteY2"/>
                </a:cxn>
                <a:cxn ang="0">
                  <a:pos x="connsiteX3" y="connsiteY3"/>
                </a:cxn>
              </a:cxnLst>
              <a:rect l="l" t="t" r="r" b="b"/>
              <a:pathLst>
                <a:path w="1850" h="870">
                  <a:moveTo>
                    <a:pt x="1850" y="870"/>
                  </a:moveTo>
                  <a:lnTo>
                    <a:pt x="0" y="870"/>
                  </a:lnTo>
                  <a:lnTo>
                    <a:pt x="0" y="0"/>
                  </a:lnTo>
                  <a:lnTo>
                    <a:pt x="1850" y="0"/>
                  </a:lnTo>
                </a:path>
              </a:pathLst>
            </a:custGeom>
            <a:noFill/>
            <a:ln w="19050">
              <a:gradFill>
                <a:gsLst>
                  <a:gs pos="0">
                    <a:srgbClr val="1E5088"/>
                  </a:gs>
                  <a:gs pos="100000">
                    <a:srgbClr val="B2CFEE"/>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流程图: 延期 8"/>
          <p:cNvSpPr/>
          <p:nvPr>
            <p:custDataLst>
              <p:tags r:id="rId6"/>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2.</a:t>
            </a:r>
            <a:endParaRPr lang="en-US" altLang="zh-CN" sz="6600" b="1" dirty="0">
              <a:latin typeface="黑体" panose="02010609060101010101" charset="-122"/>
              <a:ea typeface="黑体" panose="02010609060101010101" charset="-122"/>
            </a:endParaRPr>
          </a:p>
        </p:txBody>
      </p:sp>
      <p:sp>
        <p:nvSpPr>
          <p:cNvPr id="6" name="标题 2"/>
          <p:cNvSpPr txBox="1"/>
          <p:nvPr/>
        </p:nvSpPr>
        <p:spPr>
          <a:xfrm>
            <a:off x="1655444" y="105410"/>
            <a:ext cx="5640706" cy="126564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endParaRPr lang="zh-CN" altLang="en-US" sz="4000" dirty="0">
              <a:solidFill>
                <a:srgbClr val="D28D10"/>
              </a:solidFill>
            </a:endParaRPr>
          </a:p>
        </p:txBody>
      </p:sp>
      <p:sp>
        <p:nvSpPr>
          <p:cNvPr id="7" name="文本框 6"/>
          <p:cNvSpPr txBox="1"/>
          <p:nvPr>
            <p:custDataLst>
              <p:tags r:id="rId7"/>
            </p:custDataLst>
          </p:nvPr>
        </p:nvSpPr>
        <p:spPr>
          <a:xfrm>
            <a:off x="685800" y="15550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
        <p:nvSpPr>
          <p:cNvPr id="100" name="文本框 99"/>
          <p:cNvSpPr txBox="1"/>
          <p:nvPr/>
        </p:nvSpPr>
        <p:spPr>
          <a:xfrm>
            <a:off x="914400" y="1839595"/>
            <a:ext cx="6691630" cy="460375"/>
          </a:xfrm>
          <a:prstGeom prst="rect">
            <a:avLst/>
          </a:prstGeom>
          <a:noFill/>
          <a:ln w="9525">
            <a:noFill/>
          </a:ln>
        </p:spPr>
        <p:txBody>
          <a:bodyPr wrap="square">
            <a:spAutoFit/>
          </a:bodyPr>
          <a:lstStyle/>
          <a:p>
            <a:r>
              <a:rPr lang="zh-CN" altLang="en-US" sz="2400" b="1">
                <a:solidFill>
                  <a:schemeClr val="bg1"/>
                </a:solidFill>
              </a:rPr>
              <a:t>历史文化保护线</a:t>
            </a:r>
            <a:endParaRPr lang="zh-CN" altLang="en-US" sz="2400" b="1" dirty="0">
              <a:solidFill>
                <a:schemeClr val="bg1"/>
              </a:solidFill>
            </a:endParaRPr>
          </a:p>
        </p:txBody>
      </p:sp>
      <p:sp>
        <p:nvSpPr>
          <p:cNvPr id="35" name="文本框 34"/>
          <p:cNvSpPr txBox="1"/>
          <p:nvPr>
            <p:custDataLst>
              <p:tags r:id="rId8"/>
            </p:custDataLst>
          </p:nvPr>
        </p:nvSpPr>
        <p:spPr>
          <a:xfrm>
            <a:off x="836930" y="3997730"/>
            <a:ext cx="7223125" cy="460375"/>
          </a:xfrm>
          <a:prstGeom prst="rect">
            <a:avLst/>
          </a:prstGeom>
          <a:noFill/>
          <a:ln w="9525">
            <a:noFill/>
          </a:ln>
        </p:spPr>
        <p:txBody>
          <a:bodyPr wrap="square">
            <a:spAutoFit/>
          </a:bodyPr>
          <a:lstStyle/>
          <a:p>
            <a:pPr lvl="0"/>
            <a:r>
              <a:rPr lang="zh-CN" altLang="en-US" sz="2400" b="1">
                <a:solidFill>
                  <a:schemeClr val="bg1"/>
                </a:solidFill>
                <a:sym typeface="+mn-ea"/>
              </a:rPr>
              <a:t>工业用地红线</a:t>
            </a:r>
            <a:endParaRPr lang="zh-CN" altLang="en-US" sz="2400" b="1" dirty="0">
              <a:solidFill>
                <a:schemeClr val="bg1"/>
              </a:solidFill>
              <a:sym typeface="+mn-ea"/>
            </a:endParaRPr>
          </a:p>
        </p:txBody>
      </p:sp>
      <p:sp>
        <p:nvSpPr>
          <p:cNvPr id="48" name="文本框 47"/>
          <p:cNvSpPr txBox="1"/>
          <p:nvPr>
            <p:custDataLst>
              <p:tags r:id="rId9"/>
            </p:custDataLst>
          </p:nvPr>
        </p:nvSpPr>
        <p:spPr>
          <a:xfrm>
            <a:off x="727710" y="2332990"/>
            <a:ext cx="9172575" cy="922020"/>
          </a:xfrm>
          <a:prstGeom prst="rect">
            <a:avLst/>
          </a:prstGeom>
          <a:noFill/>
          <a:ln w="9525">
            <a:noFill/>
          </a:ln>
        </p:spPr>
        <p:txBody>
          <a:bodyPr wrap="square">
            <a:spAutoFit/>
          </a:bodyPr>
          <a:lstStyle/>
          <a:p>
            <a:pPr algn="l" fontAlgn="auto">
              <a:lnSpc>
                <a:spcPct val="150000"/>
              </a:lnSpc>
              <a:buClrTx/>
              <a:buSzTx/>
              <a:buFontTx/>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划定历史文化保护线1处，为南楞田乡土建筑群，其中划定文物保护范围0.38公顷，划定建设控制地带0.79公顷。</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文本框 48"/>
          <p:cNvSpPr txBox="1"/>
          <p:nvPr>
            <p:custDataLst>
              <p:tags r:id="rId10"/>
            </p:custDataLst>
          </p:nvPr>
        </p:nvSpPr>
        <p:spPr>
          <a:xfrm>
            <a:off x="765175" y="4458105"/>
            <a:ext cx="9008110" cy="922020"/>
          </a:xfrm>
          <a:prstGeom prst="rect">
            <a:avLst/>
          </a:prstGeom>
          <a:noFill/>
          <a:ln w="9525">
            <a:noFill/>
          </a:ln>
        </p:spPr>
        <p:txBody>
          <a:bodyPr wrap="square">
            <a:spAutoFit/>
          </a:bodyPr>
          <a:lstStyle/>
          <a:p>
            <a:pPr fontAlgn="auto">
              <a:lnSpc>
                <a:spcPct val="150000"/>
              </a:lnSpc>
            </a:pPr>
            <a:r>
              <a:rPr lang="zh-CN" altLang="en-US">
                <a:latin typeface="+mn-ea"/>
                <a:cs typeface="Times New Roman" panose="02020603050405020304" pitchFamily="18" charset="0"/>
              </a:rPr>
              <a:t>提高工业用地节约集约利用水平，南美乡划定工业用地红线</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4.90公顷，为工业用地拓展线，分布在坡脚村委会</a:t>
            </a:r>
            <a:r>
              <a:rPr lang="zh-CN" altLang="en-US">
                <a:latin typeface="+mn-ea"/>
                <a:cs typeface="Times New Roman" panose="02020603050405020304" pitchFamily="18" charset="0"/>
              </a:rPr>
              <a:t>。</a:t>
            </a:r>
            <a:endParaRPr lang="zh-CN" altLang="en-US" dirty="0">
              <a:effectLst/>
              <a:latin typeface="+mn-ea"/>
              <a:cs typeface="Times New Roman" panose="02020603050405020304" pitchFamily="18" charset="0"/>
            </a:endParaRPr>
          </a:p>
        </p:txBody>
      </p:sp>
      <p:sp>
        <p:nvSpPr>
          <p:cNvPr id="50" name="文本框 49"/>
          <p:cNvSpPr txBox="1"/>
          <p:nvPr>
            <p:custDataLst>
              <p:tags r:id="rId11"/>
            </p:custDataLst>
          </p:nvPr>
        </p:nvSpPr>
        <p:spPr>
          <a:xfrm>
            <a:off x="792480" y="6583365"/>
            <a:ext cx="9008110" cy="1337945"/>
          </a:xfrm>
          <a:prstGeom prst="rect">
            <a:avLst/>
          </a:prstGeom>
          <a:noFill/>
          <a:ln w="9525">
            <a:noFill/>
          </a:ln>
        </p:spPr>
        <p:txBody>
          <a:bodyPr wrap="square">
            <a:spAutoFit/>
          </a:bodyPr>
          <a:lstStyle/>
          <a:p>
            <a:pPr algn="just" fontAlgn="auto">
              <a:lnSpc>
                <a:spcPct val="150000"/>
              </a:lnSpc>
            </a:pPr>
            <a:r>
              <a:rPr>
                <a:latin typeface="+mn-ea"/>
                <a:cs typeface="Times New Roman" panose="02020603050405020304" pitchFamily="18" charset="0"/>
              </a:rPr>
              <a:t>落实临翔区公益林划定成果，南美乡共划定公益林6228.3公顷，其中国家级公益林3996.54公顷，省级公益林2231.76公顷。主要分布在乡内云南临沧澜沧江自然保护区及保护区周边。</a:t>
            </a:r>
            <a:endParaRPr>
              <a:latin typeface="+mn-ea"/>
              <a:cs typeface="Times New Roman" panose="02020603050405020304" pitchFamily="18" charset="0"/>
            </a:endParaRPr>
          </a:p>
        </p:txBody>
      </p:sp>
      <p:sp>
        <p:nvSpPr>
          <p:cNvPr id="51" name="文本框 50"/>
          <p:cNvSpPr txBox="1"/>
          <p:nvPr>
            <p:custDataLst>
              <p:tags r:id="rId12"/>
            </p:custDataLst>
          </p:nvPr>
        </p:nvSpPr>
        <p:spPr>
          <a:xfrm>
            <a:off x="765809" y="8761770"/>
            <a:ext cx="9103995" cy="1337945"/>
          </a:xfrm>
          <a:prstGeom prst="rect">
            <a:avLst/>
          </a:prstGeom>
          <a:noFill/>
          <a:ln w="9525">
            <a:noFill/>
          </a:ln>
        </p:spPr>
        <p:txBody>
          <a:bodyPr wrap="square">
            <a:spAutoFit/>
          </a:bodyPr>
          <a:lstStyle/>
          <a:p>
            <a:pPr fontAlgn="auto">
              <a:lnSpc>
                <a:spcPct val="150000"/>
              </a:lnSpc>
            </a:pPr>
            <a:r>
              <a:rPr lang="zh-CN" altLang="en-US" dirty="0">
                <a:effectLst/>
                <a:latin typeface="+mn-ea"/>
                <a:cs typeface="Times New Roman" panose="02020603050405020304" pitchFamily="18" charset="0"/>
                <a:sym typeface="+mn-ea"/>
              </a:rPr>
              <a:t>落实粮食生产功能区保护，从根本上守住粮食生产功能区规模，确保完成上级下达的粮食生产任务。全乡划定粮食生产功能区总规模340.44公顷，为水稻功能区，主要分布于南美村、南华村和坡脚村。</a:t>
            </a:r>
            <a:endParaRPr lang="zh-CN" altLang="en-US" dirty="0">
              <a:effectLst/>
              <a:latin typeface="+mn-ea"/>
              <a:cs typeface="Times New Roman" panose="02020603050405020304" pitchFamily="18" charset="0"/>
              <a:sym typeface="+mn-ea"/>
            </a:endParaRPr>
          </a:p>
        </p:txBody>
      </p:sp>
      <p:grpSp>
        <p:nvGrpSpPr>
          <p:cNvPr id="12" name="组合 11"/>
          <p:cNvGrpSpPr/>
          <p:nvPr/>
        </p:nvGrpSpPr>
        <p:grpSpPr>
          <a:xfrm>
            <a:off x="792480" y="8204240"/>
            <a:ext cx="9085580" cy="511810"/>
            <a:chOff x="1217" y="2775"/>
            <a:chExt cx="14308" cy="806"/>
          </a:xfrm>
        </p:grpSpPr>
        <p:sp>
          <p:nvSpPr>
            <p:cNvPr id="13" name="矩形 12"/>
            <p:cNvSpPr/>
            <p:nvPr>
              <p:custDataLst>
                <p:tags r:id="rId13"/>
              </p:custDataLst>
            </p:nvPr>
          </p:nvSpPr>
          <p:spPr>
            <a:xfrm>
              <a:off x="1260" y="2844"/>
              <a:ext cx="14252" cy="726"/>
            </a:xfrm>
            <a:prstGeom prst="rect">
              <a:avLst/>
            </a:prstGeom>
            <a:gradFill>
              <a:gsLst>
                <a:gs pos="68000">
                  <a:srgbClr val="85AED3"/>
                </a:gs>
                <a:gs pos="0">
                  <a:srgbClr val="1E5088"/>
                </a:gs>
                <a:gs pos="100000">
                  <a:srgbClr val="B3D0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13"/>
            <p:cNvSpPr/>
            <p:nvPr>
              <p:custDataLst>
                <p:tags r:id="rId14"/>
              </p:custDataLst>
            </p:nvPr>
          </p:nvSpPr>
          <p:spPr>
            <a:xfrm>
              <a:off x="1217" y="2775"/>
              <a:ext cx="14308" cy="806"/>
            </a:xfrm>
            <a:custGeom>
              <a:avLst/>
              <a:gdLst>
                <a:gd name="connsiteX0" fmla="*/ 1850 w 1850"/>
                <a:gd name="connsiteY0" fmla="*/ 870 h 870"/>
                <a:gd name="connsiteX1" fmla="*/ 0 w 1850"/>
                <a:gd name="connsiteY1" fmla="*/ 870 h 870"/>
                <a:gd name="connsiteX2" fmla="*/ 0 w 1850"/>
                <a:gd name="connsiteY2" fmla="*/ 0 h 870"/>
                <a:gd name="connsiteX3" fmla="*/ 1850 w 1850"/>
                <a:gd name="connsiteY3" fmla="*/ 0 h 870"/>
              </a:gdLst>
              <a:ahLst/>
              <a:cxnLst>
                <a:cxn ang="0">
                  <a:pos x="connsiteX0" y="connsiteY0"/>
                </a:cxn>
                <a:cxn ang="0">
                  <a:pos x="connsiteX1" y="connsiteY1"/>
                </a:cxn>
                <a:cxn ang="0">
                  <a:pos x="connsiteX2" y="connsiteY2"/>
                </a:cxn>
                <a:cxn ang="0">
                  <a:pos x="connsiteX3" y="connsiteY3"/>
                </a:cxn>
              </a:cxnLst>
              <a:rect l="l" t="t" r="r" b="b"/>
              <a:pathLst>
                <a:path w="1850" h="870">
                  <a:moveTo>
                    <a:pt x="1850" y="870"/>
                  </a:moveTo>
                  <a:lnTo>
                    <a:pt x="0" y="870"/>
                  </a:lnTo>
                  <a:lnTo>
                    <a:pt x="0" y="0"/>
                  </a:lnTo>
                  <a:lnTo>
                    <a:pt x="1850" y="0"/>
                  </a:lnTo>
                </a:path>
              </a:pathLst>
            </a:custGeom>
            <a:noFill/>
            <a:ln w="19050">
              <a:gradFill>
                <a:gsLst>
                  <a:gs pos="0">
                    <a:srgbClr val="1E5088"/>
                  </a:gs>
                  <a:gs pos="100000">
                    <a:srgbClr val="B2CFEE"/>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8" name="组合 17"/>
          <p:cNvGrpSpPr/>
          <p:nvPr/>
        </p:nvGrpSpPr>
        <p:grpSpPr>
          <a:xfrm>
            <a:off x="800735" y="5821365"/>
            <a:ext cx="9085580" cy="511810"/>
            <a:chOff x="1217" y="2775"/>
            <a:chExt cx="14308" cy="806"/>
          </a:xfrm>
        </p:grpSpPr>
        <p:sp>
          <p:nvSpPr>
            <p:cNvPr id="19" name="矩形 18"/>
            <p:cNvSpPr/>
            <p:nvPr>
              <p:custDataLst>
                <p:tags r:id="rId15"/>
              </p:custDataLst>
            </p:nvPr>
          </p:nvSpPr>
          <p:spPr>
            <a:xfrm>
              <a:off x="1260" y="2843"/>
              <a:ext cx="14252" cy="726"/>
            </a:xfrm>
            <a:prstGeom prst="rect">
              <a:avLst/>
            </a:prstGeom>
            <a:gradFill>
              <a:gsLst>
                <a:gs pos="68000">
                  <a:srgbClr val="85AED3"/>
                </a:gs>
                <a:gs pos="0">
                  <a:srgbClr val="1E5088"/>
                </a:gs>
                <a:gs pos="100000">
                  <a:srgbClr val="B3D0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19"/>
            <p:cNvSpPr/>
            <p:nvPr>
              <p:custDataLst>
                <p:tags r:id="rId16"/>
              </p:custDataLst>
            </p:nvPr>
          </p:nvSpPr>
          <p:spPr>
            <a:xfrm>
              <a:off x="1217" y="2775"/>
              <a:ext cx="14308" cy="806"/>
            </a:xfrm>
            <a:custGeom>
              <a:avLst/>
              <a:gdLst>
                <a:gd name="connsiteX0" fmla="*/ 1850 w 1850"/>
                <a:gd name="connsiteY0" fmla="*/ 870 h 870"/>
                <a:gd name="connsiteX1" fmla="*/ 0 w 1850"/>
                <a:gd name="connsiteY1" fmla="*/ 870 h 870"/>
                <a:gd name="connsiteX2" fmla="*/ 0 w 1850"/>
                <a:gd name="connsiteY2" fmla="*/ 0 h 870"/>
                <a:gd name="connsiteX3" fmla="*/ 1850 w 1850"/>
                <a:gd name="connsiteY3" fmla="*/ 0 h 870"/>
              </a:gdLst>
              <a:ahLst/>
              <a:cxnLst>
                <a:cxn ang="0">
                  <a:pos x="connsiteX0" y="connsiteY0"/>
                </a:cxn>
                <a:cxn ang="0">
                  <a:pos x="connsiteX1" y="connsiteY1"/>
                </a:cxn>
                <a:cxn ang="0">
                  <a:pos x="connsiteX2" y="connsiteY2"/>
                </a:cxn>
                <a:cxn ang="0">
                  <a:pos x="connsiteX3" y="connsiteY3"/>
                </a:cxn>
              </a:cxnLst>
              <a:rect l="l" t="t" r="r" b="b"/>
              <a:pathLst>
                <a:path w="1850" h="870">
                  <a:moveTo>
                    <a:pt x="1850" y="870"/>
                  </a:moveTo>
                  <a:lnTo>
                    <a:pt x="0" y="870"/>
                  </a:lnTo>
                  <a:lnTo>
                    <a:pt x="0" y="0"/>
                  </a:lnTo>
                  <a:lnTo>
                    <a:pt x="1850" y="0"/>
                  </a:lnTo>
                </a:path>
              </a:pathLst>
            </a:custGeom>
            <a:noFill/>
            <a:ln w="19050">
              <a:gradFill>
                <a:gsLst>
                  <a:gs pos="0">
                    <a:srgbClr val="1E5088"/>
                  </a:gs>
                  <a:gs pos="100000">
                    <a:srgbClr val="B2CFEE"/>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45" name="文本框 44"/>
          <p:cNvSpPr txBox="1"/>
          <p:nvPr>
            <p:custDataLst>
              <p:tags r:id="rId17"/>
            </p:custDataLst>
          </p:nvPr>
        </p:nvSpPr>
        <p:spPr>
          <a:xfrm>
            <a:off x="836930" y="5864545"/>
            <a:ext cx="8049260" cy="460375"/>
          </a:xfrm>
          <a:prstGeom prst="rect">
            <a:avLst/>
          </a:prstGeom>
          <a:noFill/>
          <a:ln w="9525">
            <a:noFill/>
          </a:ln>
        </p:spPr>
        <p:txBody>
          <a:bodyPr wrap="square">
            <a:spAutoFit/>
          </a:bodyPr>
          <a:lstStyle/>
          <a:p>
            <a:pPr lvl="0"/>
            <a:r>
              <a:rPr lang="zh-CN" altLang="en-US" sz="2400" b="1">
                <a:solidFill>
                  <a:schemeClr val="bg1"/>
                </a:solidFill>
                <a:sym typeface="+mn-ea"/>
              </a:rPr>
              <a:t>公益林</a:t>
            </a:r>
            <a:endParaRPr lang="zh-CN" altLang="en-US" sz="2400" b="1" dirty="0">
              <a:solidFill>
                <a:schemeClr val="bg1"/>
              </a:solidFill>
              <a:sym typeface="+mn-ea"/>
            </a:endParaRPr>
          </a:p>
        </p:txBody>
      </p:sp>
      <p:sp>
        <p:nvSpPr>
          <p:cNvPr id="47" name="文本框 46"/>
          <p:cNvSpPr txBox="1"/>
          <p:nvPr>
            <p:custDataLst>
              <p:tags r:id="rId18"/>
            </p:custDataLst>
          </p:nvPr>
        </p:nvSpPr>
        <p:spPr>
          <a:xfrm>
            <a:off x="836930" y="8243610"/>
            <a:ext cx="7684135" cy="460375"/>
          </a:xfrm>
          <a:prstGeom prst="rect">
            <a:avLst/>
          </a:prstGeom>
          <a:noFill/>
          <a:ln w="9525">
            <a:noFill/>
          </a:ln>
        </p:spPr>
        <p:txBody>
          <a:bodyPr wrap="square">
            <a:spAutoFit/>
          </a:bodyPr>
          <a:lstStyle/>
          <a:p>
            <a:pPr lvl="0"/>
            <a:r>
              <a:rPr lang="zh-CN" altLang="en-US" sz="2400" b="1">
                <a:solidFill>
                  <a:schemeClr val="bg1"/>
                </a:solidFill>
                <a:sym typeface="+mn-ea"/>
              </a:rPr>
              <a:t>粮食生产功能区和重要农产品生产保护区</a:t>
            </a:r>
            <a:endParaRPr lang="zh-CN" altLang="en-US" sz="2400" b="1" dirty="0">
              <a:solidFill>
                <a:schemeClr val="bg1"/>
              </a:solidFill>
              <a:sym typeface="+mn-ea"/>
            </a:endParaRPr>
          </a:p>
        </p:txBody>
      </p:sp>
      <p:sp>
        <p:nvSpPr>
          <p:cNvPr id="40" name="矩形 39"/>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标题 2"/>
          <p:cNvSpPr txBox="1"/>
          <p:nvPr/>
        </p:nvSpPr>
        <p:spPr>
          <a:xfrm>
            <a:off x="1655444" y="353060"/>
            <a:ext cx="5126356" cy="82804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mtClean="0">
                <a:solidFill>
                  <a:srgbClr val="D28D10"/>
                </a:solidFill>
              </a:rPr>
              <a:t>其他重要控制线</a:t>
            </a:r>
            <a:endParaRPr lang="zh-CN" altLang="en-US" dirty="0">
              <a:solidFill>
                <a:srgbClr val="D28D10"/>
              </a:solidFill>
            </a:endParaRPr>
          </a:p>
        </p:txBody>
      </p:sp>
      <p:sp>
        <p:nvSpPr>
          <p:cNvPr id="3" name="任意多边形 20"/>
          <p:cNvSpPr/>
          <p:nvPr>
            <p:custDataLst>
              <p:tags r:id="rId19"/>
            </p:custDataLst>
          </p:nvPr>
        </p:nvSpPr>
        <p:spPr>
          <a:xfrm>
            <a:off x="-36830" y="13903960"/>
            <a:ext cx="10777220" cy="1215390"/>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Tree>
    <p:custDataLst>
      <p:tags r:id="rId20"/>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流程图: 延期 8"/>
          <p:cNvSpPr/>
          <p:nvPr>
            <p:custDataLst>
              <p:tags r:id="rId1"/>
            </p:custDataLst>
          </p:nvPr>
        </p:nvSpPr>
        <p:spPr>
          <a:xfrm>
            <a:off x="0" y="287655"/>
            <a:ext cx="150431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endParaRPr lang="en-US" altLang="zh-CN" sz="6600" b="1" dirty="0">
              <a:latin typeface="黑体" panose="02010609060101010101" charset="-122"/>
              <a:ea typeface="黑体" panose="02010609060101010101" charset="-122"/>
            </a:endParaRPr>
          </a:p>
        </p:txBody>
      </p:sp>
      <p:sp>
        <p:nvSpPr>
          <p:cNvPr id="13" name="单圆角矩形 12"/>
          <p:cNvSpPr/>
          <p:nvPr>
            <p:custDataLst>
              <p:tags r:id="rId2"/>
            </p:custDataLst>
          </p:nvPr>
        </p:nvSpPr>
        <p:spPr>
          <a:xfrm>
            <a:off x="861060" y="1999615"/>
            <a:ext cx="9139555" cy="1856740"/>
          </a:xfrm>
          <a:prstGeom prst="snipRoundRect">
            <a:avLst/>
          </a:prstGeom>
          <a:solidFill>
            <a:srgbClr val="F2F2F2">
              <a:alpha val="8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pic>
        <p:nvPicPr>
          <p:cNvPr id="92" name="图片 91" descr="微信图片_20230206145025"/>
          <p:cNvPicPr>
            <a:picLocks noChangeAspect="1"/>
          </p:cNvPicPr>
          <p:nvPr/>
        </p:nvPicPr>
        <p:blipFill>
          <a:blip r:embed="rId3" cstate="print"/>
          <a:srcRect t="3968"/>
          <a:stretch>
            <a:fillRect/>
          </a:stretch>
        </p:blipFill>
        <p:spPr>
          <a:xfrm>
            <a:off x="-244475" y="11162030"/>
            <a:ext cx="10936605" cy="3962400"/>
          </a:xfrm>
          <a:prstGeom prst="rect">
            <a:avLst/>
          </a:prstGeom>
          <a:effectLst>
            <a:softEdge rad="241300"/>
          </a:effectLst>
        </p:spPr>
      </p:pic>
      <p:sp>
        <p:nvSpPr>
          <p:cNvPr id="93" name="矩形 92"/>
          <p:cNvSpPr/>
          <p:nvPr>
            <p:custDataLst>
              <p:tags r:id="rId4"/>
            </p:custDataLst>
          </p:nvPr>
        </p:nvSpPr>
        <p:spPr>
          <a:xfrm>
            <a:off x="-243840" y="10439400"/>
            <a:ext cx="10936605" cy="4679950"/>
          </a:xfrm>
          <a:prstGeom prst="rect">
            <a:avLst/>
          </a:prstGeom>
          <a:gradFill>
            <a:gsLst>
              <a:gs pos="0">
                <a:schemeClr val="accent1">
                  <a:lumMod val="5000"/>
                  <a:lumOff val="95000"/>
                  <a:alpha val="0"/>
                </a:schemeClr>
              </a:gs>
              <a:gs pos="100000">
                <a:schemeClr val="bg1">
                  <a:alpha val="8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34" name="组合 33"/>
          <p:cNvGrpSpPr/>
          <p:nvPr/>
        </p:nvGrpSpPr>
        <p:grpSpPr>
          <a:xfrm>
            <a:off x="866140" y="14547215"/>
            <a:ext cx="9139555" cy="0"/>
            <a:chOff x="1364" y="22909"/>
            <a:chExt cx="14393" cy="0"/>
          </a:xfrm>
        </p:grpSpPr>
        <p:cxnSp>
          <p:nvCxnSpPr>
            <p:cNvPr id="35" name="直接连接符 34"/>
            <p:cNvCxnSpPr/>
            <p:nvPr>
              <p:custDataLst>
                <p:tags r:id="rId5"/>
              </p:custDataLst>
            </p:nvPr>
          </p:nvCxnSpPr>
          <p:spPr>
            <a:xfrm>
              <a:off x="1364" y="22909"/>
              <a:ext cx="4595" cy="0"/>
            </a:xfrm>
            <a:prstGeom prst="line">
              <a:avLst/>
            </a:prstGeom>
            <a:ln w="76200">
              <a:solidFill>
                <a:srgbClr val="05AAD9"/>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6"/>
              </p:custDataLst>
            </p:nvPr>
          </p:nvCxnSpPr>
          <p:spPr>
            <a:xfrm>
              <a:off x="6093" y="22909"/>
              <a:ext cx="9664" cy="0"/>
            </a:xfrm>
            <a:prstGeom prst="line">
              <a:avLst/>
            </a:prstGeom>
            <a:ln w="76200">
              <a:solidFill>
                <a:srgbClr val="D9D9D9"/>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custDataLst>
              <p:tags r:id="rId7"/>
            </p:custDataLst>
          </p:nvPr>
        </p:nvSpPr>
        <p:spPr>
          <a:xfrm>
            <a:off x="922020" y="2235835"/>
            <a:ext cx="9140825" cy="13836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pPr marL="342900" indent="-342900" fontAlgn="auto">
              <a:lnSpc>
                <a:spcPct val="100000"/>
              </a:lnSpc>
              <a:buFont typeface="Wingdings" panose="05000000000000000000" charset="0"/>
              <a:buChar char="u"/>
            </a:pPr>
            <a:r>
              <a:rPr lang="zh-CN" altLang="en-US" sz="2800" b="1" dirty="0">
                <a:solidFill>
                  <a:srgbClr val="7F5283"/>
                </a:solidFill>
                <a:latin typeface="微软雅黑" panose="020B0503020204020204" pitchFamily="34" charset="-122"/>
                <a:ea typeface="微软雅黑" panose="020B0503020204020204" pitchFamily="34" charset="-122"/>
                <a:sym typeface="+mn-ea"/>
              </a:rPr>
              <a:t>基于自然地理格局、资源环境承载能力和国土安全要求，为落实区域发展目标、主体功能区、强化底线管控，划分国土空间规划分区，制定管控规则</a:t>
            </a:r>
            <a:endParaRPr lang="zh-CN" altLang="en-US" sz="2800" b="1" dirty="0">
              <a:solidFill>
                <a:srgbClr val="7F5283"/>
              </a:solidFill>
              <a:latin typeface="微软雅黑" panose="020B0503020204020204" pitchFamily="34" charset="-122"/>
              <a:ea typeface="微软雅黑" panose="020B0503020204020204" pitchFamily="34" charset="-122"/>
              <a:sym typeface="+mn-ea"/>
            </a:endParaRPr>
          </a:p>
        </p:txBody>
      </p:sp>
      <p:sp>
        <p:nvSpPr>
          <p:cNvPr id="87" name="标题 5"/>
          <p:cNvSpPr>
            <a:spLocks noGrp="1"/>
          </p:cNvSpPr>
          <p:nvPr>
            <p:custDataLst>
              <p:tags r:id="rId8"/>
            </p:custDataLst>
          </p:nvPr>
        </p:nvSpPr>
        <p:spPr>
          <a:xfrm>
            <a:off x="0" y="575310"/>
            <a:ext cx="9681210" cy="833755"/>
          </a:xfrm>
        </p:spPr>
        <p:txBody>
          <a:bodyPr/>
          <a:lstStyle>
            <a:lvl1pPr>
              <a:defRPr sz="4400">
                <a:solidFill>
                  <a:srgbClr val="FFB81A"/>
                </a:solidFill>
                <a:latin typeface="+mj-ea"/>
                <a:ea typeface="+mj-ea"/>
              </a:defRPr>
            </a:lvl1pPr>
          </a:lstStyle>
          <a:p>
            <a:r>
              <a:rPr lang="en-US" sz="6600" b="1">
                <a:solidFill>
                  <a:schemeClr val="bg1"/>
                </a:solidFill>
              </a:rPr>
              <a:t>2.3</a:t>
            </a:r>
            <a:r>
              <a:rPr lang="en-US" b="1">
                <a:solidFill>
                  <a:schemeClr val="bg1"/>
                </a:solidFill>
              </a:rPr>
              <a:t> </a:t>
            </a:r>
            <a:r>
              <a:rPr lang="en-US" b="1">
                <a:solidFill>
                  <a:srgbClr val="C4A0E3"/>
                </a:solidFill>
              </a:rPr>
              <a:t>整合全面覆盖的区域规划分区</a:t>
            </a:r>
            <a:endParaRPr lang="en-US" b="1">
              <a:solidFill>
                <a:srgbClr val="C4A0E3"/>
              </a:solidFill>
            </a:endParaRPr>
          </a:p>
        </p:txBody>
      </p:sp>
      <p:sp>
        <p:nvSpPr>
          <p:cNvPr id="6" name="文本框 5"/>
          <p:cNvSpPr txBox="1"/>
          <p:nvPr>
            <p:custDataLst>
              <p:tags r:id="rId9"/>
            </p:custDataLst>
          </p:nvPr>
        </p:nvSpPr>
        <p:spPr>
          <a:xfrm>
            <a:off x="1406525" y="4671695"/>
            <a:ext cx="9311640" cy="553085"/>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面积6032.00公顷，按照生态保护红线和自然保护地相关要求严格管控。</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4787265" y="8509635"/>
            <a:ext cx="2160270" cy="495300"/>
          </a:xfrm>
          <a:prstGeom prst="rect">
            <a:avLst/>
          </a:prstGeom>
          <a:noFill/>
        </p:spPr>
        <p:txBody>
          <a:bodyPr wrap="square" rtlCol="0" anchor="t">
            <a:noAutofit/>
          </a:bodyPr>
          <a:p>
            <a:pPr algn="ct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文本框 30"/>
          <p:cNvSpPr txBox="1"/>
          <p:nvPr>
            <p:custDataLst>
              <p:tags r:id="rId10"/>
            </p:custDataLst>
          </p:nvPr>
        </p:nvSpPr>
        <p:spPr>
          <a:xfrm>
            <a:off x="1544955" y="5952490"/>
            <a:ext cx="8441055" cy="1014730"/>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面积676.56公顷，严格遵守河道、天然林、公益林等各类生态空间保护要求，遵守区内生态用地不减少、质量有提升</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6" name="文本框 45"/>
          <p:cNvSpPr txBox="1"/>
          <p:nvPr>
            <p:custDataLst>
              <p:tags r:id="rId11"/>
            </p:custDataLst>
          </p:nvPr>
        </p:nvSpPr>
        <p:spPr>
          <a:xfrm>
            <a:off x="1537970" y="7682865"/>
            <a:ext cx="8481695" cy="1014730"/>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面积482.72公顷，严格落实永久基本农田保护相关管控要求，鼓励开展高标准农田建设和土地整治，提高永久基本农田质量</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单圆角矩形 52"/>
          <p:cNvSpPr/>
          <p:nvPr>
            <p:custDataLst>
              <p:tags r:id="rId12"/>
            </p:custDataLst>
          </p:nvPr>
        </p:nvSpPr>
        <p:spPr>
          <a:xfrm>
            <a:off x="1524635" y="7408545"/>
            <a:ext cx="8469630" cy="1734820"/>
          </a:xfrm>
          <a:prstGeom prst="snipRoundRect">
            <a:avLst/>
          </a:prstGeom>
          <a:noFill/>
          <a:ln w="19050">
            <a:solidFill>
              <a:srgbClr val="9BBB59"/>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4" name="文本框 63"/>
          <p:cNvSpPr txBox="1"/>
          <p:nvPr>
            <p:custDataLst>
              <p:tags r:id="rId13"/>
            </p:custDataLst>
          </p:nvPr>
        </p:nvSpPr>
        <p:spPr>
          <a:xfrm>
            <a:off x="1524635" y="9794875"/>
            <a:ext cx="8469630" cy="1014730"/>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面积5515.35公顷，满足农业发展以及农民集中生活和生产配套为主的区域，按各发展建设涉及的规则管控。</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2" name="单圆角矩形 71"/>
          <p:cNvSpPr/>
          <p:nvPr>
            <p:custDataLst>
              <p:tags r:id="rId14"/>
            </p:custDataLst>
          </p:nvPr>
        </p:nvSpPr>
        <p:spPr>
          <a:xfrm>
            <a:off x="1524635" y="9568180"/>
            <a:ext cx="8475980" cy="1258570"/>
          </a:xfrm>
          <a:prstGeom prst="snipRoundRect">
            <a:avLst/>
          </a:prstGeom>
          <a:noFill/>
          <a:ln w="19050">
            <a:solidFill>
              <a:srgbClr val="1AA3AA"/>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5" name="文本框 74"/>
          <p:cNvSpPr txBox="1"/>
          <p:nvPr>
            <p:custDataLst>
              <p:tags r:id="rId15"/>
            </p:custDataLst>
          </p:nvPr>
        </p:nvSpPr>
        <p:spPr>
          <a:xfrm>
            <a:off x="4787265" y="12371705"/>
            <a:ext cx="2160270" cy="495300"/>
          </a:xfrm>
          <a:prstGeom prst="rect">
            <a:avLst/>
          </a:prstGeom>
          <a:noFill/>
        </p:spPr>
        <p:txBody>
          <a:bodyPr wrap="square" rtlCol="0" anchor="t">
            <a:noAutofit/>
          </a:bodyPr>
          <a:p>
            <a:pPr algn="ct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6" name="文本框 75"/>
          <p:cNvSpPr txBox="1"/>
          <p:nvPr>
            <p:custDataLst>
              <p:tags r:id="rId16"/>
            </p:custDataLst>
          </p:nvPr>
        </p:nvSpPr>
        <p:spPr>
          <a:xfrm>
            <a:off x="1524635" y="11456670"/>
            <a:ext cx="8495030" cy="1014730"/>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面积21.07公顷，城镇发展区内实行“详细规划+规划许可”的管理方式，合理安排规划指标和年度计划，统筹增量与存量用地，促进土地节约利用。</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8" name="单圆角矩形 77"/>
          <p:cNvSpPr/>
          <p:nvPr>
            <p:custDataLst>
              <p:tags r:id="rId17"/>
            </p:custDataLst>
          </p:nvPr>
        </p:nvSpPr>
        <p:spPr>
          <a:xfrm>
            <a:off x="1524635" y="11229975"/>
            <a:ext cx="8481695" cy="1368425"/>
          </a:xfrm>
          <a:prstGeom prst="snipRoundRect">
            <a:avLst/>
          </a:prstGeom>
          <a:noFill/>
          <a:ln w="19050">
            <a:solidFill>
              <a:srgbClr val="A5C89C"/>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1" name="文本框 80"/>
          <p:cNvSpPr txBox="1"/>
          <p:nvPr>
            <p:custDataLst>
              <p:tags r:id="rId18"/>
            </p:custDataLst>
          </p:nvPr>
        </p:nvSpPr>
        <p:spPr>
          <a:xfrm>
            <a:off x="1544320" y="13115925"/>
            <a:ext cx="8456295" cy="553085"/>
          </a:xfrm>
          <a:prstGeom prst="rect">
            <a:avLst/>
          </a:prstGeom>
          <a:noFill/>
        </p:spPr>
        <p:txBody>
          <a:bodyPr wrap="square" rtlCol="0" anchor="t">
            <a:spAutoFit/>
          </a:bodyPr>
          <a:p>
            <a:pPr algn="l">
              <a:lnSpc>
                <a:spcPct val="150000"/>
              </a:lnSpc>
              <a:buClrTx/>
              <a:buSzTx/>
              <a:buFontTx/>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南美乡未划定矿产能源发展区</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3" name="单圆角矩形 82"/>
          <p:cNvSpPr/>
          <p:nvPr>
            <p:custDataLst>
              <p:tags r:id="rId19"/>
            </p:custDataLst>
          </p:nvPr>
        </p:nvSpPr>
        <p:spPr>
          <a:xfrm>
            <a:off x="1544955" y="12981940"/>
            <a:ext cx="8460740" cy="1184275"/>
          </a:xfrm>
          <a:prstGeom prst="snipRoundRect">
            <a:avLst/>
          </a:prstGeom>
          <a:noFill/>
          <a:ln w="19050">
            <a:solidFill>
              <a:srgbClr val="FFC000"/>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cxnSp>
        <p:nvCxnSpPr>
          <p:cNvPr id="97" name="直接箭头连接符 96"/>
          <p:cNvCxnSpPr/>
          <p:nvPr/>
        </p:nvCxnSpPr>
        <p:spPr>
          <a:xfrm flipV="1">
            <a:off x="1600835" y="5253990"/>
            <a:ext cx="8356600" cy="41910"/>
          </a:xfrm>
          <a:prstGeom prst="straightConnector1">
            <a:avLst/>
          </a:prstGeom>
          <a:ln w="69850">
            <a:solidFill>
              <a:srgbClr val="63B0E3"/>
            </a:solidFill>
            <a:tailEnd type="oval"/>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p:nvPr>
            <p:custDataLst>
              <p:tags r:id="rId20"/>
            </p:custDataLst>
          </p:nvPr>
        </p:nvCxnSpPr>
        <p:spPr>
          <a:xfrm flipV="1">
            <a:off x="1600200" y="6943090"/>
            <a:ext cx="8385810" cy="13335"/>
          </a:xfrm>
          <a:prstGeom prst="straightConnector1">
            <a:avLst/>
          </a:prstGeom>
          <a:ln w="69850">
            <a:solidFill>
              <a:srgbClr val="3498DB"/>
            </a:solidFill>
            <a:tailEnd type="oval"/>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custDataLst>
              <p:tags r:id="rId21"/>
            </p:custDataLst>
          </p:nvPr>
        </p:nvCxnSpPr>
        <p:spPr>
          <a:xfrm flipV="1">
            <a:off x="1600200" y="9136380"/>
            <a:ext cx="8342630" cy="28575"/>
          </a:xfrm>
          <a:prstGeom prst="straightConnector1">
            <a:avLst/>
          </a:prstGeom>
          <a:ln w="69850">
            <a:solidFill>
              <a:srgbClr val="9BBB59"/>
            </a:solidFill>
            <a:tailEnd type="oval"/>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custDataLst>
              <p:tags r:id="rId22"/>
            </p:custDataLst>
          </p:nvPr>
        </p:nvCxnSpPr>
        <p:spPr>
          <a:xfrm>
            <a:off x="1600835" y="10810875"/>
            <a:ext cx="8385175" cy="43180"/>
          </a:xfrm>
          <a:prstGeom prst="straightConnector1">
            <a:avLst/>
          </a:prstGeom>
          <a:ln w="69850">
            <a:solidFill>
              <a:srgbClr val="1AA3AA"/>
            </a:solidFill>
            <a:tailEnd type="oval"/>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custDataLst>
              <p:tags r:id="rId23"/>
            </p:custDataLst>
          </p:nvPr>
        </p:nvCxnSpPr>
        <p:spPr>
          <a:xfrm>
            <a:off x="1626235" y="12598400"/>
            <a:ext cx="8393430" cy="41910"/>
          </a:xfrm>
          <a:prstGeom prst="straightConnector1">
            <a:avLst/>
          </a:prstGeom>
          <a:ln w="69850">
            <a:solidFill>
              <a:srgbClr val="A5C89C"/>
            </a:solidFill>
            <a:tailEnd type="oval"/>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custDataLst>
              <p:tags r:id="rId24"/>
            </p:custDataLst>
          </p:nvPr>
        </p:nvCxnSpPr>
        <p:spPr>
          <a:xfrm>
            <a:off x="1649095" y="14153515"/>
            <a:ext cx="8336915" cy="15240"/>
          </a:xfrm>
          <a:prstGeom prst="straightConnector1">
            <a:avLst/>
          </a:prstGeom>
          <a:ln w="69850">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108" name="单圆角矩形 107"/>
          <p:cNvSpPr/>
          <p:nvPr>
            <p:custDataLst>
              <p:tags r:id="rId25"/>
            </p:custDataLst>
          </p:nvPr>
        </p:nvSpPr>
        <p:spPr>
          <a:xfrm>
            <a:off x="1504315" y="5727065"/>
            <a:ext cx="8502015" cy="1216025"/>
          </a:xfrm>
          <a:prstGeom prst="snipRoundRect">
            <a:avLst/>
          </a:prstGeom>
          <a:noFill/>
          <a:ln w="19050">
            <a:solidFill>
              <a:srgbClr val="3498DB"/>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9" name="单圆角矩形 108"/>
          <p:cNvSpPr/>
          <p:nvPr>
            <p:custDataLst>
              <p:tags r:id="rId26"/>
            </p:custDataLst>
          </p:nvPr>
        </p:nvSpPr>
        <p:spPr>
          <a:xfrm>
            <a:off x="1504315" y="4432935"/>
            <a:ext cx="8488680" cy="824865"/>
          </a:xfrm>
          <a:prstGeom prst="snipRoundRect">
            <a:avLst/>
          </a:prstGeom>
          <a:noFill/>
          <a:ln w="19050">
            <a:solidFill>
              <a:srgbClr val="63B0E3"/>
            </a:solid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0" name="圆角矩形 19"/>
          <p:cNvSpPr/>
          <p:nvPr>
            <p:custDataLst>
              <p:tags r:id="rId27"/>
            </p:custDataLst>
          </p:nvPr>
        </p:nvSpPr>
        <p:spPr>
          <a:xfrm>
            <a:off x="1406525" y="4236720"/>
            <a:ext cx="4135120" cy="434975"/>
          </a:xfrm>
          <a:prstGeom prst="roundRect">
            <a:avLst>
              <a:gd name="adj" fmla="val 50000"/>
            </a:avLst>
          </a:prstGeom>
          <a:gradFill flip="none" rotWithShape="1">
            <a:gsLst>
              <a:gs pos="50000">
                <a:srgbClr val="1F74AD">
                  <a:lumMod val="60000"/>
                  <a:lumOff val="40000"/>
                </a:srgbClr>
              </a:gs>
              <a:gs pos="0">
                <a:srgbClr val="1F74AD">
                  <a:lumMod val="60000"/>
                  <a:lumOff val="40000"/>
                </a:srgbClr>
              </a:gs>
              <a:gs pos="100000">
                <a:srgbClr val="1F74AD">
                  <a:lumMod val="20000"/>
                  <a:lumOff val="80000"/>
                </a:srgbClr>
              </a:gs>
              <a:gs pos="50000">
                <a:srgbClr val="1F74AD">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custDataLst>
              <p:tags r:id="rId28"/>
            </p:custDataLst>
          </p:nvPr>
        </p:nvSpPr>
        <p:spPr>
          <a:xfrm>
            <a:off x="878270" y="4236421"/>
            <a:ext cx="435619" cy="435619"/>
          </a:xfrm>
          <a:prstGeom prst="ellipse">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a:latin typeface="Arial" panose="020B0604020202020204" pitchFamily="34" charset="0"/>
              <a:ea typeface="微软雅黑" panose="020B0503020204020204" pitchFamily="34" charset="-122"/>
              <a:sym typeface="Arial" panose="020B0604020202020204" pitchFamily="34" charset="0"/>
            </a:endParaRPr>
          </a:p>
        </p:txBody>
      </p:sp>
      <p:sp>
        <p:nvSpPr>
          <p:cNvPr id="22" name="KSO_Shape"/>
          <p:cNvSpPr/>
          <p:nvPr>
            <p:custDataLst>
              <p:tags r:id="rId29"/>
            </p:custDataLst>
          </p:nvPr>
        </p:nvSpPr>
        <p:spPr>
          <a:xfrm>
            <a:off x="970654" y="4347201"/>
            <a:ext cx="250852" cy="214060"/>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ysClr val="window" lastClr="FFFF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fontScale="35000" lnSpcReduction="20000"/>
          </a:bodyPr>
          <a:p>
            <a:pPr algn="ctr" eaLnBrk="1" hangingPunct="1">
              <a:lnSpc>
                <a:spcPct val="140000"/>
              </a:lnSpc>
            </a:pPr>
            <a:endParaRPr lang="zh-CN" altLang="en-US" sz="158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圆角矩形 1"/>
          <p:cNvSpPr/>
          <p:nvPr>
            <p:custDataLst>
              <p:tags r:id="rId30"/>
            </p:custDataLst>
          </p:nvPr>
        </p:nvSpPr>
        <p:spPr>
          <a:xfrm>
            <a:off x="1367790" y="9338945"/>
            <a:ext cx="3419475" cy="434975"/>
          </a:xfrm>
          <a:prstGeom prst="roundRect">
            <a:avLst>
              <a:gd name="adj" fmla="val 50000"/>
            </a:avLst>
          </a:prstGeom>
          <a:gradFill flip="none" rotWithShape="1">
            <a:gsLst>
              <a:gs pos="60000">
                <a:srgbClr val="1AA3AA"/>
              </a:gs>
              <a:gs pos="0">
                <a:srgbClr val="1AA3AA"/>
              </a:gs>
              <a:gs pos="100000">
                <a:srgbClr val="1AA3AA">
                  <a:lumMod val="20000"/>
                  <a:lumOff val="80000"/>
                </a:srgbClr>
              </a:gs>
              <a:gs pos="60000">
                <a:srgbClr val="1AA3AA">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1" name="椭圆 120"/>
          <p:cNvSpPr/>
          <p:nvPr>
            <p:custDataLst>
              <p:tags r:id="rId31"/>
            </p:custDataLst>
          </p:nvPr>
        </p:nvSpPr>
        <p:spPr>
          <a:xfrm>
            <a:off x="839534" y="9338883"/>
            <a:ext cx="435619" cy="435619"/>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dirty="0">
              <a:latin typeface="Arial" panose="020B0604020202020204" pitchFamily="34" charset="0"/>
              <a:ea typeface="微软雅黑" panose="020B0503020204020204" pitchFamily="34" charset="-122"/>
              <a:sym typeface="Arial" panose="020B0604020202020204" pitchFamily="34" charset="0"/>
            </a:endParaRPr>
          </a:p>
        </p:txBody>
      </p:sp>
      <p:sp>
        <p:nvSpPr>
          <p:cNvPr id="123" name="KSO_Shape"/>
          <p:cNvSpPr/>
          <p:nvPr>
            <p:custDataLst>
              <p:tags r:id="rId32"/>
            </p:custDataLst>
          </p:nvPr>
        </p:nvSpPr>
        <p:spPr>
          <a:xfrm>
            <a:off x="934319" y="9464828"/>
            <a:ext cx="246048" cy="214062"/>
          </a:xfrm>
          <a:custGeom>
            <a:avLst/>
            <a:gdLst>
              <a:gd name="connsiteX0" fmla="*/ 216021 w 432042"/>
              <a:gd name="connsiteY0" fmla="*/ 221820 h 375762"/>
              <a:gd name="connsiteX1" fmla="*/ 292992 w 432042"/>
              <a:gd name="connsiteY1" fmla="*/ 298791 h 375762"/>
              <a:gd name="connsiteX2" fmla="*/ 216021 w 432042"/>
              <a:gd name="connsiteY2" fmla="*/ 375762 h 375762"/>
              <a:gd name="connsiteX3" fmla="*/ 139050 w 432042"/>
              <a:gd name="connsiteY3" fmla="*/ 298791 h 375762"/>
              <a:gd name="connsiteX4" fmla="*/ 216021 w 432042"/>
              <a:gd name="connsiteY4" fmla="*/ 221820 h 375762"/>
              <a:gd name="connsiteX5" fmla="*/ 216021 w 432042"/>
              <a:gd name="connsiteY5" fmla="*/ 109336 h 375762"/>
              <a:gd name="connsiteX6" fmla="*/ 368029 w 432042"/>
              <a:gd name="connsiteY6" fmla="*/ 177084 h 375762"/>
              <a:gd name="connsiteX7" fmla="*/ 336422 w 432042"/>
              <a:gd name="connsiteY7" fmla="*/ 221820 h 375762"/>
              <a:gd name="connsiteX8" fmla="*/ 216021 w 432042"/>
              <a:gd name="connsiteY8" fmla="*/ 162428 h 375762"/>
              <a:gd name="connsiteX9" fmla="*/ 95620 w 432042"/>
              <a:gd name="connsiteY9" fmla="*/ 221820 h 375762"/>
              <a:gd name="connsiteX10" fmla="*/ 64014 w 432042"/>
              <a:gd name="connsiteY10" fmla="*/ 177084 h 375762"/>
              <a:gd name="connsiteX11" fmla="*/ 216021 w 432042"/>
              <a:gd name="connsiteY11" fmla="*/ 109336 h 375762"/>
              <a:gd name="connsiteX12" fmla="*/ 216021 w 432042"/>
              <a:gd name="connsiteY12" fmla="*/ 0 h 375762"/>
              <a:gd name="connsiteX13" fmla="*/ 432042 w 432042"/>
              <a:gd name="connsiteY13" fmla="*/ 86479 h 375762"/>
              <a:gd name="connsiteX14" fmla="*/ 399808 w 432042"/>
              <a:gd name="connsiteY14" fmla="*/ 132103 h 375762"/>
              <a:gd name="connsiteX15" fmla="*/ 216021 w 432042"/>
              <a:gd name="connsiteY15" fmla="*/ 55952 h 375762"/>
              <a:gd name="connsiteX16" fmla="*/ 32234 w 432042"/>
              <a:gd name="connsiteY16" fmla="*/ 132103 h 375762"/>
              <a:gd name="connsiteX17" fmla="*/ 0 w 432042"/>
              <a:gd name="connsiteY17" fmla="*/ 86480 h 375762"/>
              <a:gd name="connsiteX18" fmla="*/ 216021 w 432042"/>
              <a:gd name="connsiteY18" fmla="*/ 0 h 3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042" h="375762">
                <a:moveTo>
                  <a:pt x="216021" y="221820"/>
                </a:moveTo>
                <a:cubicBezTo>
                  <a:pt x="258531" y="221820"/>
                  <a:pt x="292992" y="256281"/>
                  <a:pt x="292992" y="298791"/>
                </a:cubicBezTo>
                <a:cubicBezTo>
                  <a:pt x="292992" y="341301"/>
                  <a:pt x="258531" y="375762"/>
                  <a:pt x="216021" y="375762"/>
                </a:cubicBezTo>
                <a:cubicBezTo>
                  <a:pt x="173511" y="375762"/>
                  <a:pt x="139050" y="341301"/>
                  <a:pt x="139050" y="298791"/>
                </a:cubicBezTo>
                <a:cubicBezTo>
                  <a:pt x="139050" y="256281"/>
                  <a:pt x="173511" y="221820"/>
                  <a:pt x="216021" y="221820"/>
                </a:cubicBezTo>
                <a:close/>
                <a:moveTo>
                  <a:pt x="216021" y="109336"/>
                </a:moveTo>
                <a:cubicBezTo>
                  <a:pt x="276428" y="109336"/>
                  <a:pt x="330776" y="135275"/>
                  <a:pt x="368029" y="177084"/>
                </a:cubicBezTo>
                <a:lnTo>
                  <a:pt x="336422" y="221820"/>
                </a:lnTo>
                <a:cubicBezTo>
                  <a:pt x="308859" y="185511"/>
                  <a:pt x="265135" y="162428"/>
                  <a:pt x="216021" y="162428"/>
                </a:cubicBezTo>
                <a:cubicBezTo>
                  <a:pt x="166906" y="162428"/>
                  <a:pt x="123183" y="185511"/>
                  <a:pt x="95620" y="221820"/>
                </a:cubicBezTo>
                <a:lnTo>
                  <a:pt x="64014" y="177084"/>
                </a:lnTo>
                <a:cubicBezTo>
                  <a:pt x="101266" y="135275"/>
                  <a:pt x="155615" y="109336"/>
                  <a:pt x="216021" y="109336"/>
                </a:cubicBezTo>
                <a:close/>
                <a:moveTo>
                  <a:pt x="216021" y="0"/>
                </a:moveTo>
                <a:cubicBezTo>
                  <a:pt x="299836" y="0"/>
                  <a:pt x="376026" y="32650"/>
                  <a:pt x="432042" y="86479"/>
                </a:cubicBezTo>
                <a:lnTo>
                  <a:pt x="399808" y="132103"/>
                </a:lnTo>
                <a:cubicBezTo>
                  <a:pt x="352782" y="85052"/>
                  <a:pt x="287800" y="55952"/>
                  <a:pt x="216021" y="55952"/>
                </a:cubicBezTo>
                <a:cubicBezTo>
                  <a:pt x="144243" y="55952"/>
                  <a:pt x="79261" y="85053"/>
                  <a:pt x="32234" y="132103"/>
                </a:cubicBezTo>
                <a:lnTo>
                  <a:pt x="0" y="86480"/>
                </a:lnTo>
                <a:cubicBezTo>
                  <a:pt x="56016" y="32650"/>
                  <a:pt x="132206" y="0"/>
                  <a:pt x="216021" y="0"/>
                </a:cubicBezTo>
                <a:close/>
              </a:path>
            </a:pathLst>
          </a:custGeom>
          <a:solidFill>
            <a:sysClr val="window" lastClr="FFFF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fontScale="35000" lnSpcReduction="20000"/>
          </a:bodyPr>
          <a:p>
            <a:pPr algn="ctr" eaLnBrk="1" hangingPunct="1">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1504315" y="4206875"/>
            <a:ext cx="2066925" cy="521970"/>
          </a:xfrm>
          <a:prstGeom prst="rect">
            <a:avLst/>
          </a:prstGeom>
          <a:noFill/>
          <a:extLst>
            <a:ext uri="{909E8E84-426E-40DD-AFC4-6F175D3DCCD1}">
              <a14:hiddenFill xmlns:a14="http://schemas.microsoft.com/office/drawing/2010/main">
                <a:solidFill>
                  <a:srgbClr val="FFFFFF">
                    <a:alpha val="70000"/>
                  </a:srgbClr>
                </a:solidFill>
              </a14:hiddenFill>
            </a:ext>
          </a:extLst>
        </p:spPr>
        <p:txBody>
          <a:bodyPr wrap="square" rtlCol="0" anchor="t">
            <a:spAutoFit/>
          </a:bodyPr>
          <a:p>
            <a:pPr algn="l"/>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生态保护区</a:t>
            </a:r>
            <a:endPar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2" name="圆角矩形 1"/>
          <p:cNvSpPr/>
          <p:nvPr>
            <p:custDataLst>
              <p:tags r:id="rId33"/>
            </p:custDataLst>
          </p:nvPr>
        </p:nvSpPr>
        <p:spPr>
          <a:xfrm>
            <a:off x="1378585" y="5613400"/>
            <a:ext cx="2792095" cy="435610"/>
          </a:xfrm>
          <a:prstGeom prst="roundRect">
            <a:avLst>
              <a:gd name="adj" fmla="val 50000"/>
            </a:avLst>
          </a:prstGeom>
          <a:gradFill flip="none" rotWithShape="1">
            <a:gsLst>
              <a:gs pos="71000">
                <a:srgbClr val="3498DB"/>
              </a:gs>
              <a:gs pos="0">
                <a:srgbClr val="3498DB"/>
              </a:gs>
              <a:gs pos="100000">
                <a:srgbClr val="3498DB">
                  <a:lumMod val="20000"/>
                  <a:lumOff val="80000"/>
                </a:srgbClr>
              </a:gs>
              <a:gs pos="71000">
                <a:srgbClr val="3498DB">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5" name="椭圆 144"/>
          <p:cNvSpPr/>
          <p:nvPr>
            <p:custDataLst>
              <p:tags r:id="rId34"/>
            </p:custDataLst>
          </p:nvPr>
        </p:nvSpPr>
        <p:spPr>
          <a:xfrm>
            <a:off x="850475" y="5613101"/>
            <a:ext cx="435619" cy="435619"/>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dirty="0">
              <a:latin typeface="Arial" panose="020B0604020202020204" pitchFamily="34" charset="0"/>
              <a:ea typeface="微软雅黑" panose="020B0503020204020204" pitchFamily="34" charset="-122"/>
              <a:sym typeface="Arial" panose="020B0604020202020204" pitchFamily="34" charset="0"/>
            </a:endParaRPr>
          </a:p>
        </p:txBody>
      </p:sp>
      <p:sp>
        <p:nvSpPr>
          <p:cNvPr id="147" name="KSO_Shape"/>
          <p:cNvSpPr/>
          <p:nvPr>
            <p:custDataLst>
              <p:tags r:id="rId35"/>
            </p:custDataLst>
          </p:nvPr>
        </p:nvSpPr>
        <p:spPr bwMode="auto">
          <a:xfrm>
            <a:off x="965178" y="5723879"/>
            <a:ext cx="214061" cy="214061"/>
          </a:xfrm>
          <a:custGeom>
            <a:avLst/>
            <a:gdLst>
              <a:gd name="T0" fmla="*/ 2147483646 w 207"/>
              <a:gd name="T1" fmla="*/ 2147483646 h 207"/>
              <a:gd name="T2" fmla="*/ 2147483646 w 207"/>
              <a:gd name="T3" fmla="*/ 2147483646 h 207"/>
              <a:gd name="T4" fmla="*/ 2147483646 w 207"/>
              <a:gd name="T5" fmla="*/ 2147483646 h 207"/>
              <a:gd name="T6" fmla="*/ 2147483646 w 207"/>
              <a:gd name="T7" fmla="*/ 2147483646 h 207"/>
              <a:gd name="T8" fmla="*/ 2147483646 w 207"/>
              <a:gd name="T9" fmla="*/ 2147483646 h 207"/>
              <a:gd name="T10" fmla="*/ 2147483646 w 207"/>
              <a:gd name="T11" fmla="*/ 2147483646 h 207"/>
              <a:gd name="T12" fmla="*/ 2147483646 w 207"/>
              <a:gd name="T13" fmla="*/ 2147483646 h 207"/>
              <a:gd name="T14" fmla="*/ 2147483646 w 207"/>
              <a:gd name="T15" fmla="*/ 2147483646 h 207"/>
              <a:gd name="T16" fmla="*/ 2147483646 w 207"/>
              <a:gd name="T17" fmla="*/ 2147483646 h 207"/>
              <a:gd name="T18" fmla="*/ 2147483646 w 207"/>
              <a:gd name="T19" fmla="*/ 2147483646 h 207"/>
              <a:gd name="T20" fmla="*/ 2147483646 w 207"/>
              <a:gd name="T21" fmla="*/ 2147483646 h 207"/>
              <a:gd name="T22" fmla="*/ 2147483646 w 207"/>
              <a:gd name="T23" fmla="*/ 2147483646 h 207"/>
              <a:gd name="T24" fmla="*/ 2147483646 w 207"/>
              <a:gd name="T25" fmla="*/ 2147483646 h 207"/>
              <a:gd name="T26" fmla="*/ 2147483646 w 207"/>
              <a:gd name="T27" fmla="*/ 2147483646 h 207"/>
              <a:gd name="T28" fmla="*/ 0 w 207"/>
              <a:gd name="T29" fmla="*/ 2147483646 h 207"/>
              <a:gd name="T30" fmla="*/ 2147483646 w 207"/>
              <a:gd name="T31" fmla="*/ 2147483646 h 207"/>
              <a:gd name="T32" fmla="*/ 2147483646 w 207"/>
              <a:gd name="T33" fmla="*/ 0 h 207"/>
              <a:gd name="T34" fmla="*/ 2147483646 w 207"/>
              <a:gd name="T35" fmla="*/ 2147483646 h 207"/>
              <a:gd name="T36" fmla="*/ 2147483646 w 207"/>
              <a:gd name="T37" fmla="*/ 2147483646 h 207"/>
              <a:gd name="T38" fmla="*/ 2147483646 w 207"/>
              <a:gd name="T39" fmla="*/ 2147483646 h 207"/>
              <a:gd name="T40" fmla="*/ 2147483646 w 207"/>
              <a:gd name="T41" fmla="*/ 2147483646 h 207"/>
              <a:gd name="T42" fmla="*/ 2147483646 w 207"/>
              <a:gd name="T43" fmla="*/ 2147483646 h 207"/>
              <a:gd name="T44" fmla="*/ 2147483646 w 207"/>
              <a:gd name="T45" fmla="*/ 2147483646 h 207"/>
              <a:gd name="T46" fmla="*/ 2147483646 w 207"/>
              <a:gd name="T47" fmla="*/ 2147483646 h 207"/>
              <a:gd name="T48" fmla="*/ 2147483646 w 207"/>
              <a:gd name="T49" fmla="*/ 2147483646 h 207"/>
              <a:gd name="T50" fmla="*/ 2147483646 w 207"/>
              <a:gd name="T51" fmla="*/ 2147483646 h 207"/>
              <a:gd name="T52" fmla="*/ 2147483646 w 207"/>
              <a:gd name="T53" fmla="*/ 2147483646 h 207"/>
              <a:gd name="T54" fmla="*/ 2147483646 w 207"/>
              <a:gd name="T55" fmla="*/ 2147483646 h 207"/>
              <a:gd name="T56" fmla="*/ 2147483646 w 207"/>
              <a:gd name="T57" fmla="*/ 2147483646 h 207"/>
              <a:gd name="T58" fmla="*/ 2147483646 w 207"/>
              <a:gd name="T59" fmla="*/ 2147483646 h 207"/>
              <a:gd name="T60" fmla="*/ 2147483646 w 207"/>
              <a:gd name="T61" fmla="*/ 2147483646 h 207"/>
              <a:gd name="T62" fmla="*/ 2147483646 w 207"/>
              <a:gd name="T63" fmla="*/ 2147483646 h 207"/>
              <a:gd name="T64" fmla="*/ 2147483646 w 207"/>
              <a:gd name="T65" fmla="*/ 2147483646 h 207"/>
              <a:gd name="T66" fmla="*/ 2147483646 w 207"/>
              <a:gd name="T67" fmla="*/ 2147483646 h 207"/>
              <a:gd name="T68" fmla="*/ 2147483646 w 207"/>
              <a:gd name="T69" fmla="*/ 2147483646 h 207"/>
              <a:gd name="T70" fmla="*/ 2147483646 w 207"/>
              <a:gd name="T71" fmla="*/ 2147483646 h 207"/>
              <a:gd name="T72" fmla="*/ 2147483646 w 207"/>
              <a:gd name="T73" fmla="*/ 2147483646 h 207"/>
              <a:gd name="T74" fmla="*/ 2147483646 w 207"/>
              <a:gd name="T75" fmla="*/ 214748364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207">
                <a:moveTo>
                  <a:pt x="137" y="51"/>
                </a:moveTo>
                <a:cubicBezTo>
                  <a:pt x="153" y="51"/>
                  <a:pt x="153" y="51"/>
                  <a:pt x="153" y="51"/>
                </a:cubicBezTo>
                <a:cubicBezTo>
                  <a:pt x="142" y="113"/>
                  <a:pt x="142" y="113"/>
                  <a:pt x="142" y="113"/>
                </a:cubicBezTo>
                <a:cubicBezTo>
                  <a:pt x="141" y="120"/>
                  <a:pt x="141" y="125"/>
                  <a:pt x="142" y="128"/>
                </a:cubicBezTo>
                <a:cubicBezTo>
                  <a:pt x="143" y="132"/>
                  <a:pt x="146" y="133"/>
                  <a:pt x="150" y="133"/>
                </a:cubicBezTo>
                <a:cubicBezTo>
                  <a:pt x="154" y="133"/>
                  <a:pt x="158" y="132"/>
                  <a:pt x="161" y="130"/>
                </a:cubicBezTo>
                <a:cubicBezTo>
                  <a:pt x="165" y="129"/>
                  <a:pt x="169" y="126"/>
                  <a:pt x="172" y="122"/>
                </a:cubicBezTo>
                <a:cubicBezTo>
                  <a:pt x="175" y="118"/>
                  <a:pt x="177" y="114"/>
                  <a:pt x="179" y="108"/>
                </a:cubicBezTo>
                <a:cubicBezTo>
                  <a:pt x="181" y="102"/>
                  <a:pt x="182" y="95"/>
                  <a:pt x="182" y="87"/>
                </a:cubicBezTo>
                <a:cubicBezTo>
                  <a:pt x="182" y="76"/>
                  <a:pt x="180" y="66"/>
                  <a:pt x="176" y="58"/>
                </a:cubicBezTo>
                <a:cubicBezTo>
                  <a:pt x="172" y="50"/>
                  <a:pt x="167" y="44"/>
                  <a:pt x="161" y="38"/>
                </a:cubicBezTo>
                <a:cubicBezTo>
                  <a:pt x="154" y="33"/>
                  <a:pt x="146" y="29"/>
                  <a:pt x="137" y="27"/>
                </a:cubicBezTo>
                <a:cubicBezTo>
                  <a:pt x="128" y="24"/>
                  <a:pt x="119" y="23"/>
                  <a:pt x="109" y="23"/>
                </a:cubicBezTo>
                <a:cubicBezTo>
                  <a:pt x="97" y="23"/>
                  <a:pt x="86" y="25"/>
                  <a:pt x="76" y="30"/>
                </a:cubicBezTo>
                <a:cubicBezTo>
                  <a:pt x="65" y="34"/>
                  <a:pt x="57" y="40"/>
                  <a:pt x="49" y="47"/>
                </a:cubicBezTo>
                <a:cubicBezTo>
                  <a:pt x="42" y="55"/>
                  <a:pt x="36" y="63"/>
                  <a:pt x="31" y="74"/>
                </a:cubicBezTo>
                <a:cubicBezTo>
                  <a:pt x="27" y="84"/>
                  <a:pt x="25" y="95"/>
                  <a:pt x="25" y="107"/>
                </a:cubicBezTo>
                <a:cubicBezTo>
                  <a:pt x="25" y="119"/>
                  <a:pt x="27" y="129"/>
                  <a:pt x="30" y="139"/>
                </a:cubicBezTo>
                <a:cubicBezTo>
                  <a:pt x="34" y="148"/>
                  <a:pt x="39" y="156"/>
                  <a:pt x="46" y="163"/>
                </a:cubicBezTo>
                <a:cubicBezTo>
                  <a:pt x="53" y="169"/>
                  <a:pt x="61" y="174"/>
                  <a:pt x="71" y="178"/>
                </a:cubicBezTo>
                <a:cubicBezTo>
                  <a:pt x="81" y="181"/>
                  <a:pt x="93" y="183"/>
                  <a:pt x="106" y="183"/>
                </a:cubicBezTo>
                <a:cubicBezTo>
                  <a:pt x="110" y="183"/>
                  <a:pt x="115" y="183"/>
                  <a:pt x="121" y="182"/>
                </a:cubicBezTo>
                <a:cubicBezTo>
                  <a:pt x="127" y="181"/>
                  <a:pt x="132" y="179"/>
                  <a:pt x="136" y="177"/>
                </a:cubicBezTo>
                <a:cubicBezTo>
                  <a:pt x="143" y="199"/>
                  <a:pt x="143" y="199"/>
                  <a:pt x="143" y="199"/>
                </a:cubicBezTo>
                <a:cubicBezTo>
                  <a:pt x="137" y="202"/>
                  <a:pt x="131" y="204"/>
                  <a:pt x="124" y="205"/>
                </a:cubicBezTo>
                <a:cubicBezTo>
                  <a:pt x="118" y="206"/>
                  <a:pt x="110" y="207"/>
                  <a:pt x="102" y="207"/>
                </a:cubicBezTo>
                <a:cubicBezTo>
                  <a:pt x="87" y="207"/>
                  <a:pt x="74" y="205"/>
                  <a:pt x="61" y="200"/>
                </a:cubicBezTo>
                <a:cubicBezTo>
                  <a:pt x="49" y="196"/>
                  <a:pt x="38" y="190"/>
                  <a:pt x="29" y="182"/>
                </a:cubicBezTo>
                <a:cubicBezTo>
                  <a:pt x="20" y="173"/>
                  <a:pt x="13" y="163"/>
                  <a:pt x="7" y="151"/>
                </a:cubicBezTo>
                <a:cubicBezTo>
                  <a:pt x="2" y="138"/>
                  <a:pt x="0" y="124"/>
                  <a:pt x="0" y="108"/>
                </a:cubicBezTo>
                <a:cubicBezTo>
                  <a:pt x="0" y="91"/>
                  <a:pt x="3" y="76"/>
                  <a:pt x="9" y="63"/>
                </a:cubicBezTo>
                <a:cubicBezTo>
                  <a:pt x="14" y="50"/>
                  <a:pt x="22" y="38"/>
                  <a:pt x="32" y="29"/>
                </a:cubicBezTo>
                <a:cubicBezTo>
                  <a:pt x="42" y="20"/>
                  <a:pt x="54" y="12"/>
                  <a:pt x="67" y="7"/>
                </a:cubicBezTo>
                <a:cubicBezTo>
                  <a:pt x="80" y="2"/>
                  <a:pt x="94" y="0"/>
                  <a:pt x="109" y="0"/>
                </a:cubicBezTo>
                <a:cubicBezTo>
                  <a:pt x="123" y="0"/>
                  <a:pt x="136" y="2"/>
                  <a:pt x="148" y="6"/>
                </a:cubicBezTo>
                <a:cubicBezTo>
                  <a:pt x="160" y="10"/>
                  <a:pt x="170" y="15"/>
                  <a:pt x="179" y="23"/>
                </a:cubicBezTo>
                <a:cubicBezTo>
                  <a:pt x="188" y="30"/>
                  <a:pt x="195" y="40"/>
                  <a:pt x="200" y="50"/>
                </a:cubicBezTo>
                <a:cubicBezTo>
                  <a:pt x="205" y="61"/>
                  <a:pt x="207" y="74"/>
                  <a:pt x="207" y="87"/>
                </a:cubicBezTo>
                <a:cubicBezTo>
                  <a:pt x="207" y="97"/>
                  <a:pt x="205" y="106"/>
                  <a:pt x="202" y="115"/>
                </a:cubicBezTo>
                <a:cubicBezTo>
                  <a:pt x="199" y="123"/>
                  <a:pt x="194" y="130"/>
                  <a:pt x="188" y="137"/>
                </a:cubicBezTo>
                <a:cubicBezTo>
                  <a:pt x="182" y="143"/>
                  <a:pt x="175" y="148"/>
                  <a:pt x="167" y="151"/>
                </a:cubicBezTo>
                <a:cubicBezTo>
                  <a:pt x="159" y="155"/>
                  <a:pt x="151" y="157"/>
                  <a:pt x="141" y="157"/>
                </a:cubicBezTo>
                <a:cubicBezTo>
                  <a:pt x="138" y="157"/>
                  <a:pt x="134" y="156"/>
                  <a:pt x="131" y="156"/>
                </a:cubicBezTo>
                <a:cubicBezTo>
                  <a:pt x="128" y="155"/>
                  <a:pt x="125" y="153"/>
                  <a:pt x="123" y="151"/>
                </a:cubicBezTo>
                <a:cubicBezTo>
                  <a:pt x="121" y="149"/>
                  <a:pt x="119" y="147"/>
                  <a:pt x="118" y="144"/>
                </a:cubicBezTo>
                <a:cubicBezTo>
                  <a:pt x="117" y="140"/>
                  <a:pt x="116" y="137"/>
                  <a:pt x="117" y="132"/>
                </a:cubicBezTo>
                <a:cubicBezTo>
                  <a:pt x="116" y="132"/>
                  <a:pt x="116" y="132"/>
                  <a:pt x="116" y="132"/>
                </a:cubicBezTo>
                <a:cubicBezTo>
                  <a:pt x="114" y="135"/>
                  <a:pt x="111" y="138"/>
                  <a:pt x="109" y="141"/>
                </a:cubicBezTo>
                <a:cubicBezTo>
                  <a:pt x="106" y="144"/>
                  <a:pt x="103" y="147"/>
                  <a:pt x="100" y="149"/>
                </a:cubicBezTo>
                <a:cubicBezTo>
                  <a:pt x="97" y="152"/>
                  <a:pt x="93" y="153"/>
                  <a:pt x="89" y="155"/>
                </a:cubicBezTo>
                <a:cubicBezTo>
                  <a:pt x="86" y="156"/>
                  <a:pt x="81" y="157"/>
                  <a:pt x="77" y="157"/>
                </a:cubicBezTo>
                <a:cubicBezTo>
                  <a:pt x="73" y="157"/>
                  <a:pt x="70" y="156"/>
                  <a:pt x="66" y="154"/>
                </a:cubicBezTo>
                <a:cubicBezTo>
                  <a:pt x="63" y="153"/>
                  <a:pt x="60" y="151"/>
                  <a:pt x="58" y="148"/>
                </a:cubicBezTo>
                <a:cubicBezTo>
                  <a:pt x="55" y="145"/>
                  <a:pt x="53" y="141"/>
                  <a:pt x="52" y="137"/>
                </a:cubicBezTo>
                <a:cubicBezTo>
                  <a:pt x="51" y="133"/>
                  <a:pt x="50" y="129"/>
                  <a:pt x="50" y="124"/>
                </a:cubicBezTo>
                <a:cubicBezTo>
                  <a:pt x="50" y="114"/>
                  <a:pt x="51" y="105"/>
                  <a:pt x="54" y="96"/>
                </a:cubicBezTo>
                <a:cubicBezTo>
                  <a:pt x="57" y="87"/>
                  <a:pt x="62" y="80"/>
                  <a:pt x="67" y="73"/>
                </a:cubicBezTo>
                <a:cubicBezTo>
                  <a:pt x="72" y="66"/>
                  <a:pt x="78" y="60"/>
                  <a:pt x="85" y="56"/>
                </a:cubicBezTo>
                <a:cubicBezTo>
                  <a:pt x="92" y="52"/>
                  <a:pt x="99" y="50"/>
                  <a:pt x="107" y="50"/>
                </a:cubicBezTo>
                <a:cubicBezTo>
                  <a:pt x="112" y="50"/>
                  <a:pt x="117" y="51"/>
                  <a:pt x="120" y="52"/>
                </a:cubicBezTo>
                <a:cubicBezTo>
                  <a:pt x="124" y="54"/>
                  <a:pt x="127" y="56"/>
                  <a:pt x="130" y="59"/>
                </a:cubicBezTo>
                <a:lnTo>
                  <a:pt x="137" y="51"/>
                </a:lnTo>
                <a:close/>
                <a:moveTo>
                  <a:pt x="123" y="79"/>
                </a:moveTo>
                <a:cubicBezTo>
                  <a:pt x="121" y="77"/>
                  <a:pt x="119" y="76"/>
                  <a:pt x="117" y="75"/>
                </a:cubicBezTo>
                <a:cubicBezTo>
                  <a:pt x="115" y="74"/>
                  <a:pt x="112" y="74"/>
                  <a:pt x="109" y="74"/>
                </a:cubicBezTo>
                <a:cubicBezTo>
                  <a:pt x="104" y="74"/>
                  <a:pt x="100" y="75"/>
                  <a:pt x="96" y="78"/>
                </a:cubicBezTo>
                <a:cubicBezTo>
                  <a:pt x="92" y="80"/>
                  <a:pt x="89" y="83"/>
                  <a:pt x="86" y="88"/>
                </a:cubicBezTo>
                <a:cubicBezTo>
                  <a:pt x="84" y="92"/>
                  <a:pt x="81" y="96"/>
                  <a:pt x="80" y="101"/>
                </a:cubicBezTo>
                <a:cubicBezTo>
                  <a:pt x="78" y="106"/>
                  <a:pt x="78" y="111"/>
                  <a:pt x="78" y="116"/>
                </a:cubicBezTo>
                <a:cubicBezTo>
                  <a:pt x="78" y="121"/>
                  <a:pt x="79" y="125"/>
                  <a:pt x="81" y="128"/>
                </a:cubicBezTo>
                <a:cubicBezTo>
                  <a:pt x="83" y="132"/>
                  <a:pt x="86" y="133"/>
                  <a:pt x="91" y="133"/>
                </a:cubicBezTo>
                <a:cubicBezTo>
                  <a:pt x="93" y="133"/>
                  <a:pt x="96" y="133"/>
                  <a:pt x="98" y="131"/>
                </a:cubicBezTo>
                <a:cubicBezTo>
                  <a:pt x="100" y="130"/>
                  <a:pt x="103" y="128"/>
                  <a:pt x="105" y="126"/>
                </a:cubicBezTo>
                <a:cubicBezTo>
                  <a:pt x="107" y="124"/>
                  <a:pt x="110" y="122"/>
                  <a:pt x="112" y="119"/>
                </a:cubicBezTo>
                <a:cubicBezTo>
                  <a:pt x="114" y="116"/>
                  <a:pt x="116" y="113"/>
                  <a:pt x="117" y="110"/>
                </a:cubicBezTo>
                <a:lnTo>
                  <a:pt x="123" y="79"/>
                </a:lnTo>
                <a:close/>
              </a:path>
            </a:pathLst>
          </a:custGeom>
          <a:solidFill>
            <a:sysClr val="window" lastClr="FFFFFF"/>
          </a:solidFill>
          <a:ln>
            <a:noFill/>
          </a:ln>
        </p:spPr>
        <p:txBody>
          <a:bodyPr anchor="ctr">
            <a:normAutofit fontScale="35000" lnSpcReduction="20000"/>
          </a:bodyPr>
          <a:p>
            <a:pP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p:cNvSpPr txBox="1"/>
          <p:nvPr>
            <p:custDataLst>
              <p:tags r:id="rId36"/>
            </p:custDataLst>
          </p:nvPr>
        </p:nvSpPr>
        <p:spPr>
          <a:xfrm>
            <a:off x="1504315" y="5551805"/>
            <a:ext cx="214249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生态控制区</a:t>
            </a:r>
            <a:endParaRPr lang="zh-CN" altLang="en-US" sz="2800" b="1">
              <a:solidFill>
                <a:srgbClr val="1C6D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5" name="圆角矩形 1"/>
          <p:cNvSpPr/>
          <p:nvPr>
            <p:custDataLst>
              <p:tags r:id="rId37"/>
            </p:custDataLst>
          </p:nvPr>
        </p:nvSpPr>
        <p:spPr>
          <a:xfrm>
            <a:off x="1386205" y="7193915"/>
            <a:ext cx="3401695" cy="435610"/>
          </a:xfrm>
          <a:prstGeom prst="roundRect">
            <a:avLst>
              <a:gd name="adj" fmla="val 50000"/>
            </a:avLst>
          </a:prstGeom>
          <a:gradFill flip="none" rotWithShape="1">
            <a:gsLst>
              <a:gs pos="62000">
                <a:srgbClr val="9BBB59"/>
              </a:gs>
              <a:gs pos="0">
                <a:srgbClr val="9BBB59"/>
              </a:gs>
              <a:gs pos="100000">
                <a:srgbClr val="9BBB59">
                  <a:lumMod val="20000"/>
                  <a:lumOff val="80000"/>
                </a:srgbClr>
              </a:gs>
              <a:gs pos="62000">
                <a:srgbClr val="9BBB59">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8" name="椭圆 187"/>
          <p:cNvSpPr/>
          <p:nvPr>
            <p:custDataLst>
              <p:tags r:id="rId38"/>
            </p:custDataLst>
          </p:nvPr>
        </p:nvSpPr>
        <p:spPr>
          <a:xfrm>
            <a:off x="858239" y="7193616"/>
            <a:ext cx="435619" cy="435619"/>
          </a:xfrm>
          <a:prstGeom prst="ellipse">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dirty="0">
              <a:latin typeface="Arial" panose="020B0604020202020204" pitchFamily="34" charset="0"/>
              <a:ea typeface="微软雅黑" panose="020B0503020204020204" pitchFamily="34" charset="-122"/>
              <a:sym typeface="Arial" panose="020B0604020202020204" pitchFamily="34" charset="0"/>
            </a:endParaRPr>
          </a:p>
        </p:txBody>
      </p:sp>
      <p:sp>
        <p:nvSpPr>
          <p:cNvPr id="190" name="KSO_Shape"/>
          <p:cNvSpPr/>
          <p:nvPr>
            <p:custDataLst>
              <p:tags r:id="rId39"/>
            </p:custDataLst>
          </p:nvPr>
        </p:nvSpPr>
        <p:spPr>
          <a:xfrm flipH="1">
            <a:off x="993278" y="7319058"/>
            <a:ext cx="165540" cy="214061"/>
          </a:xfrm>
          <a:custGeom>
            <a:avLst/>
            <a:gdLst/>
            <a:ahLst/>
            <a:cxnLst/>
            <a:rect l="l" t="t" r="r" b="b"/>
            <a:pathLst>
              <a:path w="1259674" h="1629655">
                <a:moveTo>
                  <a:pt x="653835" y="765559"/>
                </a:moveTo>
                <a:lnTo>
                  <a:pt x="605838" y="765559"/>
                </a:lnTo>
                <a:cubicBezTo>
                  <a:pt x="586150" y="765559"/>
                  <a:pt x="570190" y="781519"/>
                  <a:pt x="570190" y="801207"/>
                </a:cubicBezTo>
                <a:lnTo>
                  <a:pt x="570190" y="1594007"/>
                </a:lnTo>
                <a:cubicBezTo>
                  <a:pt x="570190" y="1613695"/>
                  <a:pt x="586150" y="1629655"/>
                  <a:pt x="605838" y="1629655"/>
                </a:cubicBezTo>
                <a:lnTo>
                  <a:pt x="653835" y="1629655"/>
                </a:lnTo>
                <a:cubicBezTo>
                  <a:pt x="673523" y="1629655"/>
                  <a:pt x="689483" y="1613695"/>
                  <a:pt x="689483" y="1594007"/>
                </a:cubicBezTo>
                <a:lnTo>
                  <a:pt x="689483" y="801207"/>
                </a:lnTo>
                <a:cubicBezTo>
                  <a:pt x="689483" y="781519"/>
                  <a:pt x="673523" y="765559"/>
                  <a:pt x="653835" y="765559"/>
                </a:cubicBezTo>
                <a:close/>
                <a:moveTo>
                  <a:pt x="629837" y="293110"/>
                </a:moveTo>
                <a:cubicBezTo>
                  <a:pt x="540228" y="293110"/>
                  <a:pt x="467586" y="365752"/>
                  <a:pt x="467586" y="455361"/>
                </a:cubicBezTo>
                <a:cubicBezTo>
                  <a:pt x="467586" y="544970"/>
                  <a:pt x="540228" y="617612"/>
                  <a:pt x="629837" y="617612"/>
                </a:cubicBezTo>
                <a:cubicBezTo>
                  <a:pt x="719446" y="617612"/>
                  <a:pt x="792088" y="544970"/>
                  <a:pt x="792088" y="455361"/>
                </a:cubicBezTo>
                <a:cubicBezTo>
                  <a:pt x="792088" y="365752"/>
                  <a:pt x="719446" y="293110"/>
                  <a:pt x="629837" y="293110"/>
                </a:cubicBezTo>
                <a:close/>
                <a:moveTo>
                  <a:pt x="373285" y="134938"/>
                </a:moveTo>
                <a:cubicBezTo>
                  <a:pt x="285152" y="213464"/>
                  <a:pt x="230474" y="328028"/>
                  <a:pt x="230474" y="455361"/>
                </a:cubicBezTo>
                <a:cubicBezTo>
                  <a:pt x="230474" y="582697"/>
                  <a:pt x="285152" y="697259"/>
                  <a:pt x="373285" y="775786"/>
                </a:cubicBezTo>
                <a:lnTo>
                  <a:pt x="467586" y="709160"/>
                </a:lnTo>
                <a:cubicBezTo>
                  <a:pt x="391047" y="651060"/>
                  <a:pt x="342389" y="558892"/>
                  <a:pt x="342389" y="455361"/>
                </a:cubicBezTo>
                <a:cubicBezTo>
                  <a:pt x="342389" y="351830"/>
                  <a:pt x="391047" y="259663"/>
                  <a:pt x="467586" y="201563"/>
                </a:cubicBezTo>
                <a:close/>
                <a:moveTo>
                  <a:pt x="886389" y="134938"/>
                </a:moveTo>
                <a:lnTo>
                  <a:pt x="792088" y="201563"/>
                </a:lnTo>
                <a:cubicBezTo>
                  <a:pt x="868627" y="259663"/>
                  <a:pt x="917285" y="351830"/>
                  <a:pt x="917285" y="455361"/>
                </a:cubicBezTo>
                <a:cubicBezTo>
                  <a:pt x="917285" y="558892"/>
                  <a:pt x="868627" y="651060"/>
                  <a:pt x="792088" y="709160"/>
                </a:cubicBezTo>
                <a:lnTo>
                  <a:pt x="886389" y="775786"/>
                </a:lnTo>
                <a:cubicBezTo>
                  <a:pt x="974522" y="697259"/>
                  <a:pt x="1029200" y="582697"/>
                  <a:pt x="1029200" y="455361"/>
                </a:cubicBezTo>
                <a:cubicBezTo>
                  <a:pt x="1029200" y="328028"/>
                  <a:pt x="974522" y="213464"/>
                  <a:pt x="886389" y="134938"/>
                </a:cubicBezTo>
                <a:close/>
                <a:moveTo>
                  <a:pt x="182295" y="0"/>
                </a:moveTo>
                <a:cubicBezTo>
                  <a:pt x="68824" y="118079"/>
                  <a:pt x="0" y="278683"/>
                  <a:pt x="0" y="455362"/>
                </a:cubicBezTo>
                <a:cubicBezTo>
                  <a:pt x="0" y="632040"/>
                  <a:pt x="68824" y="792644"/>
                  <a:pt x="182293" y="910723"/>
                </a:cubicBezTo>
                <a:lnTo>
                  <a:pt x="278466" y="842776"/>
                </a:lnTo>
                <a:cubicBezTo>
                  <a:pt x="179286" y="743646"/>
                  <a:pt x="117943" y="606668"/>
                  <a:pt x="117943" y="455362"/>
                </a:cubicBezTo>
                <a:cubicBezTo>
                  <a:pt x="117943" y="304057"/>
                  <a:pt x="179287" y="167078"/>
                  <a:pt x="278467" y="67947"/>
                </a:cubicBezTo>
                <a:close/>
                <a:moveTo>
                  <a:pt x="1077379" y="0"/>
                </a:moveTo>
                <a:lnTo>
                  <a:pt x="981207" y="67947"/>
                </a:lnTo>
                <a:cubicBezTo>
                  <a:pt x="1080387" y="167078"/>
                  <a:pt x="1141731" y="304057"/>
                  <a:pt x="1141731" y="455362"/>
                </a:cubicBezTo>
                <a:cubicBezTo>
                  <a:pt x="1141731" y="606668"/>
                  <a:pt x="1080388" y="743646"/>
                  <a:pt x="981208" y="842776"/>
                </a:cubicBezTo>
                <a:lnTo>
                  <a:pt x="1077381" y="910723"/>
                </a:lnTo>
                <a:cubicBezTo>
                  <a:pt x="1190850" y="792644"/>
                  <a:pt x="1259674" y="632040"/>
                  <a:pt x="1259674" y="455362"/>
                </a:cubicBezTo>
                <a:cubicBezTo>
                  <a:pt x="1259674" y="278683"/>
                  <a:pt x="1190850" y="118079"/>
                  <a:pt x="1077379" y="0"/>
                </a:cubicBezTo>
                <a:close/>
              </a:path>
            </a:pathLst>
          </a:custGeom>
          <a:solidFill>
            <a:sysClr val="window" lastClr="FFFF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fontScale="25000" lnSpcReduction="20000"/>
          </a:bodyPr>
          <a:p>
            <a:pPr algn="ctr" eaLnBrk="1" hangingPunct="1">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58"/>
          <p:cNvSpPr txBox="1"/>
          <p:nvPr>
            <p:custDataLst>
              <p:tags r:id="rId40"/>
            </p:custDataLst>
          </p:nvPr>
        </p:nvSpPr>
        <p:spPr>
          <a:xfrm>
            <a:off x="1504315" y="7160895"/>
            <a:ext cx="2066925" cy="521970"/>
          </a:xfrm>
          <a:prstGeom prst="rect">
            <a:avLst/>
          </a:prstGeom>
          <a:noFill/>
        </p:spPr>
        <p:txBody>
          <a:bodyPr wrap="square" rtlCol="0" anchor="t">
            <a:spAutoFit/>
          </a:bodyPr>
          <a:p>
            <a:pPr lvl="0" algn="l">
              <a:buClrTx/>
              <a:buSzTx/>
              <a:buFontTx/>
            </a:pP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农田保护区</a:t>
            </a:r>
            <a:endPar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9" name="圆角矩形 1"/>
          <p:cNvSpPr/>
          <p:nvPr>
            <p:custDataLst>
              <p:tags r:id="rId41"/>
            </p:custDataLst>
          </p:nvPr>
        </p:nvSpPr>
        <p:spPr>
          <a:xfrm>
            <a:off x="1365250" y="12802235"/>
            <a:ext cx="3667760" cy="435610"/>
          </a:xfrm>
          <a:prstGeom prst="roundRect">
            <a:avLst>
              <a:gd name="adj" fmla="val 50000"/>
            </a:avLst>
          </a:prstGeom>
          <a:gradFill flip="none" rotWithShape="1">
            <a:gsLst>
              <a:gs pos="75000">
                <a:srgbClr val="FFC000"/>
              </a:gs>
              <a:gs pos="0">
                <a:srgbClr val="FFC000"/>
              </a:gs>
              <a:gs pos="100000">
                <a:srgbClr val="FFC000">
                  <a:lumMod val="20000"/>
                  <a:lumOff val="80000"/>
                </a:srgbClr>
              </a:gs>
              <a:gs pos="75000">
                <a:srgbClr val="FFC000">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2" name="椭圆 211"/>
          <p:cNvSpPr/>
          <p:nvPr>
            <p:custDataLst>
              <p:tags r:id="rId42"/>
            </p:custDataLst>
          </p:nvPr>
        </p:nvSpPr>
        <p:spPr>
          <a:xfrm>
            <a:off x="837284" y="12802173"/>
            <a:ext cx="435619" cy="435619"/>
          </a:xfrm>
          <a:prstGeom prst="ellipse">
            <a:avLst/>
          </a:prstGeom>
          <a:solidFill>
            <a:srgbClr val="FFC000">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dirty="0">
              <a:latin typeface="Arial" panose="020B0604020202020204" pitchFamily="34" charset="0"/>
              <a:ea typeface="微软雅黑" panose="020B0503020204020204" pitchFamily="34" charset="-122"/>
              <a:sym typeface="Arial" panose="020B0604020202020204" pitchFamily="34" charset="0"/>
            </a:endParaRPr>
          </a:p>
        </p:txBody>
      </p:sp>
      <p:sp>
        <p:nvSpPr>
          <p:cNvPr id="214" name="KSO_Shape"/>
          <p:cNvSpPr/>
          <p:nvPr>
            <p:custDataLst>
              <p:tags r:id="rId43"/>
            </p:custDataLst>
          </p:nvPr>
        </p:nvSpPr>
        <p:spPr>
          <a:xfrm>
            <a:off x="952672" y="12930055"/>
            <a:ext cx="204842" cy="190844"/>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ysClr val="window" lastClr="FFFF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fontScale="25000" lnSpcReduction="20000"/>
          </a:bodyPr>
          <a:p>
            <a:pPr algn="ctr" eaLnBrk="1" hangingPunct="1">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 name="圆角矩形 1"/>
          <p:cNvSpPr/>
          <p:nvPr>
            <p:custDataLst>
              <p:tags r:id="rId44"/>
            </p:custDataLst>
          </p:nvPr>
        </p:nvSpPr>
        <p:spPr>
          <a:xfrm>
            <a:off x="1338580" y="11048365"/>
            <a:ext cx="2831465" cy="435610"/>
          </a:xfrm>
          <a:prstGeom prst="roundRect">
            <a:avLst>
              <a:gd name="adj" fmla="val 50000"/>
            </a:avLst>
          </a:prstGeom>
          <a:gradFill flip="none" rotWithShape="1">
            <a:gsLst>
              <a:gs pos="77000">
                <a:srgbClr val="69A35B">
                  <a:lumMod val="60000"/>
                  <a:lumOff val="40000"/>
                </a:srgbClr>
              </a:gs>
              <a:gs pos="0">
                <a:srgbClr val="69A35B">
                  <a:lumMod val="60000"/>
                  <a:lumOff val="40000"/>
                </a:srgbClr>
              </a:gs>
              <a:gs pos="100000">
                <a:srgbClr val="69A35B">
                  <a:lumMod val="20000"/>
                  <a:lumOff val="80000"/>
                </a:srgbClr>
              </a:gs>
              <a:gs pos="77000">
                <a:srgbClr val="69A35B">
                  <a:lumMod val="20000"/>
                  <a:lumOff val="80000"/>
                </a:srgbClr>
              </a:gs>
            </a:gsLst>
            <a:lin ang="1800000" scaled="0"/>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5000" lnSpcReduction="20000"/>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8" name="椭圆 217"/>
          <p:cNvSpPr/>
          <p:nvPr>
            <p:custDataLst>
              <p:tags r:id="rId45"/>
            </p:custDataLst>
          </p:nvPr>
        </p:nvSpPr>
        <p:spPr>
          <a:xfrm>
            <a:off x="810470" y="11048303"/>
            <a:ext cx="435619" cy="435619"/>
          </a:xfrm>
          <a:prstGeom prst="ellipse">
            <a:avLst/>
          </a:prstGeom>
          <a:solidFill>
            <a:srgbClr val="69A35B">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sz="1580" dirty="0">
              <a:latin typeface="Arial" panose="020B0604020202020204" pitchFamily="34" charset="0"/>
              <a:ea typeface="微软雅黑" panose="020B0503020204020204" pitchFamily="34" charset="-122"/>
              <a:sym typeface="Arial" panose="020B0604020202020204" pitchFamily="34" charset="0"/>
            </a:endParaRPr>
          </a:p>
        </p:txBody>
      </p:sp>
      <p:sp>
        <p:nvSpPr>
          <p:cNvPr id="220" name="KSO_Shape"/>
          <p:cNvSpPr/>
          <p:nvPr>
            <p:custDataLst>
              <p:tags r:id="rId46"/>
            </p:custDataLst>
          </p:nvPr>
        </p:nvSpPr>
        <p:spPr bwMode="auto">
          <a:xfrm>
            <a:off x="962024" y="11174250"/>
            <a:ext cx="141282" cy="214062"/>
          </a:xfrm>
          <a:custGeom>
            <a:avLst/>
            <a:gdLst>
              <a:gd name="T0" fmla="*/ 2147483646 w 4113"/>
              <a:gd name="T1" fmla="*/ 85372087 h 6240"/>
              <a:gd name="T2" fmla="*/ 2147483646 w 4113"/>
              <a:gd name="T3" fmla="*/ 967426774 h 6240"/>
              <a:gd name="T4" fmla="*/ 2147483646 w 4113"/>
              <a:gd name="T5" fmla="*/ 2147483646 h 6240"/>
              <a:gd name="T6" fmla="*/ 2147483646 w 4113"/>
              <a:gd name="T7" fmla="*/ 2147483646 h 6240"/>
              <a:gd name="T8" fmla="*/ 2147483646 w 4113"/>
              <a:gd name="T9" fmla="*/ 2147483646 h 6240"/>
              <a:gd name="T10" fmla="*/ 2147483646 w 4113"/>
              <a:gd name="T11" fmla="*/ 2147483646 h 6240"/>
              <a:gd name="T12" fmla="*/ 2147483646 w 4113"/>
              <a:gd name="T13" fmla="*/ 2147483646 h 6240"/>
              <a:gd name="T14" fmla="*/ 2147483646 w 4113"/>
              <a:gd name="T15" fmla="*/ 2147483646 h 6240"/>
              <a:gd name="T16" fmla="*/ 2147483646 w 4113"/>
              <a:gd name="T17" fmla="*/ 2147483646 h 6240"/>
              <a:gd name="T18" fmla="*/ 2147483646 w 4113"/>
              <a:gd name="T19" fmla="*/ 2147483646 h 6240"/>
              <a:gd name="T20" fmla="*/ 2147483646 w 4113"/>
              <a:gd name="T21" fmla="*/ 2147483646 h 6240"/>
              <a:gd name="T22" fmla="*/ 2147483646 w 4113"/>
              <a:gd name="T23" fmla="*/ 2147483646 h 6240"/>
              <a:gd name="T24" fmla="*/ 2147483646 w 4113"/>
              <a:gd name="T25" fmla="*/ 2147483646 h 6240"/>
              <a:gd name="T26" fmla="*/ 2147483646 w 4113"/>
              <a:gd name="T27" fmla="*/ 2147483646 h 6240"/>
              <a:gd name="T28" fmla="*/ 2147483646 w 4113"/>
              <a:gd name="T29" fmla="*/ 2147483646 h 6240"/>
              <a:gd name="T30" fmla="*/ 2147483646 w 4113"/>
              <a:gd name="T31" fmla="*/ 2147483646 h 6240"/>
              <a:gd name="T32" fmla="*/ 2147483646 w 4113"/>
              <a:gd name="T33" fmla="*/ 2147483646 h 6240"/>
              <a:gd name="T34" fmla="*/ 2147483646 w 4113"/>
              <a:gd name="T35" fmla="*/ 2147483646 h 6240"/>
              <a:gd name="T36" fmla="*/ 1256100170 w 4113"/>
              <a:gd name="T37" fmla="*/ 2147483646 h 6240"/>
              <a:gd name="T38" fmla="*/ 171286262 w 4113"/>
              <a:gd name="T39" fmla="*/ 2147483646 h 6240"/>
              <a:gd name="T40" fmla="*/ 0 w 4113"/>
              <a:gd name="T41" fmla="*/ 2147483646 h 6240"/>
              <a:gd name="T42" fmla="*/ 485358151 w 4113"/>
              <a:gd name="T43" fmla="*/ 2147483646 h 6240"/>
              <a:gd name="T44" fmla="*/ 1912744888 w 4113"/>
              <a:gd name="T45" fmla="*/ 2147483646 h 6240"/>
              <a:gd name="T46" fmla="*/ 2147483646 w 4113"/>
              <a:gd name="T47" fmla="*/ 2147483646 h 6240"/>
              <a:gd name="T48" fmla="*/ 2147483646 w 4113"/>
              <a:gd name="T49" fmla="*/ 2147483646 h 6240"/>
              <a:gd name="T50" fmla="*/ 2147483646 w 4113"/>
              <a:gd name="T51" fmla="*/ 967426774 h 6240"/>
              <a:gd name="T52" fmla="*/ 2147483646 w 4113"/>
              <a:gd name="T53" fmla="*/ 85372087 h 6240"/>
              <a:gd name="T54" fmla="*/ 2147483646 w 4113"/>
              <a:gd name="T55" fmla="*/ 2147483646 h 6240"/>
              <a:gd name="T56" fmla="*/ 2147483646 w 4113"/>
              <a:gd name="T57" fmla="*/ 2147483646 h 6240"/>
              <a:gd name="T58" fmla="*/ 2147483646 w 4113"/>
              <a:gd name="T59" fmla="*/ 2147483646 h 6240"/>
              <a:gd name="T60" fmla="*/ 2147483646 w 4113"/>
              <a:gd name="T61" fmla="*/ 2147483646 h 6240"/>
              <a:gd name="T62" fmla="*/ 2147483646 w 4113"/>
              <a:gd name="T63" fmla="*/ 2147483646 h 6240"/>
              <a:gd name="T64" fmla="*/ 2147483646 w 4113"/>
              <a:gd name="T65" fmla="*/ 2147483646 h 6240"/>
              <a:gd name="T66" fmla="*/ 2147483646 w 4113"/>
              <a:gd name="T67" fmla="*/ 2147483646 h 6240"/>
              <a:gd name="T68" fmla="*/ 2147483646 w 4113"/>
              <a:gd name="T69" fmla="*/ 2147483646 h 6240"/>
              <a:gd name="T70" fmla="*/ 2147483646 w 4113"/>
              <a:gd name="T71" fmla="*/ 2147483646 h 6240"/>
              <a:gd name="T72" fmla="*/ 2147483646 w 4113"/>
              <a:gd name="T73" fmla="*/ 2147483646 h 6240"/>
              <a:gd name="T74" fmla="*/ 2147483646 w 4113"/>
              <a:gd name="T75" fmla="*/ 2147483646 h 6240"/>
              <a:gd name="T76" fmla="*/ 2147483646 w 4113"/>
              <a:gd name="T77" fmla="*/ 2147483646 h 6240"/>
              <a:gd name="T78" fmla="*/ 2147483646 w 4113"/>
              <a:gd name="T79" fmla="*/ 2147483646 h 6240"/>
              <a:gd name="T80" fmla="*/ 2147483646 w 4113"/>
              <a:gd name="T81" fmla="*/ 2147483646 h 6240"/>
              <a:gd name="T82" fmla="*/ 2147483646 w 4113"/>
              <a:gd name="T83" fmla="*/ 2147483646 h 6240"/>
              <a:gd name="T84" fmla="*/ 2147483646 w 4113"/>
              <a:gd name="T85" fmla="*/ 2147483646 h 6240"/>
              <a:gd name="T86" fmla="*/ 2147483646 w 4113"/>
              <a:gd name="T87" fmla="*/ 2147483646 h 6240"/>
              <a:gd name="T88" fmla="*/ 2147483646 w 4113"/>
              <a:gd name="T89" fmla="*/ 2147483646 h 6240"/>
              <a:gd name="T90" fmla="*/ 2147483646 w 4113"/>
              <a:gd name="T91" fmla="*/ 2147483646 h 6240"/>
              <a:gd name="T92" fmla="*/ 2147483646 w 4113"/>
              <a:gd name="T93" fmla="*/ 2147483646 h 6240"/>
              <a:gd name="T94" fmla="*/ 2147483646 w 4113"/>
              <a:gd name="T95" fmla="*/ 2147483646 h 6240"/>
              <a:gd name="T96" fmla="*/ 2147483646 w 4113"/>
              <a:gd name="T97" fmla="*/ 2147483646 h 6240"/>
              <a:gd name="T98" fmla="*/ 2147483646 w 4113"/>
              <a:gd name="T99" fmla="*/ 2147483646 h 6240"/>
              <a:gd name="T100" fmla="*/ 2147483646 w 4113"/>
              <a:gd name="T101" fmla="*/ 2147483646 h 6240"/>
              <a:gd name="T102" fmla="*/ 2147483646 w 4113"/>
              <a:gd name="T103" fmla="*/ 2147483646 h 6240"/>
              <a:gd name="T104" fmla="*/ 2147483646 w 4113"/>
              <a:gd name="T105" fmla="*/ 2147483646 h 6240"/>
              <a:gd name="T106" fmla="*/ 2147483646 w 4113"/>
              <a:gd name="T107" fmla="*/ 2147483646 h 6240"/>
              <a:gd name="T108" fmla="*/ 2147483646 w 4113"/>
              <a:gd name="T109" fmla="*/ 2147483646 h 6240"/>
              <a:gd name="T110" fmla="*/ 2147483646 w 4113"/>
              <a:gd name="T111" fmla="*/ 2147483646 h 6240"/>
              <a:gd name="T112" fmla="*/ 2147483646 w 4113"/>
              <a:gd name="T113" fmla="*/ 2147483646 h 62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13" h="6240">
                <a:moveTo>
                  <a:pt x="552" y="0"/>
                </a:moveTo>
                <a:lnTo>
                  <a:pt x="3561" y="0"/>
                </a:lnTo>
                <a:lnTo>
                  <a:pt x="3589" y="1"/>
                </a:lnTo>
                <a:lnTo>
                  <a:pt x="3617" y="3"/>
                </a:lnTo>
                <a:lnTo>
                  <a:pt x="3645" y="7"/>
                </a:lnTo>
                <a:lnTo>
                  <a:pt x="3672" y="12"/>
                </a:lnTo>
                <a:lnTo>
                  <a:pt x="3698" y="17"/>
                </a:lnTo>
                <a:lnTo>
                  <a:pt x="3725" y="25"/>
                </a:lnTo>
                <a:lnTo>
                  <a:pt x="3751" y="34"/>
                </a:lnTo>
                <a:lnTo>
                  <a:pt x="3775" y="44"/>
                </a:lnTo>
                <a:lnTo>
                  <a:pt x="3799" y="55"/>
                </a:lnTo>
                <a:lnTo>
                  <a:pt x="3824" y="67"/>
                </a:lnTo>
                <a:lnTo>
                  <a:pt x="3847" y="80"/>
                </a:lnTo>
                <a:lnTo>
                  <a:pt x="3869" y="95"/>
                </a:lnTo>
                <a:lnTo>
                  <a:pt x="3891" y="110"/>
                </a:lnTo>
                <a:lnTo>
                  <a:pt x="3912" y="127"/>
                </a:lnTo>
                <a:lnTo>
                  <a:pt x="3932" y="144"/>
                </a:lnTo>
                <a:lnTo>
                  <a:pt x="3950" y="163"/>
                </a:lnTo>
                <a:lnTo>
                  <a:pt x="3969" y="182"/>
                </a:lnTo>
                <a:lnTo>
                  <a:pt x="3986" y="202"/>
                </a:lnTo>
                <a:lnTo>
                  <a:pt x="4002" y="223"/>
                </a:lnTo>
                <a:lnTo>
                  <a:pt x="4019" y="245"/>
                </a:lnTo>
                <a:lnTo>
                  <a:pt x="4033" y="267"/>
                </a:lnTo>
                <a:lnTo>
                  <a:pt x="4047" y="290"/>
                </a:lnTo>
                <a:lnTo>
                  <a:pt x="4058" y="313"/>
                </a:lnTo>
                <a:lnTo>
                  <a:pt x="4070" y="338"/>
                </a:lnTo>
                <a:lnTo>
                  <a:pt x="4079" y="363"/>
                </a:lnTo>
                <a:lnTo>
                  <a:pt x="4088" y="389"/>
                </a:lnTo>
                <a:lnTo>
                  <a:pt x="4095" y="414"/>
                </a:lnTo>
                <a:lnTo>
                  <a:pt x="4101" y="441"/>
                </a:lnTo>
                <a:lnTo>
                  <a:pt x="4107" y="469"/>
                </a:lnTo>
                <a:lnTo>
                  <a:pt x="4110" y="497"/>
                </a:lnTo>
                <a:lnTo>
                  <a:pt x="4113" y="525"/>
                </a:lnTo>
                <a:lnTo>
                  <a:pt x="4113" y="553"/>
                </a:lnTo>
                <a:lnTo>
                  <a:pt x="4113" y="5688"/>
                </a:lnTo>
                <a:lnTo>
                  <a:pt x="4113" y="5716"/>
                </a:lnTo>
                <a:lnTo>
                  <a:pt x="4110" y="5744"/>
                </a:lnTo>
                <a:lnTo>
                  <a:pt x="4107" y="5772"/>
                </a:lnTo>
                <a:lnTo>
                  <a:pt x="4101" y="5798"/>
                </a:lnTo>
                <a:lnTo>
                  <a:pt x="4095" y="5825"/>
                </a:lnTo>
                <a:lnTo>
                  <a:pt x="4088" y="5852"/>
                </a:lnTo>
                <a:lnTo>
                  <a:pt x="4079" y="5877"/>
                </a:lnTo>
                <a:lnTo>
                  <a:pt x="4070" y="5902"/>
                </a:lnTo>
                <a:lnTo>
                  <a:pt x="4058" y="5926"/>
                </a:lnTo>
                <a:lnTo>
                  <a:pt x="4047" y="5950"/>
                </a:lnTo>
                <a:lnTo>
                  <a:pt x="4033" y="5974"/>
                </a:lnTo>
                <a:lnTo>
                  <a:pt x="4019" y="5996"/>
                </a:lnTo>
                <a:lnTo>
                  <a:pt x="4002" y="6018"/>
                </a:lnTo>
                <a:lnTo>
                  <a:pt x="3986" y="6039"/>
                </a:lnTo>
                <a:lnTo>
                  <a:pt x="3969" y="6058"/>
                </a:lnTo>
                <a:lnTo>
                  <a:pt x="3950" y="6078"/>
                </a:lnTo>
                <a:lnTo>
                  <a:pt x="3932" y="6096"/>
                </a:lnTo>
                <a:lnTo>
                  <a:pt x="3912" y="6113"/>
                </a:lnTo>
                <a:lnTo>
                  <a:pt x="3891" y="6129"/>
                </a:lnTo>
                <a:lnTo>
                  <a:pt x="3869" y="6146"/>
                </a:lnTo>
                <a:lnTo>
                  <a:pt x="3847" y="6159"/>
                </a:lnTo>
                <a:lnTo>
                  <a:pt x="3824" y="6173"/>
                </a:lnTo>
                <a:lnTo>
                  <a:pt x="3799" y="6185"/>
                </a:lnTo>
                <a:lnTo>
                  <a:pt x="3775" y="6197"/>
                </a:lnTo>
                <a:lnTo>
                  <a:pt x="3751" y="6206"/>
                </a:lnTo>
                <a:lnTo>
                  <a:pt x="3725" y="6215"/>
                </a:lnTo>
                <a:lnTo>
                  <a:pt x="3698" y="6222"/>
                </a:lnTo>
                <a:lnTo>
                  <a:pt x="3672" y="6229"/>
                </a:lnTo>
                <a:lnTo>
                  <a:pt x="3645" y="6234"/>
                </a:lnTo>
                <a:lnTo>
                  <a:pt x="3617" y="6237"/>
                </a:lnTo>
                <a:lnTo>
                  <a:pt x="3589" y="6240"/>
                </a:lnTo>
                <a:lnTo>
                  <a:pt x="3561" y="6240"/>
                </a:lnTo>
                <a:lnTo>
                  <a:pt x="552" y="6240"/>
                </a:lnTo>
                <a:lnTo>
                  <a:pt x="523" y="6240"/>
                </a:lnTo>
                <a:lnTo>
                  <a:pt x="495" y="6237"/>
                </a:lnTo>
                <a:lnTo>
                  <a:pt x="469" y="6234"/>
                </a:lnTo>
                <a:lnTo>
                  <a:pt x="441" y="6229"/>
                </a:lnTo>
                <a:lnTo>
                  <a:pt x="414" y="6222"/>
                </a:lnTo>
                <a:lnTo>
                  <a:pt x="388" y="6215"/>
                </a:lnTo>
                <a:lnTo>
                  <a:pt x="363" y="6206"/>
                </a:lnTo>
                <a:lnTo>
                  <a:pt x="337" y="6197"/>
                </a:lnTo>
                <a:lnTo>
                  <a:pt x="313" y="6185"/>
                </a:lnTo>
                <a:lnTo>
                  <a:pt x="289" y="6173"/>
                </a:lnTo>
                <a:lnTo>
                  <a:pt x="267" y="6159"/>
                </a:lnTo>
                <a:lnTo>
                  <a:pt x="243" y="6146"/>
                </a:lnTo>
                <a:lnTo>
                  <a:pt x="222" y="6129"/>
                </a:lnTo>
                <a:lnTo>
                  <a:pt x="202" y="6113"/>
                </a:lnTo>
                <a:lnTo>
                  <a:pt x="181" y="6096"/>
                </a:lnTo>
                <a:lnTo>
                  <a:pt x="162" y="6078"/>
                </a:lnTo>
                <a:lnTo>
                  <a:pt x="143" y="6058"/>
                </a:lnTo>
                <a:lnTo>
                  <a:pt x="126" y="6039"/>
                </a:lnTo>
                <a:lnTo>
                  <a:pt x="110" y="6018"/>
                </a:lnTo>
                <a:lnTo>
                  <a:pt x="95" y="5996"/>
                </a:lnTo>
                <a:lnTo>
                  <a:pt x="80" y="5974"/>
                </a:lnTo>
                <a:lnTo>
                  <a:pt x="67" y="5950"/>
                </a:lnTo>
                <a:lnTo>
                  <a:pt x="54" y="5926"/>
                </a:lnTo>
                <a:lnTo>
                  <a:pt x="44" y="5902"/>
                </a:lnTo>
                <a:lnTo>
                  <a:pt x="33" y="5877"/>
                </a:lnTo>
                <a:lnTo>
                  <a:pt x="25" y="5852"/>
                </a:lnTo>
                <a:lnTo>
                  <a:pt x="17" y="5825"/>
                </a:lnTo>
                <a:lnTo>
                  <a:pt x="11" y="5798"/>
                </a:lnTo>
                <a:lnTo>
                  <a:pt x="6" y="5772"/>
                </a:lnTo>
                <a:lnTo>
                  <a:pt x="3" y="5744"/>
                </a:lnTo>
                <a:lnTo>
                  <a:pt x="1" y="5716"/>
                </a:lnTo>
                <a:lnTo>
                  <a:pt x="0" y="5688"/>
                </a:lnTo>
                <a:lnTo>
                  <a:pt x="0" y="553"/>
                </a:lnTo>
                <a:lnTo>
                  <a:pt x="1" y="525"/>
                </a:lnTo>
                <a:lnTo>
                  <a:pt x="3" y="497"/>
                </a:lnTo>
                <a:lnTo>
                  <a:pt x="6" y="469"/>
                </a:lnTo>
                <a:lnTo>
                  <a:pt x="11" y="441"/>
                </a:lnTo>
                <a:lnTo>
                  <a:pt x="17" y="414"/>
                </a:lnTo>
                <a:lnTo>
                  <a:pt x="25" y="389"/>
                </a:lnTo>
                <a:lnTo>
                  <a:pt x="33" y="363"/>
                </a:lnTo>
                <a:lnTo>
                  <a:pt x="44" y="338"/>
                </a:lnTo>
                <a:lnTo>
                  <a:pt x="54" y="313"/>
                </a:lnTo>
                <a:lnTo>
                  <a:pt x="67" y="290"/>
                </a:lnTo>
                <a:lnTo>
                  <a:pt x="80" y="267"/>
                </a:lnTo>
                <a:lnTo>
                  <a:pt x="95" y="245"/>
                </a:lnTo>
                <a:lnTo>
                  <a:pt x="110" y="223"/>
                </a:lnTo>
                <a:lnTo>
                  <a:pt x="126" y="202"/>
                </a:lnTo>
                <a:lnTo>
                  <a:pt x="143" y="182"/>
                </a:lnTo>
                <a:lnTo>
                  <a:pt x="162" y="163"/>
                </a:lnTo>
                <a:lnTo>
                  <a:pt x="181" y="144"/>
                </a:lnTo>
                <a:lnTo>
                  <a:pt x="202" y="127"/>
                </a:lnTo>
                <a:lnTo>
                  <a:pt x="222" y="110"/>
                </a:lnTo>
                <a:lnTo>
                  <a:pt x="243" y="95"/>
                </a:lnTo>
                <a:lnTo>
                  <a:pt x="267" y="80"/>
                </a:lnTo>
                <a:lnTo>
                  <a:pt x="289" y="67"/>
                </a:lnTo>
                <a:lnTo>
                  <a:pt x="313" y="55"/>
                </a:lnTo>
                <a:lnTo>
                  <a:pt x="337" y="44"/>
                </a:lnTo>
                <a:lnTo>
                  <a:pt x="363" y="34"/>
                </a:lnTo>
                <a:lnTo>
                  <a:pt x="388" y="25"/>
                </a:lnTo>
                <a:lnTo>
                  <a:pt x="414" y="17"/>
                </a:lnTo>
                <a:lnTo>
                  <a:pt x="441" y="12"/>
                </a:lnTo>
                <a:lnTo>
                  <a:pt x="469" y="7"/>
                </a:lnTo>
                <a:lnTo>
                  <a:pt x="495" y="3"/>
                </a:lnTo>
                <a:lnTo>
                  <a:pt x="523" y="1"/>
                </a:lnTo>
                <a:lnTo>
                  <a:pt x="552" y="0"/>
                </a:lnTo>
                <a:close/>
                <a:moveTo>
                  <a:pt x="463" y="891"/>
                </a:moveTo>
                <a:lnTo>
                  <a:pt x="463" y="3086"/>
                </a:lnTo>
                <a:lnTo>
                  <a:pt x="3638" y="3086"/>
                </a:lnTo>
                <a:lnTo>
                  <a:pt x="3638" y="891"/>
                </a:lnTo>
                <a:lnTo>
                  <a:pt x="463" y="891"/>
                </a:lnTo>
                <a:close/>
                <a:moveTo>
                  <a:pt x="1275" y="290"/>
                </a:moveTo>
                <a:lnTo>
                  <a:pt x="1275" y="525"/>
                </a:lnTo>
                <a:lnTo>
                  <a:pt x="2717" y="525"/>
                </a:lnTo>
                <a:lnTo>
                  <a:pt x="2717" y="290"/>
                </a:lnTo>
                <a:lnTo>
                  <a:pt x="1275" y="290"/>
                </a:lnTo>
                <a:close/>
                <a:moveTo>
                  <a:pt x="1725" y="3326"/>
                </a:moveTo>
                <a:lnTo>
                  <a:pt x="1725" y="3326"/>
                </a:lnTo>
                <a:lnTo>
                  <a:pt x="1705" y="3328"/>
                </a:lnTo>
                <a:lnTo>
                  <a:pt x="1685" y="3330"/>
                </a:lnTo>
                <a:lnTo>
                  <a:pt x="1667" y="3336"/>
                </a:lnTo>
                <a:lnTo>
                  <a:pt x="1649" y="3342"/>
                </a:lnTo>
                <a:lnTo>
                  <a:pt x="1632" y="3350"/>
                </a:lnTo>
                <a:lnTo>
                  <a:pt x="1616" y="3360"/>
                </a:lnTo>
                <a:lnTo>
                  <a:pt x="1600" y="3371"/>
                </a:lnTo>
                <a:lnTo>
                  <a:pt x="1587" y="3383"/>
                </a:lnTo>
                <a:lnTo>
                  <a:pt x="1575" y="3397"/>
                </a:lnTo>
                <a:lnTo>
                  <a:pt x="1563" y="3412"/>
                </a:lnTo>
                <a:lnTo>
                  <a:pt x="1553" y="3429"/>
                </a:lnTo>
                <a:lnTo>
                  <a:pt x="1545" y="3446"/>
                </a:lnTo>
                <a:lnTo>
                  <a:pt x="1539" y="3463"/>
                </a:lnTo>
                <a:lnTo>
                  <a:pt x="1534" y="3482"/>
                </a:lnTo>
                <a:lnTo>
                  <a:pt x="1531" y="3502"/>
                </a:lnTo>
                <a:lnTo>
                  <a:pt x="1530" y="3522"/>
                </a:lnTo>
                <a:lnTo>
                  <a:pt x="1530" y="3822"/>
                </a:lnTo>
                <a:lnTo>
                  <a:pt x="1531" y="3842"/>
                </a:lnTo>
                <a:lnTo>
                  <a:pt x="1534" y="3862"/>
                </a:lnTo>
                <a:lnTo>
                  <a:pt x="1539" y="3880"/>
                </a:lnTo>
                <a:lnTo>
                  <a:pt x="1545" y="3898"/>
                </a:lnTo>
                <a:lnTo>
                  <a:pt x="1553" y="3915"/>
                </a:lnTo>
                <a:lnTo>
                  <a:pt x="1563" y="3931"/>
                </a:lnTo>
                <a:lnTo>
                  <a:pt x="1575" y="3946"/>
                </a:lnTo>
                <a:lnTo>
                  <a:pt x="1587" y="3960"/>
                </a:lnTo>
                <a:lnTo>
                  <a:pt x="1600" y="3973"/>
                </a:lnTo>
                <a:lnTo>
                  <a:pt x="1616" y="3984"/>
                </a:lnTo>
                <a:lnTo>
                  <a:pt x="1632" y="3994"/>
                </a:lnTo>
                <a:lnTo>
                  <a:pt x="1649" y="4002"/>
                </a:lnTo>
                <a:lnTo>
                  <a:pt x="1667" y="4009"/>
                </a:lnTo>
                <a:lnTo>
                  <a:pt x="1685" y="4014"/>
                </a:lnTo>
                <a:lnTo>
                  <a:pt x="1705" y="4016"/>
                </a:lnTo>
                <a:lnTo>
                  <a:pt x="1725" y="4017"/>
                </a:lnTo>
                <a:lnTo>
                  <a:pt x="2314" y="4017"/>
                </a:lnTo>
                <a:lnTo>
                  <a:pt x="2334" y="4016"/>
                </a:lnTo>
                <a:lnTo>
                  <a:pt x="2354" y="4014"/>
                </a:lnTo>
                <a:lnTo>
                  <a:pt x="2372" y="4009"/>
                </a:lnTo>
                <a:lnTo>
                  <a:pt x="2390" y="4002"/>
                </a:lnTo>
                <a:lnTo>
                  <a:pt x="2407" y="3994"/>
                </a:lnTo>
                <a:lnTo>
                  <a:pt x="2424" y="3984"/>
                </a:lnTo>
                <a:lnTo>
                  <a:pt x="2439" y="3973"/>
                </a:lnTo>
                <a:lnTo>
                  <a:pt x="2453" y="3960"/>
                </a:lnTo>
                <a:lnTo>
                  <a:pt x="2465" y="3946"/>
                </a:lnTo>
                <a:lnTo>
                  <a:pt x="2476" y="3931"/>
                </a:lnTo>
                <a:lnTo>
                  <a:pt x="2486" y="3915"/>
                </a:lnTo>
                <a:lnTo>
                  <a:pt x="2494" y="3898"/>
                </a:lnTo>
                <a:lnTo>
                  <a:pt x="2500" y="3880"/>
                </a:lnTo>
                <a:lnTo>
                  <a:pt x="2506" y="3862"/>
                </a:lnTo>
                <a:lnTo>
                  <a:pt x="2508" y="3842"/>
                </a:lnTo>
                <a:lnTo>
                  <a:pt x="2509" y="3822"/>
                </a:lnTo>
                <a:lnTo>
                  <a:pt x="2509" y="3522"/>
                </a:lnTo>
                <a:lnTo>
                  <a:pt x="2508" y="3502"/>
                </a:lnTo>
                <a:lnTo>
                  <a:pt x="2506" y="3482"/>
                </a:lnTo>
                <a:lnTo>
                  <a:pt x="2500" y="3463"/>
                </a:lnTo>
                <a:lnTo>
                  <a:pt x="2494" y="3446"/>
                </a:lnTo>
                <a:lnTo>
                  <a:pt x="2486" y="3429"/>
                </a:lnTo>
                <a:lnTo>
                  <a:pt x="2476" y="3412"/>
                </a:lnTo>
                <a:lnTo>
                  <a:pt x="2465" y="3397"/>
                </a:lnTo>
                <a:lnTo>
                  <a:pt x="2453" y="3383"/>
                </a:lnTo>
                <a:lnTo>
                  <a:pt x="2439" y="3371"/>
                </a:lnTo>
                <a:lnTo>
                  <a:pt x="2424" y="3360"/>
                </a:lnTo>
                <a:lnTo>
                  <a:pt x="2407" y="3350"/>
                </a:lnTo>
                <a:lnTo>
                  <a:pt x="2390" y="3342"/>
                </a:lnTo>
                <a:lnTo>
                  <a:pt x="2372" y="3336"/>
                </a:lnTo>
                <a:lnTo>
                  <a:pt x="2354" y="3330"/>
                </a:lnTo>
                <a:lnTo>
                  <a:pt x="2334" y="3328"/>
                </a:lnTo>
                <a:lnTo>
                  <a:pt x="2314" y="3326"/>
                </a:lnTo>
                <a:lnTo>
                  <a:pt x="1725" y="3326"/>
                </a:lnTo>
                <a:close/>
                <a:moveTo>
                  <a:pt x="1391" y="3563"/>
                </a:moveTo>
                <a:lnTo>
                  <a:pt x="515" y="3563"/>
                </a:lnTo>
                <a:lnTo>
                  <a:pt x="515" y="3775"/>
                </a:lnTo>
                <a:lnTo>
                  <a:pt x="1391" y="3775"/>
                </a:lnTo>
                <a:lnTo>
                  <a:pt x="1391" y="3563"/>
                </a:lnTo>
                <a:close/>
                <a:moveTo>
                  <a:pt x="3525" y="3563"/>
                </a:moveTo>
                <a:lnTo>
                  <a:pt x="2649" y="3563"/>
                </a:lnTo>
                <a:lnTo>
                  <a:pt x="2649" y="3775"/>
                </a:lnTo>
                <a:lnTo>
                  <a:pt x="3525" y="3775"/>
                </a:lnTo>
                <a:lnTo>
                  <a:pt x="3525" y="3563"/>
                </a:lnTo>
                <a:close/>
                <a:moveTo>
                  <a:pt x="1390" y="4201"/>
                </a:moveTo>
                <a:lnTo>
                  <a:pt x="514" y="4201"/>
                </a:lnTo>
                <a:lnTo>
                  <a:pt x="514" y="4613"/>
                </a:lnTo>
                <a:lnTo>
                  <a:pt x="1390" y="4613"/>
                </a:lnTo>
                <a:lnTo>
                  <a:pt x="1390" y="4201"/>
                </a:lnTo>
                <a:close/>
                <a:moveTo>
                  <a:pt x="2458" y="4201"/>
                </a:moveTo>
                <a:lnTo>
                  <a:pt x="1582" y="4201"/>
                </a:lnTo>
                <a:lnTo>
                  <a:pt x="1582" y="4613"/>
                </a:lnTo>
                <a:lnTo>
                  <a:pt x="2458" y="4613"/>
                </a:lnTo>
                <a:lnTo>
                  <a:pt x="2458" y="4201"/>
                </a:lnTo>
                <a:close/>
                <a:moveTo>
                  <a:pt x="3518" y="4201"/>
                </a:moveTo>
                <a:lnTo>
                  <a:pt x="2642" y="4201"/>
                </a:lnTo>
                <a:lnTo>
                  <a:pt x="2642" y="4613"/>
                </a:lnTo>
                <a:lnTo>
                  <a:pt x="3518" y="4613"/>
                </a:lnTo>
                <a:lnTo>
                  <a:pt x="3518" y="4201"/>
                </a:lnTo>
                <a:close/>
                <a:moveTo>
                  <a:pt x="1390" y="4741"/>
                </a:moveTo>
                <a:lnTo>
                  <a:pt x="514" y="4741"/>
                </a:lnTo>
                <a:lnTo>
                  <a:pt x="514" y="5153"/>
                </a:lnTo>
                <a:lnTo>
                  <a:pt x="1390" y="5153"/>
                </a:lnTo>
                <a:lnTo>
                  <a:pt x="1390" y="4741"/>
                </a:lnTo>
                <a:close/>
                <a:moveTo>
                  <a:pt x="2458" y="4741"/>
                </a:moveTo>
                <a:lnTo>
                  <a:pt x="1582" y="4741"/>
                </a:lnTo>
                <a:lnTo>
                  <a:pt x="1582" y="5153"/>
                </a:lnTo>
                <a:lnTo>
                  <a:pt x="2458" y="5153"/>
                </a:lnTo>
                <a:lnTo>
                  <a:pt x="2458" y="4741"/>
                </a:lnTo>
                <a:close/>
                <a:moveTo>
                  <a:pt x="3518" y="4741"/>
                </a:moveTo>
                <a:lnTo>
                  <a:pt x="2642" y="4741"/>
                </a:lnTo>
                <a:lnTo>
                  <a:pt x="2642" y="5153"/>
                </a:lnTo>
                <a:lnTo>
                  <a:pt x="3518" y="5153"/>
                </a:lnTo>
                <a:lnTo>
                  <a:pt x="3518" y="4741"/>
                </a:lnTo>
                <a:close/>
                <a:moveTo>
                  <a:pt x="1390" y="5318"/>
                </a:moveTo>
                <a:lnTo>
                  <a:pt x="514" y="5318"/>
                </a:lnTo>
                <a:lnTo>
                  <a:pt x="514" y="5730"/>
                </a:lnTo>
                <a:lnTo>
                  <a:pt x="1390" y="5730"/>
                </a:lnTo>
                <a:lnTo>
                  <a:pt x="1390" y="5318"/>
                </a:lnTo>
                <a:close/>
                <a:moveTo>
                  <a:pt x="2458" y="5318"/>
                </a:moveTo>
                <a:lnTo>
                  <a:pt x="1582" y="5318"/>
                </a:lnTo>
                <a:lnTo>
                  <a:pt x="1582" y="5730"/>
                </a:lnTo>
                <a:lnTo>
                  <a:pt x="2458" y="5730"/>
                </a:lnTo>
                <a:lnTo>
                  <a:pt x="2458" y="5318"/>
                </a:lnTo>
                <a:close/>
                <a:moveTo>
                  <a:pt x="3518" y="5318"/>
                </a:moveTo>
                <a:lnTo>
                  <a:pt x="2642" y="5318"/>
                </a:lnTo>
                <a:lnTo>
                  <a:pt x="2642" y="5730"/>
                </a:lnTo>
                <a:lnTo>
                  <a:pt x="3518" y="5730"/>
                </a:lnTo>
                <a:lnTo>
                  <a:pt x="3518" y="5318"/>
                </a:lnTo>
                <a:close/>
              </a:path>
            </a:pathLst>
          </a:custGeom>
          <a:solidFill>
            <a:sysClr val="window" lastClr="FFFFFF"/>
          </a:solidFill>
          <a:ln>
            <a:noFill/>
          </a:ln>
        </p:spPr>
        <p:txBody>
          <a:bodyPr anchor="ctr">
            <a:normAutofit fontScale="25000" lnSpcReduction="20000"/>
            <a:scene3d>
              <a:camera prst="orthographicFront"/>
              <a:lightRig rig="threePt" dir="t"/>
            </a:scene3d>
            <a:sp3d>
              <a:contourClr>
                <a:srgbClr val="FFFFFF"/>
              </a:contourClr>
            </a:sp3d>
          </a:bodyPr>
          <a:p>
            <a:pPr algn="ctr">
              <a:lnSpc>
                <a:spcPct val="140000"/>
              </a:lnSpc>
            </a:pPr>
            <a:endParaRPr lang="zh-CN" altLang="en-US" sz="158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文本框 73"/>
          <p:cNvSpPr txBox="1"/>
          <p:nvPr>
            <p:custDataLst>
              <p:tags r:id="rId47"/>
            </p:custDataLst>
          </p:nvPr>
        </p:nvSpPr>
        <p:spPr>
          <a:xfrm>
            <a:off x="1504315" y="9271635"/>
            <a:ext cx="2066925" cy="521970"/>
          </a:xfrm>
          <a:prstGeom prst="rect">
            <a:avLst/>
          </a:prstGeom>
          <a:noFill/>
        </p:spPr>
        <p:txBody>
          <a:bodyPr wrap="square" rtlCol="0" anchor="t">
            <a:spAutoFit/>
          </a:bodyPr>
          <a:p>
            <a:pPr lvl="0" algn="l">
              <a:buClrTx/>
              <a:buSzTx/>
              <a:buFontTx/>
            </a:pP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乡村发展区</a:t>
            </a:r>
            <a:endPar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0" name="文本框 79"/>
          <p:cNvSpPr txBox="1"/>
          <p:nvPr>
            <p:custDataLst>
              <p:tags r:id="rId48"/>
            </p:custDataLst>
          </p:nvPr>
        </p:nvSpPr>
        <p:spPr>
          <a:xfrm>
            <a:off x="1504315" y="11003280"/>
            <a:ext cx="2183765" cy="521970"/>
          </a:xfrm>
          <a:prstGeom prst="rect">
            <a:avLst/>
          </a:prstGeom>
          <a:noFill/>
        </p:spPr>
        <p:txBody>
          <a:bodyPr wrap="square" rtlCol="0" anchor="t">
            <a:spAutoFit/>
          </a:bodyPr>
          <a:p>
            <a:pPr lvl="0" algn="l">
              <a:buClrTx/>
              <a:buSzTx/>
              <a:buFontTx/>
            </a:pP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城镇发展区</a:t>
            </a:r>
            <a:endPar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5" name="文本框 84"/>
          <p:cNvSpPr txBox="1"/>
          <p:nvPr>
            <p:custDataLst>
              <p:tags r:id="rId49"/>
            </p:custDataLst>
          </p:nvPr>
        </p:nvSpPr>
        <p:spPr>
          <a:xfrm>
            <a:off x="1504950" y="12738100"/>
            <a:ext cx="2931795" cy="521970"/>
          </a:xfrm>
          <a:prstGeom prst="rect">
            <a:avLst/>
          </a:prstGeom>
          <a:noFill/>
        </p:spPr>
        <p:txBody>
          <a:bodyPr wrap="square" rtlCol="0" anchor="t">
            <a:spAutoFit/>
          </a:bodyPr>
          <a:p>
            <a:pPr lvl="0" algn="l">
              <a:buClrTx/>
              <a:buSzTx/>
              <a:buFontTx/>
            </a:pP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矿产能源发展区</a:t>
            </a:r>
            <a:endPar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5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乡镇规划\ppt图片\南美\R-C (2).jpgR-C (2)"/>
          <p:cNvPicPr>
            <a:picLocks noChangeAspect="1"/>
          </p:cNvPicPr>
          <p:nvPr/>
        </p:nvPicPr>
        <p:blipFill>
          <a:blip r:embed="rId1"/>
          <a:srcRect/>
          <a:stretch>
            <a:fillRect/>
          </a:stretch>
        </p:blipFill>
        <p:spPr>
          <a:xfrm>
            <a:off x="-24130" y="936625"/>
            <a:ext cx="10673715" cy="10972165"/>
          </a:xfrm>
          <a:prstGeom prst="rect">
            <a:avLst/>
          </a:prstGeom>
        </p:spPr>
      </p:pic>
      <p:grpSp>
        <p:nvGrpSpPr>
          <p:cNvPr id="44" name="组合 43"/>
          <p:cNvGrpSpPr/>
          <p:nvPr/>
        </p:nvGrpSpPr>
        <p:grpSpPr>
          <a:xfrm>
            <a:off x="-66040" y="9424035"/>
            <a:ext cx="10715625" cy="4857750"/>
            <a:chOff x="0" y="18809"/>
            <a:chExt cx="16837" cy="5002"/>
          </a:xfrm>
        </p:grpSpPr>
        <p:sp>
          <p:nvSpPr>
            <p:cNvPr id="21" name="任意多边形 20"/>
            <p:cNvSpPr/>
            <p:nvPr>
              <p:custDataLst>
                <p:tags r:id="rId2"/>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23"/>
            <p:cNvSpPr/>
            <p:nvPr>
              <p:custDataLst>
                <p:tags r:id="rId3"/>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custDataLst>
                <p:tags r:id="rId4"/>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文本框 2"/>
          <p:cNvSpPr txBox="1"/>
          <p:nvPr>
            <p:custDataLst>
              <p:tags r:id="rId5"/>
            </p:custDataLst>
          </p:nvPr>
        </p:nvSpPr>
        <p:spPr>
          <a:xfrm>
            <a:off x="279717" y="785988"/>
            <a:ext cx="3651885" cy="3569335"/>
          </a:xfrm>
          <a:prstGeom prst="rect">
            <a:avLst/>
          </a:prstGeom>
          <a:noFill/>
        </p:spPr>
        <p:txBody>
          <a:bodyPr wrap="square" rtlCol="0">
            <a:spAutoFit/>
          </a:bodyPr>
          <a:p>
            <a:r>
              <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rPr>
              <a:t>03</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
        <p:nvSpPr>
          <p:cNvPr id="6" name="文本框 5"/>
          <p:cNvSpPr txBox="1"/>
          <p:nvPr>
            <p:custDataLst>
              <p:tags r:id="rId6"/>
            </p:custDataLst>
          </p:nvPr>
        </p:nvSpPr>
        <p:spPr>
          <a:xfrm>
            <a:off x="547565" y="5741130"/>
            <a:ext cx="9371965" cy="2939266"/>
          </a:xfrm>
          <a:prstGeom prst="rect">
            <a:avLst/>
          </a:prstGeom>
          <a:noFill/>
        </p:spPr>
        <p:txBody>
          <a:bodyPr wrap="square" rtlCol="0">
            <a:spAutoFit/>
          </a:bodyPr>
          <a:p>
            <a:pPr indent="0" algn="l">
              <a:lnSpc>
                <a:spcPct val="150000"/>
              </a:lnSpc>
              <a:spcBef>
                <a:spcPts val="160"/>
              </a:spcBef>
              <a:buFont typeface="+mj-lt"/>
              <a:buNone/>
            </a:pPr>
            <a:r>
              <a:rPr sz="3000" b="1">
                <a:solidFill>
                  <a:schemeClr val="bg1"/>
                </a:solidFill>
                <a:latin typeface="微软雅黑" panose="020B0503020204020204" pitchFamily="34" charset="-122"/>
                <a:ea typeface="微软雅黑" panose="020B0503020204020204" pitchFamily="34" charset="-122"/>
                <a:sym typeface="+mn-ea"/>
              </a:rPr>
              <a:t>3.1 </a:t>
            </a:r>
            <a:r>
              <a:rPr lang="zh-CN" altLang="en-US" sz="3000" b="1" smtClean="0">
                <a:solidFill>
                  <a:schemeClr val="bg1"/>
                </a:solidFill>
                <a:latin typeface="微软雅黑" panose="020B0503020204020204" pitchFamily="34" charset="-122"/>
                <a:ea typeface="微软雅黑" panose="020B0503020204020204" pitchFamily="34" charset="-122"/>
                <a:sym typeface="+mn-ea"/>
              </a:rPr>
              <a:t>耕地资源保护</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sz="3000" b="1" smtClean="0">
                <a:solidFill>
                  <a:schemeClr val="bg1"/>
                </a:solidFill>
                <a:latin typeface="微软雅黑" panose="020B0503020204020204" pitchFamily="34" charset="-122"/>
                <a:ea typeface="微软雅黑" panose="020B0503020204020204" pitchFamily="34" charset="-122"/>
                <a:sym typeface="+mn-ea"/>
              </a:rPr>
              <a:t>3.2 </a:t>
            </a:r>
            <a:r>
              <a:rPr lang="zh-CN" altLang="en-US" sz="3000" b="1" smtClean="0">
                <a:solidFill>
                  <a:schemeClr val="bg1"/>
                </a:solidFill>
                <a:latin typeface="微软雅黑" panose="020B0503020204020204" pitchFamily="34" charset="-122"/>
                <a:ea typeface="微软雅黑" panose="020B0503020204020204" pitchFamily="34" charset="-122"/>
                <a:sym typeface="+mn-ea"/>
              </a:rPr>
              <a:t>森林、草原、湿地保护</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sz="3000" b="1" smtClean="0">
                <a:solidFill>
                  <a:schemeClr val="bg1"/>
                </a:solidFill>
                <a:latin typeface="微软雅黑" panose="020B0503020204020204" pitchFamily="34" charset="-122"/>
                <a:ea typeface="微软雅黑" panose="020B0503020204020204" pitchFamily="34" charset="-122"/>
                <a:sym typeface="+mn-ea"/>
              </a:rPr>
              <a:t>3.3</a:t>
            </a:r>
            <a:r>
              <a:rPr lang="en-US" sz="3000" b="1" smtClean="0">
                <a:solidFill>
                  <a:schemeClr val="bg1"/>
                </a:solidFill>
                <a:latin typeface="微软雅黑" panose="020B0503020204020204" pitchFamily="34" charset="-122"/>
                <a:ea typeface="微软雅黑" panose="020B0503020204020204" pitchFamily="34" charset="-122"/>
                <a:sym typeface="+mn-ea"/>
              </a:rPr>
              <a:t> </a:t>
            </a:r>
            <a:r>
              <a:rPr lang="zh-CN" altLang="en-US" sz="3000" b="1" smtClean="0">
                <a:solidFill>
                  <a:schemeClr val="bg1"/>
                </a:solidFill>
                <a:latin typeface="微软雅黑" panose="020B0503020204020204" pitchFamily="34" charset="-122"/>
                <a:ea typeface="微软雅黑" panose="020B0503020204020204" pitchFamily="34" charset="-122"/>
                <a:sym typeface="+mn-ea"/>
              </a:rPr>
              <a:t>水资源安全保障</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3.4 </a:t>
            </a:r>
            <a:r>
              <a:rPr lang="zh-CN" altLang="en-US" sz="3000" b="1" smtClean="0">
                <a:solidFill>
                  <a:schemeClr val="bg1"/>
                </a:solidFill>
                <a:latin typeface="微软雅黑" panose="020B0503020204020204" pitchFamily="34" charset="-122"/>
                <a:ea typeface="微软雅黑" panose="020B0503020204020204" pitchFamily="34" charset="-122"/>
                <a:sym typeface="+mn-ea"/>
              </a:rPr>
              <a:t>其他资源保护与利用</a:t>
            </a:r>
            <a:endParaRPr lang="zh-CN" altLang="en-US" sz="3000" b="1">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7"/>
            </p:custDataLst>
          </p:nvPr>
        </p:nvSpPr>
        <p:spPr>
          <a:xfrm>
            <a:off x="440249" y="4531173"/>
            <a:ext cx="9371965" cy="830997"/>
          </a:xfrm>
          <a:prstGeom prst="rect">
            <a:avLst/>
          </a:prstGeom>
          <a:noFill/>
        </p:spPr>
        <p:txBody>
          <a:bodyPr wrap="square" rtlCol="0">
            <a:spAutoFit/>
          </a:bodyPr>
          <a:p>
            <a:r>
              <a:rPr lang="zh-CN" altLang="en-US" sz="4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资源保护与利用</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73" y="9131142"/>
            <a:ext cx="10691814" cy="6014145"/>
          </a:xfrm>
          <a:prstGeom prst="rect">
            <a:avLst/>
          </a:prstGeom>
          <a:effectLst>
            <a:glow>
              <a:schemeClr val="accent1"/>
            </a:glow>
            <a:outerShdw blurRad="50800" dist="50800" dir="5400000" algn="ctr" rotWithShape="0">
              <a:srgbClr val="000000"/>
            </a:outerShdw>
          </a:effectLst>
        </p:spPr>
      </p:pic>
      <p:sp>
        <p:nvSpPr>
          <p:cNvPr id="8" name="矩形 7"/>
          <p:cNvSpPr/>
          <p:nvPr/>
        </p:nvSpPr>
        <p:spPr>
          <a:xfrm>
            <a:off x="3474" y="8312241"/>
            <a:ext cx="10691813" cy="6833046"/>
          </a:xfrm>
          <a:prstGeom prst="rect">
            <a:avLst/>
          </a:prstGeom>
          <a:gradFill>
            <a:gsLst>
              <a:gs pos="42000">
                <a:schemeClr val="bg1">
                  <a:alpha val="94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矩形 19"/>
          <p:cNvSpPr/>
          <p:nvPr/>
        </p:nvSpPr>
        <p:spPr>
          <a:xfrm>
            <a:off x="1912539" y="3349545"/>
            <a:ext cx="8095061" cy="2289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延期 3"/>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3.</a:t>
            </a:r>
            <a:endParaRPr lang="en-US" altLang="zh-CN" sz="6600" b="1" dirty="0">
              <a:latin typeface="黑体" panose="02010609060101010101" charset="-122"/>
              <a:ea typeface="黑体" panose="02010609060101010101" charset="-122"/>
            </a:endParaRPr>
          </a:p>
        </p:txBody>
      </p:sp>
      <p:sp>
        <p:nvSpPr>
          <p:cNvPr id="3" name="标题 2"/>
          <p:cNvSpPr txBox="1"/>
          <p:nvPr>
            <p:custDataLst>
              <p:tags r:id="rId3"/>
            </p:custDataLst>
          </p:nvPr>
        </p:nvSpPr>
        <p:spPr>
          <a:xfrm>
            <a:off x="1655445" y="372110"/>
            <a:ext cx="4967605" cy="80899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耕地资源保护</a:t>
            </a:r>
            <a:endParaRPr lang="en-US" altLang="zh-CN" sz="4000" smtClean="0">
              <a:solidFill>
                <a:srgbClr val="D28D10"/>
              </a:solidFill>
            </a:endParaRPr>
          </a:p>
        </p:txBody>
      </p:sp>
      <p:sp>
        <p:nvSpPr>
          <p:cNvPr id="7" name="文本框 6"/>
          <p:cNvSpPr txBox="1"/>
          <p:nvPr>
            <p:custDataLst>
              <p:tags r:id="rId4"/>
            </p:custDataLst>
          </p:nvPr>
        </p:nvSpPr>
        <p:spPr>
          <a:xfrm>
            <a:off x="685800" y="170815"/>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
        <p:nvSpPr>
          <p:cNvPr id="12" name="矩形 11"/>
          <p:cNvSpPr/>
          <p:nvPr/>
        </p:nvSpPr>
        <p:spPr>
          <a:xfrm>
            <a:off x="584735" y="3349546"/>
            <a:ext cx="1327804" cy="2289794"/>
          </a:xfrm>
          <a:prstGeom prst="rect">
            <a:avLst/>
          </a:prstGeom>
          <a:solidFill>
            <a:srgbClr val="EEA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3"/>
          <p:cNvSpPr txBox="1"/>
          <p:nvPr/>
        </p:nvSpPr>
        <p:spPr>
          <a:xfrm>
            <a:off x="730566" y="3935814"/>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01</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14" name="文本框 4"/>
          <p:cNvSpPr txBox="1"/>
          <p:nvPr/>
        </p:nvSpPr>
        <p:spPr>
          <a:xfrm>
            <a:off x="686333" y="1774804"/>
            <a:ext cx="9287995" cy="1310788"/>
          </a:xfrm>
          <a:prstGeom prst="rect">
            <a:avLst/>
          </a:prstGeom>
          <a:noFill/>
        </p:spPr>
        <p:txBody>
          <a:bodyPr wrap="square" rtlCol="0">
            <a:noAutofit/>
          </a:bodyPr>
          <a:lstStyle/>
          <a:p>
            <a:pPr>
              <a:lnSpc>
                <a:spcPts val="3200"/>
              </a:lnSpc>
            </a:pPr>
            <a:r>
              <a:rPr lang="zh-CN" altLang="en-US" sz="2100">
                <a:solidFill>
                  <a:schemeClr val="tx1">
                    <a:lumMod val="50000"/>
                    <a:lumOff val="50000"/>
                  </a:schemeClr>
                </a:solidFill>
              </a:rPr>
              <a:t>全面贯彻落实党中央、国务院关于严格保护耕地和节约集约用地，坚决遏制耕地”非农化”、防止”非粮化”的决策</a:t>
            </a:r>
            <a:r>
              <a:rPr lang="zh-CN" altLang="en-US" sz="2100" smtClean="0">
                <a:solidFill>
                  <a:schemeClr val="tx1">
                    <a:lumMod val="50000"/>
                    <a:lumOff val="50000"/>
                  </a:schemeClr>
                </a:solidFill>
              </a:rPr>
              <a:t>部署。通过实施巩固提升耕地质量和开发耕地后备资源等措施进一步提升粮食综合生产能力</a:t>
            </a:r>
            <a:endParaRPr lang="zh-CN" altLang="en-US" sz="2100">
              <a:solidFill>
                <a:schemeClr val="tx1">
                  <a:lumMod val="50000"/>
                  <a:lumOff val="50000"/>
                </a:schemeClr>
              </a:solidFill>
            </a:endParaRPr>
          </a:p>
        </p:txBody>
      </p:sp>
      <p:sp>
        <p:nvSpPr>
          <p:cNvPr id="16" name="文本框 112"/>
          <p:cNvSpPr txBox="1"/>
          <p:nvPr/>
        </p:nvSpPr>
        <p:spPr>
          <a:xfrm>
            <a:off x="2047409" y="3901948"/>
            <a:ext cx="7926919" cy="1754326"/>
          </a:xfrm>
          <a:prstGeom prst="rect">
            <a:avLst/>
          </a:prstGeom>
          <a:noFill/>
          <a:ln>
            <a:noFill/>
          </a:ln>
        </p:spPr>
        <p:txBody>
          <a:bodyPr wrap="square" rtlCol="0">
            <a:spAutoFit/>
          </a:bodyPr>
          <a:lstStyle/>
          <a:p>
            <a:pPr algn="just">
              <a:lnSpc>
                <a:spcPct val="150000"/>
              </a:lnSpc>
            </a:pPr>
            <a:r>
              <a:rPr lang="zh-CN" altLang="en-US" b="1" kern="100">
                <a:latin typeface="微软雅黑" panose="020B0503020204020204" pitchFamily="34" charset="-122"/>
                <a:ea typeface="微软雅黑" panose="020B0503020204020204" pitchFamily="34" charset="-122"/>
              </a:rPr>
              <a:t>加强永久基本农田用途管制：</a:t>
            </a:r>
            <a:r>
              <a:rPr lang="zh-CN" altLang="en-US" kern="100">
                <a:latin typeface="微软雅黑" panose="020B0503020204020204" pitchFamily="34" charset="-122"/>
                <a:ea typeface="微软雅黑" panose="020B0503020204020204" pitchFamily="34" charset="-122"/>
              </a:rPr>
              <a:t>重点用于粮食作物种植。</a:t>
            </a:r>
            <a:endParaRPr lang="zh-CN" altLang="en-US" kern="100">
              <a:latin typeface="微软雅黑" panose="020B0503020204020204" pitchFamily="34" charset="-122"/>
              <a:ea typeface="微软雅黑" panose="020B0503020204020204" pitchFamily="34" charset="-122"/>
            </a:endParaRPr>
          </a:p>
          <a:p>
            <a:pPr algn="just">
              <a:lnSpc>
                <a:spcPct val="150000"/>
              </a:lnSpc>
            </a:pPr>
            <a:r>
              <a:rPr lang="zh-CN" altLang="en-US" b="1" kern="100">
                <a:latin typeface="微软雅黑" panose="020B0503020204020204" pitchFamily="34" charset="-122"/>
                <a:ea typeface="微软雅黑" panose="020B0503020204020204" pitchFamily="34" charset="-122"/>
              </a:rPr>
              <a:t>严格落实永久基本农田占用补划：</a:t>
            </a:r>
            <a:r>
              <a:rPr lang="zh-CN" altLang="en-US" kern="100">
                <a:latin typeface="微软雅黑" panose="020B0503020204020204" pitchFamily="34" charset="-122"/>
                <a:ea typeface="微软雅黑" panose="020B0503020204020204" pitchFamily="34" charset="-122"/>
              </a:rPr>
              <a:t>任何单位和个人不得擅自占用或者改变用途，重大建设项目选址确实难以避让的，按照“数量不减、质量不降、布局稳定”的原则，在可以长期稳定利用耕地上落实永久基本农田补划任务。</a:t>
            </a:r>
            <a:endParaRPr lang="zh-CN" altLang="en-US" kern="100">
              <a:latin typeface="微软雅黑" panose="020B0503020204020204" pitchFamily="34" charset="-122"/>
              <a:ea typeface="微软雅黑" panose="020B0503020204020204" pitchFamily="34" charset="-122"/>
            </a:endParaRPr>
          </a:p>
        </p:txBody>
      </p:sp>
      <p:sp>
        <p:nvSpPr>
          <p:cNvPr id="18" name="文本框 112"/>
          <p:cNvSpPr txBox="1"/>
          <p:nvPr/>
        </p:nvSpPr>
        <p:spPr>
          <a:xfrm>
            <a:off x="2047409" y="3264882"/>
            <a:ext cx="3963458" cy="738664"/>
          </a:xfrm>
          <a:prstGeom prst="rect">
            <a:avLst/>
          </a:prstGeom>
          <a:noFill/>
          <a:ln>
            <a:noFill/>
          </a:ln>
        </p:spPr>
        <p:txBody>
          <a:bodyPr wrap="square" rtlCol="0">
            <a:spAutoFit/>
          </a:bodyPr>
          <a:lstStyle/>
          <a:p>
            <a:pPr algn="just">
              <a:lnSpc>
                <a:spcPct val="150000"/>
              </a:lnSpc>
            </a:pPr>
            <a:r>
              <a:rPr lang="zh-CN" altLang="en-US" sz="2800" b="1" kern="100">
                <a:solidFill>
                  <a:srgbClr val="D28D10"/>
                </a:solidFill>
                <a:latin typeface="微软雅黑" panose="020B0503020204020204" pitchFamily="34" charset="-122"/>
                <a:ea typeface="微软雅黑" panose="020B0503020204020204" pitchFamily="34" charset="-122"/>
              </a:rPr>
              <a:t>严格永久基本农田保护</a:t>
            </a:r>
            <a:endParaRPr lang="zh-CN" altLang="en-US" sz="2800" b="1" kern="100">
              <a:solidFill>
                <a:srgbClr val="D28D10"/>
              </a:solidFill>
              <a:latin typeface="微软雅黑" panose="020B0503020204020204" pitchFamily="34" charset="-122"/>
              <a:ea typeface="微软雅黑" panose="020B0503020204020204" pitchFamily="34" charset="-122"/>
            </a:endParaRPr>
          </a:p>
        </p:txBody>
      </p:sp>
      <p:sp>
        <p:nvSpPr>
          <p:cNvPr id="26" name="矩形 25"/>
          <p:cNvSpPr/>
          <p:nvPr/>
        </p:nvSpPr>
        <p:spPr>
          <a:xfrm>
            <a:off x="584735" y="6541783"/>
            <a:ext cx="1327804" cy="4075954"/>
          </a:xfrm>
          <a:prstGeom prst="rect">
            <a:avLst/>
          </a:prstGeom>
          <a:solidFill>
            <a:srgbClr val="009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123"/>
          <p:cNvSpPr txBox="1"/>
          <p:nvPr/>
        </p:nvSpPr>
        <p:spPr>
          <a:xfrm>
            <a:off x="686333" y="8053715"/>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02</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1912539" y="6541783"/>
            <a:ext cx="8095061" cy="4075954"/>
          </a:xfrm>
          <a:prstGeom prst="rect">
            <a:avLst/>
          </a:pr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112"/>
          <p:cNvSpPr txBox="1"/>
          <p:nvPr/>
        </p:nvSpPr>
        <p:spPr>
          <a:xfrm>
            <a:off x="2047409" y="6541783"/>
            <a:ext cx="4962989" cy="738664"/>
          </a:xfrm>
          <a:prstGeom prst="rect">
            <a:avLst/>
          </a:prstGeom>
          <a:noFill/>
          <a:ln>
            <a:noFill/>
          </a:ln>
        </p:spPr>
        <p:txBody>
          <a:bodyPr wrap="square" rtlCol="0">
            <a:spAutoFit/>
          </a:bodyPr>
          <a:lstStyle/>
          <a:p>
            <a:pPr algn="just">
              <a:lnSpc>
                <a:spcPct val="150000"/>
              </a:lnSpc>
            </a:pPr>
            <a:r>
              <a:rPr lang="zh-CN" altLang="en-US" sz="2800" b="1" kern="100">
                <a:solidFill>
                  <a:srgbClr val="528C8B"/>
                </a:solidFill>
                <a:latin typeface="微软雅黑" panose="020B0503020204020204" pitchFamily="34" charset="-122"/>
                <a:ea typeface="微软雅黑" panose="020B0503020204020204" pitchFamily="34" charset="-122"/>
              </a:rPr>
              <a:t>全面落实一般耕地用途管制</a:t>
            </a:r>
            <a:endParaRPr lang="zh-CN" altLang="en-US" sz="2800" b="1" kern="100">
              <a:solidFill>
                <a:srgbClr val="528C8B"/>
              </a:solidFill>
              <a:latin typeface="微软雅黑" panose="020B0503020204020204" pitchFamily="34" charset="-122"/>
              <a:ea typeface="微软雅黑" panose="020B0503020204020204" pitchFamily="34" charset="-122"/>
            </a:endParaRPr>
          </a:p>
        </p:txBody>
      </p:sp>
      <p:sp>
        <p:nvSpPr>
          <p:cNvPr id="30" name="文本框 112"/>
          <p:cNvSpPr txBox="1"/>
          <p:nvPr/>
        </p:nvSpPr>
        <p:spPr>
          <a:xfrm>
            <a:off x="2047240" y="7436485"/>
            <a:ext cx="7799070" cy="2890520"/>
          </a:xfrm>
          <a:prstGeom prst="rect">
            <a:avLst/>
          </a:prstGeom>
          <a:noFill/>
          <a:ln>
            <a:noFill/>
          </a:ln>
        </p:spPr>
        <p:txBody>
          <a:bodyPr wrap="square" rtlCol="0">
            <a:noAutofit/>
          </a:bodyPr>
          <a:lstStyle/>
          <a:p>
            <a:pPr algn="just">
              <a:lnSpc>
                <a:spcPct val="150000"/>
              </a:lnSpc>
            </a:pPr>
            <a:r>
              <a:rPr lang="zh-CN" altLang="en-US" b="1" kern="100">
                <a:latin typeface="微软雅黑" panose="020B0503020204020204" pitchFamily="34" charset="-122"/>
                <a:ea typeface="微软雅黑" panose="020B0503020204020204" pitchFamily="34" charset="-122"/>
              </a:rPr>
              <a:t>明确耕地利用优先序：</a:t>
            </a:r>
            <a:r>
              <a:rPr lang="zh-CN" altLang="en-US" kern="100">
                <a:latin typeface="微软雅黑" panose="020B0503020204020204" pitchFamily="34" charset="-122"/>
                <a:ea typeface="微软雅黑" panose="020B0503020204020204" pitchFamily="34" charset="-122"/>
              </a:rPr>
              <a:t>永久基本农田以外的一般耕地，主要</a:t>
            </a:r>
            <a:r>
              <a:rPr lang="zh-CN" altLang="en-US" kern="100" smtClean="0">
                <a:latin typeface="微软雅黑" panose="020B0503020204020204" pitchFamily="34" charset="-122"/>
                <a:ea typeface="微软雅黑" panose="020B0503020204020204" pitchFamily="34" charset="-122"/>
              </a:rPr>
              <a:t>用于粮食、油、糖、蔬菜等农产品及饲草饲料生产。</a:t>
            </a:r>
            <a:endParaRPr lang="zh-CN" altLang="en-US" kern="100">
              <a:latin typeface="微软雅黑" panose="020B0503020204020204" pitchFamily="34" charset="-122"/>
              <a:ea typeface="微软雅黑" panose="020B0503020204020204" pitchFamily="34" charset="-122"/>
            </a:endParaRPr>
          </a:p>
          <a:p>
            <a:pPr algn="just">
              <a:lnSpc>
                <a:spcPct val="150000"/>
              </a:lnSpc>
            </a:pPr>
            <a:r>
              <a:rPr lang="zh-CN" altLang="en-US" b="1" kern="100">
                <a:latin typeface="微软雅黑" panose="020B0503020204020204" pitchFamily="34" charset="-122"/>
                <a:ea typeface="微软雅黑" panose="020B0503020204020204" pitchFamily="34" charset="-122"/>
              </a:rPr>
              <a:t>严格落实耕地“占补平衡”：</a:t>
            </a:r>
            <a:r>
              <a:rPr lang="zh-CN" altLang="en-US" kern="100">
                <a:latin typeface="微软雅黑" panose="020B0503020204020204" pitchFamily="34" charset="-122"/>
                <a:ea typeface="微软雅黑" panose="020B0503020204020204" pitchFamily="34" charset="-122"/>
              </a:rPr>
              <a:t>各类非农建设选址布局尽量不占或少占耕地。确需占用的，按“先补后占”和“占一补一、占优补优、占水田补水田”的要求，严格落实耕地占补平衡责任。</a:t>
            </a:r>
            <a:endParaRPr lang="zh-CN" altLang="en-US" kern="100">
              <a:latin typeface="微软雅黑" panose="020B0503020204020204" pitchFamily="34" charset="-122"/>
              <a:ea typeface="微软雅黑" panose="020B0503020204020204" pitchFamily="34" charset="-122"/>
            </a:endParaRPr>
          </a:p>
        </p:txBody>
      </p:sp>
      <p:sp>
        <p:nvSpPr>
          <p:cNvPr id="31" name="矩形 30"/>
          <p:cNvSpPr/>
          <p:nvPr/>
        </p:nvSpPr>
        <p:spPr>
          <a:xfrm>
            <a:off x="584735" y="11435507"/>
            <a:ext cx="1327804" cy="2907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23"/>
          <p:cNvSpPr txBox="1"/>
          <p:nvPr/>
        </p:nvSpPr>
        <p:spPr>
          <a:xfrm>
            <a:off x="741007" y="12509173"/>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03</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1913133" y="11435507"/>
            <a:ext cx="8095061" cy="2907025"/>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12"/>
          <p:cNvSpPr txBox="1"/>
          <p:nvPr/>
        </p:nvSpPr>
        <p:spPr>
          <a:xfrm>
            <a:off x="2047409" y="11443015"/>
            <a:ext cx="7467006" cy="738664"/>
          </a:xfrm>
          <a:prstGeom prst="rect">
            <a:avLst/>
          </a:prstGeom>
          <a:noFill/>
          <a:ln>
            <a:noFill/>
          </a:ln>
        </p:spPr>
        <p:txBody>
          <a:bodyPr wrap="square" rtlCol="0">
            <a:spAutoFit/>
          </a:bodyPr>
          <a:lstStyle/>
          <a:p>
            <a:pPr algn="just">
              <a:lnSpc>
                <a:spcPct val="150000"/>
              </a:lnSpc>
            </a:pPr>
            <a:r>
              <a:rPr lang="zh-CN" altLang="en-US" sz="2800" b="1" kern="100" smtClean="0">
                <a:solidFill>
                  <a:schemeClr val="tx1">
                    <a:lumMod val="65000"/>
                    <a:lumOff val="35000"/>
                  </a:schemeClr>
                </a:solidFill>
                <a:latin typeface="微软雅黑" panose="020B0503020204020204" pitchFamily="34" charset="-122"/>
                <a:ea typeface="微软雅黑" panose="020B0503020204020204" pitchFamily="34" charset="-122"/>
              </a:rPr>
              <a:t>推进耕地后备资源开发及恢复工作</a:t>
            </a:r>
            <a:endParaRPr lang="zh-CN" altLang="en-US" sz="2800" b="1" kern="1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文本框 112"/>
          <p:cNvSpPr txBox="1"/>
          <p:nvPr/>
        </p:nvSpPr>
        <p:spPr>
          <a:xfrm>
            <a:off x="2047409" y="12106241"/>
            <a:ext cx="7926919" cy="2169825"/>
          </a:xfrm>
          <a:prstGeom prst="rect">
            <a:avLst/>
          </a:prstGeom>
          <a:noFill/>
          <a:ln>
            <a:noFill/>
          </a:ln>
        </p:spPr>
        <p:txBody>
          <a:bodyPr wrap="square" rtlCol="0">
            <a:spAutoFit/>
          </a:bodyPr>
          <a:lstStyle/>
          <a:p>
            <a:pPr algn="just">
              <a:lnSpc>
                <a:spcPct val="150000"/>
              </a:lnSpc>
            </a:pPr>
            <a:r>
              <a:rPr lang="zh-CN" altLang="en-US" b="1" kern="100">
                <a:latin typeface="微软雅黑" panose="020B0503020204020204" pitchFamily="34" charset="-122"/>
                <a:ea typeface="微软雅黑" panose="020B0503020204020204" pitchFamily="34" charset="-122"/>
              </a:rPr>
              <a:t>适度开发宜耕后备资源</a:t>
            </a:r>
            <a:r>
              <a:rPr lang="zh-CN" altLang="en-US" b="1" kern="100" smtClean="0">
                <a:latin typeface="微软雅黑" panose="020B0503020204020204" pitchFamily="34" charset="-122"/>
                <a:ea typeface="微软雅黑" panose="020B0503020204020204" pitchFamily="34" charset="-122"/>
              </a:rPr>
              <a:t>：</a:t>
            </a:r>
            <a:r>
              <a:rPr lang="zh-CN" altLang="en-US" kern="100">
                <a:latin typeface="微软雅黑" panose="020B0503020204020204" pitchFamily="34" charset="-122"/>
                <a:ea typeface="微软雅黑" panose="020B0503020204020204" pitchFamily="34" charset="-122"/>
              </a:rPr>
              <a:t>落实耕地储备战略，优先开发水资源条件较好、坡度</a:t>
            </a:r>
            <a:r>
              <a:rPr lang="en-US" altLang="zh-CN" kern="100">
                <a:latin typeface="微软雅黑" panose="020B0503020204020204" pitchFamily="34" charset="-122"/>
                <a:ea typeface="微软雅黑" panose="020B0503020204020204" pitchFamily="34" charset="-122"/>
              </a:rPr>
              <a:t>25</a:t>
            </a:r>
            <a:r>
              <a:rPr lang="zh-CN" altLang="en-US" kern="100">
                <a:latin typeface="微软雅黑" panose="020B0503020204020204" pitchFamily="34" charset="-122"/>
                <a:ea typeface="微软雅黑" panose="020B0503020204020204" pitchFamily="34" charset="-122"/>
              </a:rPr>
              <a:t>度以下、能实现集中连片且具备开垦为水田或稳定利用耕地的后备资源，用于落实进出平衡和占补平衡</a:t>
            </a:r>
            <a:r>
              <a:rPr lang="zh-CN" altLang="en-US" kern="100" smtClean="0">
                <a:latin typeface="微软雅黑" panose="020B0503020204020204" pitchFamily="34" charset="-122"/>
                <a:ea typeface="微软雅黑" panose="020B0503020204020204" pitchFamily="34" charset="-122"/>
              </a:rPr>
              <a:t>。</a:t>
            </a:r>
            <a:endParaRPr lang="en-US" altLang="zh-CN" kern="100" smtClean="0">
              <a:latin typeface="微软雅黑" panose="020B0503020204020204" pitchFamily="34" charset="-122"/>
              <a:ea typeface="微软雅黑" panose="020B0503020204020204" pitchFamily="34" charset="-122"/>
            </a:endParaRPr>
          </a:p>
          <a:p>
            <a:pPr algn="just">
              <a:lnSpc>
                <a:spcPct val="150000"/>
              </a:lnSpc>
            </a:pPr>
            <a:r>
              <a:rPr lang="zh-CN" altLang="en-US" b="1" kern="100">
                <a:latin typeface="微软雅黑" panose="020B0503020204020204" pitchFamily="34" charset="-122"/>
                <a:ea typeface="微软雅黑" panose="020B0503020204020204" pitchFamily="34" charset="-122"/>
              </a:rPr>
              <a:t>持续提升耕地质量</a:t>
            </a:r>
            <a:r>
              <a:rPr lang="zh-CN" altLang="en-US" b="1" kern="100" smtClean="0">
                <a:latin typeface="微软雅黑" panose="020B0503020204020204" pitchFamily="34" charset="-122"/>
                <a:ea typeface="微软雅黑" panose="020B0503020204020204" pitchFamily="34" charset="-122"/>
              </a:rPr>
              <a:t>：</a:t>
            </a:r>
            <a:r>
              <a:rPr lang="zh-CN" altLang="en-US" kern="100">
                <a:latin typeface="微软雅黑" panose="020B0503020204020204" pitchFamily="34" charset="-122"/>
                <a:ea typeface="微软雅黑" panose="020B0503020204020204" pitchFamily="34" charset="-122"/>
              </a:rPr>
              <a:t>配合县级完成水库、连通、抗旱水源、农村供水保障工程，进一步提升灌溉水平，改善农田水利基础设施，提升山区坡耕地</a:t>
            </a:r>
            <a:r>
              <a:rPr lang="zh-CN" altLang="en-US" kern="100" smtClean="0">
                <a:latin typeface="微软雅黑" panose="020B0503020204020204" pitchFamily="34" charset="-122"/>
                <a:ea typeface="微软雅黑" panose="020B0503020204020204" pitchFamily="34" charset="-122"/>
              </a:rPr>
              <a:t>质量。</a:t>
            </a:r>
            <a:endParaRPr lang="zh-CN" altLang="en-US" kern="100">
              <a:latin typeface="微软雅黑" panose="020B0503020204020204" pitchFamily="34" charset="-122"/>
              <a:ea typeface="微软雅黑" panose="020B0503020204020204" pitchFamily="34" charset="-122"/>
            </a:endParaRPr>
          </a:p>
        </p:txBody>
      </p:sp>
      <p:sp>
        <p:nvSpPr>
          <p:cNvPr id="23" name="矩形 22"/>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ustDataLst>
      <p:tags r:id="rId5"/>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图片 64" descr="I:\乡镇规划\ppt图片\南美\R-C (4).jpgR-C (4)"/>
          <p:cNvPicPr>
            <a:picLocks noChangeAspect="1"/>
          </p:cNvPicPr>
          <p:nvPr>
            <p:custDataLst>
              <p:tags r:id="rId1"/>
            </p:custDataLst>
          </p:nvPr>
        </p:nvPicPr>
        <p:blipFill>
          <a:blip r:embed="rId2"/>
          <a:srcRect/>
          <a:stretch>
            <a:fillRect/>
          </a:stretch>
        </p:blipFill>
        <p:spPr>
          <a:xfrm>
            <a:off x="260509" y="8383790"/>
            <a:ext cx="10170795" cy="6734413"/>
          </a:xfrm>
          <a:prstGeom prst="rect">
            <a:avLst/>
          </a:prstGeom>
        </p:spPr>
      </p:pic>
      <p:sp>
        <p:nvSpPr>
          <p:cNvPr id="66" name="矩形 65"/>
          <p:cNvSpPr/>
          <p:nvPr/>
        </p:nvSpPr>
        <p:spPr>
          <a:xfrm>
            <a:off x="0" y="7534275"/>
            <a:ext cx="10692130" cy="731456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延期 7"/>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3.</a:t>
            </a:r>
            <a:endParaRPr lang="en-US" altLang="zh-CN" sz="6600" b="1" dirty="0">
              <a:latin typeface="黑体" panose="02010609060101010101" charset="-122"/>
              <a:ea typeface="黑体" panose="02010609060101010101" charset="-122"/>
            </a:endParaRPr>
          </a:p>
        </p:txBody>
      </p:sp>
      <p:sp>
        <p:nvSpPr>
          <p:cNvPr id="12" name="标题 2"/>
          <p:cNvSpPr txBox="1"/>
          <p:nvPr>
            <p:custDataLst>
              <p:tags r:id="rId4"/>
            </p:custDataLst>
          </p:nvPr>
        </p:nvSpPr>
        <p:spPr>
          <a:xfrm>
            <a:off x="1655445" y="429260"/>
            <a:ext cx="6275070" cy="126555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森林、草原、湿地保护</a:t>
            </a:r>
            <a:endParaRPr lang="zh-CN" altLang="en-US" sz="4000" dirty="0">
              <a:solidFill>
                <a:srgbClr val="D28D10"/>
              </a:solidFill>
            </a:endParaRPr>
          </a:p>
        </p:txBody>
      </p:sp>
      <p:sp>
        <p:nvSpPr>
          <p:cNvPr id="16" name="文本框 15"/>
          <p:cNvSpPr txBox="1"/>
          <p:nvPr>
            <p:custDataLst>
              <p:tags r:id="rId5"/>
            </p:custDataLst>
          </p:nvPr>
        </p:nvSpPr>
        <p:spPr>
          <a:xfrm>
            <a:off x="685800" y="170815"/>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
        <p:nvSpPr>
          <p:cNvPr id="32" name="文本框 31"/>
          <p:cNvSpPr txBox="1"/>
          <p:nvPr>
            <p:custDataLst>
              <p:tags r:id="rId6"/>
            </p:custDataLst>
          </p:nvPr>
        </p:nvSpPr>
        <p:spPr>
          <a:xfrm>
            <a:off x="990600" y="1238160"/>
            <a:ext cx="8479790" cy="1337945"/>
          </a:xfrm>
          <a:prstGeom prst="rect">
            <a:avLst/>
          </a:prstGeom>
          <a:solidFill>
            <a:schemeClr val="bg1"/>
          </a:solidFill>
        </p:spPr>
        <p:txBody>
          <a:bodyPr wrap="square" rtlCol="0">
            <a:spAutoFit/>
          </a:bodyPr>
          <a:lstStyle/>
          <a:p>
            <a:pPr indent="0" fontAlgn="ct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将森林、草地、天然湿地等作为最重要的自然碳库资源，加强林草湿地保护，持续推进整改复耕还草、荒山植树造林、城市绿化建设等国土绿化行动，提升林草植被覆盖度、森林蓄积量，提升陆域生态系统碳汇能力。</a:t>
            </a:r>
            <a:endParaRPr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文本框 32"/>
          <p:cNvSpPr txBox="1"/>
          <p:nvPr>
            <p:custDataLst>
              <p:tags r:id="rId7"/>
            </p:custDataLst>
          </p:nvPr>
        </p:nvSpPr>
        <p:spPr bwMode="auto">
          <a:xfrm>
            <a:off x="1372765" y="2925648"/>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a:solidFill>
                  <a:schemeClr val="accent3">
                    <a:lumMod val="50000"/>
                  </a:schemeClr>
                </a:solidFill>
                <a:latin typeface="微软雅黑" panose="020B0503020204020204" pitchFamily="34" charset="-122"/>
                <a:ea typeface="微软雅黑" panose="020B0503020204020204" pitchFamily="34" charset="-122"/>
                <a:sym typeface="+mn-lt"/>
              </a:rPr>
              <a:t>加强天然林保护</a:t>
            </a:r>
            <a:endParaRPr lang="zh-CN" altLang="en-US" sz="2200" b="1" spc="130" dirty="0">
              <a:solidFill>
                <a:schemeClr val="accent3">
                  <a:lumMod val="50000"/>
                </a:schemeClr>
              </a:solidFill>
              <a:latin typeface="微软雅黑" panose="020B0503020204020204" pitchFamily="34" charset="-122"/>
              <a:ea typeface="微软雅黑" panose="020B0503020204020204" pitchFamily="34" charset="-122"/>
              <a:cs typeface="+mj-cs"/>
              <a:sym typeface="+mn-lt"/>
            </a:endParaRPr>
          </a:p>
        </p:txBody>
      </p:sp>
      <p:sp>
        <p:nvSpPr>
          <p:cNvPr id="34" name="文本框 33"/>
          <p:cNvSpPr txBox="1"/>
          <p:nvPr>
            <p:custDataLst>
              <p:tags r:id="rId8"/>
            </p:custDataLst>
          </p:nvPr>
        </p:nvSpPr>
        <p:spPr bwMode="auto">
          <a:xfrm>
            <a:off x="1372765" y="3486026"/>
            <a:ext cx="7406481"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nSpc>
                <a:spcPct val="130000"/>
              </a:lnSpc>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严格执行全面停止天然林商业性采伐规定，落实天然林保护制度，全面保护和修复天然林资源。</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5" name="文本框 34"/>
          <p:cNvSpPr txBox="1"/>
          <p:nvPr>
            <p:custDataLst>
              <p:tags r:id="rId9"/>
            </p:custDataLst>
          </p:nvPr>
        </p:nvSpPr>
        <p:spPr>
          <a:xfrm>
            <a:off x="1064260" y="2590913"/>
            <a:ext cx="8333000" cy="460375"/>
          </a:xfrm>
          <a:prstGeom prst="rect">
            <a:avLst/>
          </a:prstGeom>
          <a:solidFill>
            <a:srgbClr val="528C8B"/>
          </a:solidFill>
        </p:spPr>
        <p:txBody>
          <a:bodyPr wrap="square" rtlCol="0">
            <a:spAutoFit/>
          </a:bodyPr>
          <a:lstStyle/>
          <a:p>
            <a:r>
              <a:rPr lang="zh-CN" altLang="en-US" sz="2400" b="1" dirty="0">
                <a:solidFill>
                  <a:schemeClr val="bg2"/>
                </a:solidFill>
              </a:rPr>
              <a:t>推进森林建设</a:t>
            </a:r>
            <a:endParaRPr lang="zh-CN" altLang="en-US" sz="2400" b="1" dirty="0">
              <a:solidFill>
                <a:schemeClr val="bg2"/>
              </a:solidFill>
            </a:endParaRPr>
          </a:p>
        </p:txBody>
      </p:sp>
      <p:sp>
        <p:nvSpPr>
          <p:cNvPr id="36" name="文本框 35"/>
          <p:cNvSpPr txBox="1"/>
          <p:nvPr>
            <p:custDataLst>
              <p:tags r:id="rId10"/>
            </p:custDataLst>
          </p:nvPr>
        </p:nvSpPr>
        <p:spPr bwMode="auto">
          <a:xfrm>
            <a:off x="1372765" y="4241708"/>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a:solidFill>
                  <a:schemeClr val="accent3">
                    <a:lumMod val="50000"/>
                  </a:schemeClr>
                </a:solidFill>
                <a:latin typeface="微软雅黑" panose="020B0503020204020204" pitchFamily="34" charset="-122"/>
                <a:ea typeface="微软雅黑" panose="020B0503020204020204" pitchFamily="34" charset="-122"/>
                <a:sym typeface="+mn-lt"/>
              </a:rPr>
              <a:t>强化公益林管理</a:t>
            </a:r>
            <a:endParaRPr lang="zh-CN" altLang="en-US" sz="2200" b="1" spc="130" dirty="0">
              <a:solidFill>
                <a:schemeClr val="accent3">
                  <a:lumMod val="50000"/>
                </a:schemeClr>
              </a:solidFill>
              <a:latin typeface="微软雅黑" panose="020B0503020204020204" pitchFamily="34" charset="-122"/>
              <a:ea typeface="微软雅黑" panose="020B0503020204020204" pitchFamily="34" charset="-122"/>
              <a:cs typeface="+mj-cs"/>
              <a:sym typeface="+mn-lt"/>
            </a:endParaRPr>
          </a:p>
        </p:txBody>
      </p:sp>
      <p:sp>
        <p:nvSpPr>
          <p:cNvPr id="37" name="文本框 36"/>
          <p:cNvSpPr txBox="1"/>
          <p:nvPr>
            <p:custDataLst>
              <p:tags r:id="rId11"/>
            </p:custDataLst>
          </p:nvPr>
        </p:nvSpPr>
        <p:spPr bwMode="auto">
          <a:xfrm>
            <a:off x="1372765" y="4802087"/>
            <a:ext cx="7406481"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nSpc>
                <a:spcPct val="130000"/>
              </a:lnSpc>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对公益林实行严格保护、科学管理、合理补偿，持续发挥公益林在优化森林结构中的重要作用，着力提升森林生态系统的质量和稳定性。</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0" name="文本框 39"/>
          <p:cNvSpPr txBox="1"/>
          <p:nvPr>
            <p:custDataLst>
              <p:tags r:id="rId12"/>
            </p:custDataLst>
          </p:nvPr>
        </p:nvSpPr>
        <p:spPr bwMode="auto">
          <a:xfrm>
            <a:off x="1372765" y="5533918"/>
            <a:ext cx="6834990" cy="617685"/>
          </a:xfrm>
          <a:prstGeom prst="rect">
            <a:avLst/>
          </a:prstGeom>
          <a:noFill/>
          <a:ln w="9525">
            <a:noFill/>
            <a:miter lim="800000"/>
          </a:ln>
        </p:spPr>
        <p:txBody>
          <a:bodyPr wrap="square" lIns="78923" tIns="41040" rIns="78923" bIns="0" anchor="ctr" anchorCtr="0">
            <a:noAutofit/>
            <a:scene3d>
              <a:camera prst="orthographicFront"/>
              <a:lightRig rig="threePt" dir="t"/>
            </a:scene3d>
            <a:sp3d>
              <a:bevelT w="0" h="0"/>
            </a:sp3d>
          </a:bodyPr>
          <a:lstStyle/>
          <a:p>
            <a:pPr>
              <a:lnSpc>
                <a:spcPct val="130000"/>
              </a:lnSpc>
              <a:buClr>
                <a:prstClr val="white"/>
              </a:buClr>
              <a:defRPr/>
            </a:pPr>
            <a:r>
              <a:rPr lang="zh-CN" altLang="en-US" sz="2200" b="1" spc="130">
                <a:solidFill>
                  <a:schemeClr val="accent3">
                    <a:lumMod val="50000"/>
                  </a:schemeClr>
                </a:solidFill>
                <a:latin typeface="微软雅黑" panose="020B0503020204020204" pitchFamily="34" charset="-122"/>
                <a:ea typeface="微软雅黑" panose="020B0503020204020204" pitchFamily="34" charset="-122"/>
                <a:sym typeface="+mn-lt"/>
              </a:rPr>
              <a:t>统筹造林绿化</a:t>
            </a:r>
            <a:r>
              <a:rPr lang="zh-CN" altLang="en-US" sz="2200" b="1" spc="130" smtClean="0">
                <a:solidFill>
                  <a:schemeClr val="accent3">
                    <a:lumMod val="50000"/>
                  </a:schemeClr>
                </a:solidFill>
                <a:latin typeface="微软雅黑" panose="020B0503020204020204" pitchFamily="34" charset="-122"/>
                <a:ea typeface="微软雅黑" panose="020B0503020204020204" pitchFamily="34" charset="-122"/>
                <a:sym typeface="+mn-lt"/>
              </a:rPr>
              <a:t>空间、协调林地后备资源空间</a:t>
            </a:r>
            <a:endParaRPr lang="zh-CN" altLang="en-US" sz="2200" b="1" spc="130" dirty="0">
              <a:solidFill>
                <a:schemeClr val="accent3">
                  <a:lumMod val="50000"/>
                </a:schemeClr>
              </a:solidFill>
              <a:latin typeface="微软雅黑" panose="020B0503020204020204" pitchFamily="34" charset="-122"/>
              <a:ea typeface="微软雅黑" panose="020B0503020204020204" pitchFamily="34" charset="-122"/>
              <a:cs typeface="+mj-cs"/>
              <a:sym typeface="+mn-lt"/>
            </a:endParaRPr>
          </a:p>
        </p:txBody>
      </p:sp>
      <p:sp>
        <p:nvSpPr>
          <p:cNvPr id="41" name="文本框 40"/>
          <p:cNvSpPr txBox="1"/>
          <p:nvPr>
            <p:custDataLst>
              <p:tags r:id="rId13"/>
            </p:custDataLst>
          </p:nvPr>
        </p:nvSpPr>
        <p:spPr bwMode="auto">
          <a:xfrm>
            <a:off x="1372765" y="6094296"/>
            <a:ext cx="7406481" cy="147289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nSpc>
                <a:spcPct val="130000"/>
              </a:lnSpc>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科学划定和合理安排绿化用地，全乡规划造林绿化空间图斑</a:t>
            </a:r>
            <a:r>
              <a:rPr>
                <a:latin typeface="微软雅黑" panose="020B0503020204020204" pitchFamily="34" charset="-122"/>
                <a:ea typeface="微软雅黑" panose="020B0503020204020204" pitchFamily="34" charset="-122"/>
                <a:cs typeface="微软雅黑" panose="020B0503020204020204" pitchFamily="34" charset="-122"/>
                <a:sym typeface="+mn-lt"/>
              </a:rPr>
              <a:t>194个，规划面积158.05公顷。分布在多依村和南华村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mtClean="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0">
              <a:lnSpc>
                <a:spcPct val="130000"/>
              </a:lnSpc>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协调</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lt"/>
              </a:rPr>
              <a:t>林地后备资源补充</a:t>
            </a:r>
            <a:r>
              <a:rPr lang="zh-CN" altLang="en-US" b="1" smtClean="0">
                <a:latin typeface="微软雅黑" panose="020B0503020204020204" pitchFamily="34" charset="-122"/>
                <a:ea typeface="微软雅黑" panose="020B0503020204020204" pitchFamily="34" charset="-122"/>
                <a:cs typeface="微软雅黑" panose="020B0503020204020204" pitchFamily="34" charset="-122"/>
                <a:sym typeface="+mn-lt"/>
              </a:rPr>
              <a:t>空间</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，全乡确定林地后备资源空间图斑</a:t>
            </a:r>
            <a:r>
              <a:rPr>
                <a:latin typeface="微软雅黑" panose="020B0503020204020204" pitchFamily="34" charset="-122"/>
                <a:ea typeface="微软雅黑" panose="020B0503020204020204" pitchFamily="34" charset="-122"/>
                <a:cs typeface="微软雅黑" panose="020B0503020204020204" pitchFamily="34" charset="-122"/>
                <a:sym typeface="+mn-lt"/>
              </a:rPr>
              <a:t>238个，面积84.08公顷</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mtClean="0">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ct val="130000"/>
              </a:lnSpc>
              <a:defRPr/>
            </a:pP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2" name="文本框 41"/>
          <p:cNvSpPr txBox="1"/>
          <p:nvPr>
            <p:custDataLst>
              <p:tags r:id="rId14"/>
            </p:custDataLst>
          </p:nvPr>
        </p:nvSpPr>
        <p:spPr>
          <a:xfrm>
            <a:off x="1064260" y="7678420"/>
            <a:ext cx="8188960" cy="460375"/>
          </a:xfrm>
          <a:prstGeom prst="rect">
            <a:avLst/>
          </a:prstGeom>
          <a:solidFill>
            <a:schemeClr val="accent3">
              <a:lumMod val="75000"/>
            </a:schemeClr>
          </a:solidFill>
        </p:spPr>
        <p:txBody>
          <a:bodyPr wrap="square" rtlCol="0">
            <a:spAutoFit/>
          </a:bodyPr>
          <a:lstStyle/>
          <a:p>
            <a:r>
              <a:rPr lang="zh-CN" altLang="en-US" sz="2400" b="1" dirty="0">
                <a:solidFill>
                  <a:schemeClr val="bg2"/>
                </a:solidFill>
              </a:rPr>
              <a:t>加强草原保护与修复</a:t>
            </a:r>
            <a:endParaRPr lang="zh-CN" altLang="en-US" sz="2400" b="1" dirty="0">
              <a:solidFill>
                <a:schemeClr val="bg2"/>
              </a:solidFill>
            </a:endParaRPr>
          </a:p>
        </p:txBody>
      </p:sp>
      <p:sp>
        <p:nvSpPr>
          <p:cNvPr id="44" name="文本框 43"/>
          <p:cNvSpPr txBox="1"/>
          <p:nvPr>
            <p:custDataLst>
              <p:tags r:id="rId15"/>
            </p:custDataLst>
          </p:nvPr>
        </p:nvSpPr>
        <p:spPr bwMode="auto">
          <a:xfrm>
            <a:off x="1372765" y="8165155"/>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smtClean="0">
                <a:solidFill>
                  <a:srgbClr val="B9C931"/>
                </a:solidFill>
                <a:latin typeface="微软雅黑" panose="020B0503020204020204" pitchFamily="34" charset="-122"/>
                <a:ea typeface="微软雅黑" panose="020B0503020204020204" pitchFamily="34" charset="-122"/>
                <a:cs typeface="+mj-cs"/>
                <a:sym typeface="+mn-lt"/>
              </a:rPr>
              <a:t>保护好天然草原</a:t>
            </a:r>
            <a:endParaRPr lang="zh-CN" altLang="en-US" sz="2200" b="1" spc="130" dirty="0">
              <a:solidFill>
                <a:srgbClr val="B9C931"/>
              </a:solidFill>
              <a:latin typeface="微软雅黑" panose="020B0503020204020204" pitchFamily="34" charset="-122"/>
              <a:ea typeface="微软雅黑" panose="020B0503020204020204" pitchFamily="34" charset="-122"/>
              <a:cs typeface="+mj-cs"/>
              <a:sym typeface="+mn-lt"/>
            </a:endParaRPr>
          </a:p>
        </p:txBody>
      </p:sp>
      <p:sp>
        <p:nvSpPr>
          <p:cNvPr id="45" name="文本框 44"/>
          <p:cNvSpPr txBox="1"/>
          <p:nvPr>
            <p:custDataLst>
              <p:tags r:id="rId16"/>
            </p:custDataLst>
          </p:nvPr>
        </p:nvSpPr>
        <p:spPr bwMode="auto">
          <a:xfrm>
            <a:off x="1372765" y="8725534"/>
            <a:ext cx="7313709"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nSpc>
                <a:spcPct val="130000"/>
              </a:lnSpc>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lt"/>
              </a:rPr>
              <a:t>强化草原空间用途管制，加强征占用草地审核审批，提升草原生态系统的质量和</a:t>
            </a:r>
            <a:r>
              <a:rPr lang="zh-CN" altLang="en-US" smtClean="0">
                <a:latin typeface="微软雅黑" panose="020B0503020204020204" pitchFamily="34" charset="-122"/>
                <a:ea typeface="微软雅黑" panose="020B0503020204020204" pitchFamily="34" charset="-122"/>
                <a:cs typeface="微软雅黑" panose="020B0503020204020204" pitchFamily="34" charset="-122"/>
                <a:sym typeface="+mn-lt"/>
              </a:rPr>
              <a:t>稳定性。</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7" name="文本框 46"/>
          <p:cNvSpPr txBox="1"/>
          <p:nvPr>
            <p:custDataLst>
              <p:tags r:id="rId17"/>
            </p:custDataLst>
          </p:nvPr>
        </p:nvSpPr>
        <p:spPr bwMode="auto">
          <a:xfrm>
            <a:off x="1372765" y="9496796"/>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smtClean="0">
                <a:solidFill>
                  <a:srgbClr val="B9C931"/>
                </a:solidFill>
                <a:latin typeface="微软雅黑" panose="020B0503020204020204" pitchFamily="34" charset="-122"/>
                <a:ea typeface="微软雅黑" panose="020B0503020204020204" pitchFamily="34" charset="-122"/>
                <a:sym typeface="+mn-lt"/>
              </a:rPr>
              <a:t>加快退化草原修复</a:t>
            </a:r>
            <a:endParaRPr lang="zh-CN" altLang="en-US" sz="2200" b="1" spc="130" dirty="0">
              <a:solidFill>
                <a:srgbClr val="B9C931"/>
              </a:solidFill>
              <a:latin typeface="微软雅黑" panose="020B0503020204020204" pitchFamily="34" charset="-122"/>
              <a:ea typeface="微软雅黑" panose="020B0503020204020204" pitchFamily="34" charset="-122"/>
              <a:cs typeface="+mj-cs"/>
              <a:sym typeface="+mn-lt"/>
            </a:endParaRPr>
          </a:p>
        </p:txBody>
      </p:sp>
      <p:sp>
        <p:nvSpPr>
          <p:cNvPr id="48" name="文本框 47"/>
          <p:cNvSpPr txBox="1"/>
          <p:nvPr>
            <p:custDataLst>
              <p:tags r:id="rId18"/>
            </p:custDataLst>
          </p:nvPr>
        </p:nvSpPr>
        <p:spPr bwMode="auto">
          <a:xfrm>
            <a:off x="1372765" y="10057175"/>
            <a:ext cx="7406481"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gn="l" fontAlgn="auto">
              <a:lnSpc>
                <a:spcPct val="130000"/>
              </a:lnSpc>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lt"/>
              </a:rPr>
              <a:t>实施重点区域退化草原生态修复，实施人工种草、草地改良，防止草地资源过度利用。</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9" name="文本框 48"/>
          <p:cNvSpPr txBox="1"/>
          <p:nvPr>
            <p:custDataLst>
              <p:tags r:id="rId19"/>
            </p:custDataLst>
          </p:nvPr>
        </p:nvSpPr>
        <p:spPr>
          <a:xfrm>
            <a:off x="1150620" y="10894672"/>
            <a:ext cx="8246640" cy="461665"/>
          </a:xfrm>
          <a:prstGeom prst="rect">
            <a:avLst/>
          </a:prstGeom>
          <a:solidFill>
            <a:schemeClr val="accent2">
              <a:lumMod val="50000"/>
            </a:schemeClr>
          </a:solidFill>
        </p:spPr>
        <p:txBody>
          <a:bodyPr wrap="square" rtlCol="0">
            <a:spAutoFit/>
          </a:bodyPr>
          <a:lstStyle/>
          <a:p>
            <a:r>
              <a:rPr lang="zh-CN" altLang="en-US" sz="2400" b="1" dirty="0">
                <a:solidFill>
                  <a:schemeClr val="bg2"/>
                </a:solidFill>
              </a:rPr>
              <a:t>加强湿地保护与修复</a:t>
            </a:r>
            <a:endParaRPr lang="zh-CN" altLang="en-US" sz="2400" b="1" dirty="0">
              <a:solidFill>
                <a:schemeClr val="bg2"/>
              </a:solidFill>
            </a:endParaRPr>
          </a:p>
        </p:txBody>
      </p:sp>
      <p:sp>
        <p:nvSpPr>
          <p:cNvPr id="51" name="文本框 50"/>
          <p:cNvSpPr txBox="1"/>
          <p:nvPr>
            <p:custDataLst>
              <p:tags r:id="rId20"/>
            </p:custDataLst>
          </p:nvPr>
        </p:nvSpPr>
        <p:spPr bwMode="auto">
          <a:xfrm>
            <a:off x="1372765" y="11363138"/>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a:solidFill>
                  <a:srgbClr val="156389"/>
                </a:solidFill>
                <a:latin typeface="微软雅黑" panose="020B0503020204020204" pitchFamily="34" charset="-122"/>
                <a:ea typeface="微软雅黑" panose="020B0503020204020204" pitchFamily="34" charset="-122"/>
                <a:sym typeface="+mn-lt"/>
              </a:rPr>
              <a:t>健全湿地保护体系</a:t>
            </a:r>
            <a:endParaRPr lang="zh-CN" altLang="en-US" sz="2200" b="1" spc="130" dirty="0">
              <a:solidFill>
                <a:srgbClr val="156389"/>
              </a:solidFill>
              <a:latin typeface="微软雅黑" panose="020B0503020204020204" pitchFamily="34" charset="-122"/>
              <a:ea typeface="微软雅黑" panose="020B0503020204020204" pitchFamily="34" charset="-122"/>
              <a:cs typeface="+mj-cs"/>
              <a:sym typeface="+mn-lt"/>
            </a:endParaRPr>
          </a:p>
        </p:txBody>
      </p:sp>
      <p:sp>
        <p:nvSpPr>
          <p:cNvPr id="52" name="文本框 51"/>
          <p:cNvSpPr txBox="1"/>
          <p:nvPr>
            <p:custDataLst>
              <p:tags r:id="rId21"/>
            </p:custDataLst>
          </p:nvPr>
        </p:nvSpPr>
        <p:spPr bwMode="auto">
          <a:xfrm>
            <a:off x="1372765" y="11947874"/>
            <a:ext cx="7406481"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gn="l" fontAlgn="auto">
              <a:lnSpc>
                <a:spcPct val="130000"/>
              </a:lnSpc>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lt"/>
              </a:rPr>
              <a:t>建立覆盖面广、连通性强、层级合理的湿地保护地体系，稳步提高湿地保护率。</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4" name="文本框 53"/>
          <p:cNvSpPr txBox="1"/>
          <p:nvPr>
            <p:custDataLst>
              <p:tags r:id="rId22"/>
            </p:custDataLst>
          </p:nvPr>
        </p:nvSpPr>
        <p:spPr bwMode="auto">
          <a:xfrm>
            <a:off x="1372765" y="12649394"/>
            <a:ext cx="5282583" cy="617685"/>
          </a:xfrm>
          <a:prstGeom prst="rect">
            <a:avLst/>
          </a:prstGeom>
          <a:noFill/>
          <a:ln w="9525">
            <a:noFill/>
            <a:miter lim="800000"/>
          </a:ln>
        </p:spPr>
        <p:txBody>
          <a:bodyPr wrap="square" lIns="78923" tIns="41040" rIns="78923" bIns="0" anchor="ctr" anchorCtr="0">
            <a:normAutofit/>
            <a:scene3d>
              <a:camera prst="orthographicFront"/>
              <a:lightRig rig="threePt" dir="t"/>
            </a:scene3d>
            <a:sp3d>
              <a:bevelT w="0" h="0"/>
            </a:sp3d>
          </a:bodyPr>
          <a:lstStyle/>
          <a:p>
            <a:pPr>
              <a:lnSpc>
                <a:spcPct val="130000"/>
              </a:lnSpc>
              <a:buClr>
                <a:prstClr val="white"/>
              </a:buClr>
              <a:defRPr/>
            </a:pPr>
            <a:r>
              <a:rPr lang="zh-CN" altLang="en-US" sz="2200" b="1" spc="130">
                <a:solidFill>
                  <a:srgbClr val="156389"/>
                </a:solidFill>
                <a:latin typeface="微软雅黑" panose="020B0503020204020204" pitchFamily="34" charset="-122"/>
                <a:ea typeface="微软雅黑" panose="020B0503020204020204" pitchFamily="34" charset="-122"/>
                <a:sym typeface="+mn-lt"/>
              </a:rPr>
              <a:t>加强湿地生态修复</a:t>
            </a:r>
            <a:endParaRPr lang="zh-CN" altLang="en-US" sz="2200" b="1" spc="130" dirty="0">
              <a:solidFill>
                <a:srgbClr val="156389"/>
              </a:solidFill>
              <a:latin typeface="微软雅黑" panose="020B0503020204020204" pitchFamily="34" charset="-122"/>
              <a:ea typeface="微软雅黑" panose="020B0503020204020204" pitchFamily="34" charset="-122"/>
              <a:cs typeface="+mj-cs"/>
              <a:sym typeface="+mn-lt"/>
            </a:endParaRPr>
          </a:p>
        </p:txBody>
      </p:sp>
      <p:sp>
        <p:nvSpPr>
          <p:cNvPr id="55" name="文本框 54"/>
          <p:cNvSpPr txBox="1"/>
          <p:nvPr>
            <p:custDataLst>
              <p:tags r:id="rId23"/>
            </p:custDataLst>
          </p:nvPr>
        </p:nvSpPr>
        <p:spPr bwMode="auto">
          <a:xfrm>
            <a:off x="1372765" y="13198977"/>
            <a:ext cx="7406481" cy="659157"/>
          </a:xfrm>
          <a:prstGeom prst="rect">
            <a:avLst/>
          </a:prstGeom>
          <a:noFill/>
          <a:ln w="9525">
            <a:noFill/>
            <a:miter lim="800000"/>
          </a:ln>
        </p:spPr>
        <p:txBody>
          <a:bodyPr wrap="square" lIns="78923" tIns="0" rIns="78923" bIns="41040" anchor="t" anchorCtr="0">
            <a:noAutofit/>
            <a:scene3d>
              <a:camera prst="orthographicFront"/>
              <a:lightRig rig="threePt" dir="t"/>
            </a:scene3d>
            <a:sp3d>
              <a:bevelT w="0" h="0"/>
            </a:sp3d>
          </a:bodyPr>
          <a:lstStyle/>
          <a:p>
            <a:pPr indent="0" algn="l" fontAlgn="auto">
              <a:lnSpc>
                <a:spcPct val="130000"/>
              </a:lnSpc>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lt"/>
              </a:rPr>
              <a:t>实施湿地保护修复工程，对集中连片、破碎严重、功能退化的湿地进行修复和综合整治。</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8" name="矩形 37"/>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ustDataLst>
      <p:tags r:id="rId2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descr="I:\乡镇规划\ppt图片\南美\3.png3"/>
          <p:cNvPicPr>
            <a:picLocks noChangeAspect="1"/>
          </p:cNvPicPr>
          <p:nvPr/>
        </p:nvPicPr>
        <p:blipFill>
          <a:blip r:embed="rId1"/>
          <a:srcRect/>
          <a:stretch>
            <a:fillRect/>
          </a:stretch>
        </p:blipFill>
        <p:spPr>
          <a:xfrm>
            <a:off x="0" y="802640"/>
            <a:ext cx="10692130" cy="13555980"/>
          </a:xfrm>
          <a:prstGeom prst="rect">
            <a:avLst/>
          </a:prstGeom>
        </p:spPr>
      </p:pic>
      <p:sp>
        <p:nvSpPr>
          <p:cNvPr id="6" name="文本框 5"/>
          <p:cNvSpPr txBox="1"/>
          <p:nvPr>
            <p:custDataLst>
              <p:tags r:id="rId2"/>
            </p:custDataLst>
          </p:nvPr>
        </p:nvSpPr>
        <p:spPr>
          <a:xfrm>
            <a:off x="508633" y="5881016"/>
            <a:ext cx="7047866" cy="3657411"/>
          </a:xfrm>
          <a:prstGeom prst="rect">
            <a:avLst/>
          </a:prstGeom>
          <a:noFill/>
        </p:spPr>
        <p:txBody>
          <a:bodyPr wrap="square" rtlCol="0">
            <a:spAutoFit/>
          </a:bodyPr>
          <a:lstStyle/>
          <a:p>
            <a:pPr>
              <a:lnSpc>
                <a:spcPct val="150000"/>
              </a:lnSpc>
              <a:spcBef>
                <a:spcPts val="160"/>
              </a:spcBef>
            </a:pPr>
            <a:r>
              <a:rPr sz="3000" b="1" smtClean="0">
                <a:solidFill>
                  <a:schemeClr val="bg1"/>
                </a:solidFill>
                <a:latin typeface="微软雅黑" panose="020B0503020204020204" pitchFamily="34" charset="-122"/>
                <a:ea typeface="微软雅黑" panose="020B0503020204020204" pitchFamily="34" charset="-122"/>
                <a:sym typeface="+mn-ea"/>
              </a:rPr>
              <a:t>4.1</a:t>
            </a:r>
            <a:r>
              <a:rPr lang="en-US" sz="3000" b="1" smtClean="0">
                <a:solidFill>
                  <a:schemeClr val="bg1"/>
                </a:solidFill>
                <a:latin typeface="微软雅黑" panose="020B0503020204020204" pitchFamily="34" charset="-122"/>
                <a:ea typeface="微软雅黑" panose="020B0503020204020204" pitchFamily="34" charset="-122"/>
                <a:sym typeface="+mn-ea"/>
              </a:rPr>
              <a:t> </a:t>
            </a:r>
            <a:r>
              <a:rPr lang="zh-CN" altLang="en-US" sz="3000" b="1" smtClean="0">
                <a:solidFill>
                  <a:schemeClr val="bg1"/>
                </a:solidFill>
                <a:latin typeface="微软雅黑" panose="020B0503020204020204" pitchFamily="34" charset="-122"/>
                <a:ea typeface="微软雅黑" panose="020B0503020204020204" pitchFamily="34" charset="-122"/>
                <a:sym typeface="+mn-ea"/>
              </a:rPr>
              <a:t>镇</a:t>
            </a:r>
            <a:r>
              <a:rPr lang="zh-CN" altLang="en-US" sz="3000" b="1">
                <a:solidFill>
                  <a:schemeClr val="bg1"/>
                </a:solidFill>
                <a:latin typeface="微软雅黑" panose="020B0503020204020204" pitchFamily="34" charset="-122"/>
                <a:ea typeface="微软雅黑" panose="020B0503020204020204" pitchFamily="34" charset="-122"/>
                <a:sym typeface="+mn-ea"/>
              </a:rPr>
              <a:t>村</a:t>
            </a:r>
            <a:r>
              <a:rPr lang="zh-CN" altLang="en-US" sz="3000" b="1" smtClean="0">
                <a:solidFill>
                  <a:schemeClr val="bg1"/>
                </a:solidFill>
                <a:latin typeface="微软雅黑" panose="020B0503020204020204" pitchFamily="34" charset="-122"/>
                <a:ea typeface="微软雅黑" panose="020B0503020204020204" pitchFamily="34" charset="-122"/>
                <a:sym typeface="+mn-ea"/>
              </a:rPr>
              <a:t>等级结构与职能</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sz="3000" b="1" smtClean="0">
                <a:solidFill>
                  <a:schemeClr val="bg1"/>
                </a:solidFill>
                <a:latin typeface="微软雅黑" panose="020B0503020204020204" pitchFamily="34" charset="-122"/>
                <a:ea typeface="微软雅黑" panose="020B0503020204020204" pitchFamily="34" charset="-122"/>
                <a:sym typeface="+mn-ea"/>
              </a:rPr>
              <a:t>4.2</a:t>
            </a:r>
            <a:r>
              <a:rPr lang="en-US" sz="3000" b="1" smtClean="0">
                <a:solidFill>
                  <a:schemeClr val="bg1"/>
                </a:solidFill>
                <a:latin typeface="微软雅黑" panose="020B0503020204020204" pitchFamily="34" charset="-122"/>
                <a:ea typeface="微软雅黑" panose="020B0503020204020204" pitchFamily="34" charset="-122"/>
                <a:sym typeface="+mn-ea"/>
              </a:rPr>
              <a:t> </a:t>
            </a:r>
            <a:r>
              <a:rPr lang="zh-CN" altLang="en-US" sz="3000" b="1" smtClean="0">
                <a:solidFill>
                  <a:schemeClr val="bg1"/>
                </a:solidFill>
                <a:latin typeface="微软雅黑" panose="020B0503020204020204" pitchFamily="34" charset="-122"/>
                <a:ea typeface="微软雅黑" panose="020B0503020204020204" pitchFamily="34" charset="-122"/>
                <a:sym typeface="+mn-ea"/>
              </a:rPr>
              <a:t>村庄</a:t>
            </a:r>
            <a:r>
              <a:rPr lang="zh-CN" altLang="en-US" sz="3000" b="1">
                <a:solidFill>
                  <a:schemeClr val="bg1"/>
                </a:solidFill>
                <a:latin typeface="微软雅黑" panose="020B0503020204020204" pitchFamily="34" charset="-122"/>
                <a:ea typeface="微软雅黑" panose="020B0503020204020204" pitchFamily="34" charset="-122"/>
                <a:sym typeface="+mn-ea"/>
              </a:rPr>
              <a:t>分类与布局</a:t>
            </a:r>
            <a:r>
              <a:rPr lang="zh-CN" altLang="en-US" sz="3000" b="1" smtClean="0">
                <a:solidFill>
                  <a:schemeClr val="bg1"/>
                </a:solidFill>
                <a:latin typeface="微软雅黑" panose="020B0503020204020204" pitchFamily="34" charset="-122"/>
                <a:ea typeface="微软雅黑" panose="020B0503020204020204" pitchFamily="34" charset="-122"/>
                <a:sym typeface="+mn-ea"/>
              </a:rPr>
              <a:t>优化</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sz="3000" b="1" smtClean="0">
                <a:solidFill>
                  <a:schemeClr val="bg1"/>
                </a:solidFill>
                <a:latin typeface="微软雅黑" panose="020B0503020204020204" pitchFamily="34" charset="-122"/>
                <a:ea typeface="微软雅黑" panose="020B0503020204020204" pitchFamily="34" charset="-122"/>
                <a:sym typeface="+mn-ea"/>
              </a:rPr>
              <a:t>4.3</a:t>
            </a:r>
            <a:r>
              <a:rPr lang="en-US" sz="3000" b="1" smtClean="0">
                <a:solidFill>
                  <a:schemeClr val="bg1"/>
                </a:solidFill>
                <a:latin typeface="微软雅黑" panose="020B0503020204020204" pitchFamily="34" charset="-122"/>
                <a:ea typeface="微软雅黑" panose="020B0503020204020204" pitchFamily="34" charset="-122"/>
                <a:sym typeface="+mn-ea"/>
              </a:rPr>
              <a:t> </a:t>
            </a:r>
            <a:r>
              <a:rPr lang="zh-CN" altLang="en-US" sz="3000" b="1" smtClean="0">
                <a:solidFill>
                  <a:schemeClr val="bg1"/>
                </a:solidFill>
                <a:latin typeface="微软雅黑" panose="020B0503020204020204" pitchFamily="34" charset="-122"/>
                <a:ea typeface="微软雅黑" panose="020B0503020204020204" pitchFamily="34" charset="-122"/>
                <a:sym typeface="+mn-ea"/>
              </a:rPr>
              <a:t>产业发展与布局</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sz="3000" b="1" smtClean="0">
                <a:solidFill>
                  <a:schemeClr val="bg1"/>
                </a:solidFill>
                <a:latin typeface="微软雅黑" panose="020B0503020204020204" pitchFamily="34" charset="-122"/>
                <a:ea typeface="微软雅黑" panose="020B0503020204020204" pitchFamily="34" charset="-122"/>
                <a:sym typeface="+mn-ea"/>
              </a:rPr>
              <a:t>4.4 </a:t>
            </a:r>
            <a:r>
              <a:rPr lang="zh-CN" altLang="en-US" sz="3000" b="1" smtClean="0">
                <a:solidFill>
                  <a:schemeClr val="bg1"/>
                </a:solidFill>
                <a:latin typeface="微软雅黑" panose="020B0503020204020204" pitchFamily="34" charset="-122"/>
                <a:ea typeface="微软雅黑" panose="020B0503020204020204" pitchFamily="34" charset="-122"/>
                <a:sym typeface="+mn-ea"/>
              </a:rPr>
              <a:t>城乡</a:t>
            </a:r>
            <a:r>
              <a:rPr lang="zh-CN" altLang="en-US" sz="3000" b="1">
                <a:solidFill>
                  <a:schemeClr val="bg1"/>
                </a:solidFill>
                <a:latin typeface="微软雅黑" panose="020B0503020204020204" pitchFamily="34" charset="-122"/>
                <a:ea typeface="微软雅黑" panose="020B0503020204020204" pitchFamily="34" charset="-122"/>
                <a:sym typeface="+mn-ea"/>
              </a:rPr>
              <a:t>生活圈和公共服务设施</a:t>
            </a:r>
            <a:r>
              <a:rPr lang="zh-CN" altLang="en-US" sz="3000" b="1" smtClean="0">
                <a:solidFill>
                  <a:schemeClr val="bg1"/>
                </a:solidFill>
                <a:latin typeface="微软雅黑" panose="020B0503020204020204" pitchFamily="34" charset="-122"/>
                <a:ea typeface="微软雅黑" panose="020B0503020204020204" pitchFamily="34" charset="-122"/>
                <a:sym typeface="+mn-ea"/>
              </a:rPr>
              <a:t>配置</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sz="3000" b="1" smtClean="0">
                <a:solidFill>
                  <a:schemeClr val="bg1"/>
                </a:solidFill>
                <a:latin typeface="微软雅黑" panose="020B0503020204020204" pitchFamily="34" charset="-122"/>
                <a:ea typeface="微软雅黑" panose="020B0503020204020204" pitchFamily="34" charset="-122"/>
                <a:sym typeface="+mn-ea"/>
              </a:rPr>
              <a:t>4.5 </a:t>
            </a:r>
            <a:r>
              <a:rPr lang="zh-CN" altLang="en-US" sz="3000" b="1" smtClean="0">
                <a:solidFill>
                  <a:schemeClr val="bg1"/>
                </a:solidFill>
                <a:latin typeface="微软雅黑" panose="020B0503020204020204" pitchFamily="34" charset="-122"/>
                <a:ea typeface="微软雅黑" panose="020B0503020204020204" pitchFamily="34" charset="-122"/>
                <a:sym typeface="+mn-ea"/>
              </a:rPr>
              <a:t>特色</a:t>
            </a:r>
            <a:r>
              <a:rPr lang="zh-CN" altLang="en-US" sz="3000" b="1">
                <a:solidFill>
                  <a:schemeClr val="bg1"/>
                </a:solidFill>
                <a:latin typeface="微软雅黑" panose="020B0503020204020204" pitchFamily="34" charset="-122"/>
                <a:ea typeface="微软雅黑" panose="020B0503020204020204" pitchFamily="34" charset="-122"/>
                <a:sym typeface="+mn-ea"/>
              </a:rPr>
              <a:t>风貌塑造</a:t>
            </a:r>
            <a:endParaRPr sz="3000"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3"/>
            </p:custDataLst>
          </p:nvPr>
        </p:nvSpPr>
        <p:spPr>
          <a:xfrm>
            <a:off x="457835" y="4660117"/>
            <a:ext cx="9465098" cy="830997"/>
          </a:xfrm>
          <a:prstGeom prst="rect">
            <a:avLst/>
          </a:prstGeom>
          <a:noFill/>
        </p:spPr>
        <p:txBody>
          <a:bodyPr wrap="square" rtlCol="0">
            <a:spAutoFit/>
          </a:bodyPr>
          <a:lstStyle/>
          <a:p>
            <a:r>
              <a:rPr lang="zh-CN" altLang="en-US" sz="4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镇村统筹发展</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 name="组合 7"/>
          <p:cNvGrpSpPr/>
          <p:nvPr/>
        </p:nvGrpSpPr>
        <p:grpSpPr>
          <a:xfrm>
            <a:off x="0" y="11943715"/>
            <a:ext cx="10691495" cy="3176270"/>
            <a:chOff x="0" y="18809"/>
            <a:chExt cx="16837" cy="5002"/>
          </a:xfrm>
        </p:grpSpPr>
        <p:sp>
          <p:nvSpPr>
            <p:cNvPr id="10" name="任意多边形 20"/>
            <p:cNvSpPr/>
            <p:nvPr>
              <p:custDataLst>
                <p:tags r:id="rId4"/>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23"/>
            <p:cNvSpPr/>
            <p:nvPr>
              <p:custDataLst>
                <p:tags r:id="rId5"/>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22"/>
            <p:cNvSpPr/>
            <p:nvPr>
              <p:custDataLst>
                <p:tags r:id="rId6"/>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文本框 1"/>
          <p:cNvSpPr txBox="1"/>
          <p:nvPr>
            <p:custDataLst>
              <p:tags r:id="rId7"/>
            </p:custDataLst>
          </p:nvPr>
        </p:nvSpPr>
        <p:spPr>
          <a:xfrm>
            <a:off x="648334" y="1147374"/>
            <a:ext cx="3651250" cy="3569335"/>
          </a:xfrm>
          <a:prstGeom prst="rect">
            <a:avLst/>
          </a:prstGeom>
          <a:noFill/>
        </p:spPr>
        <p:txBody>
          <a:bodyPr wrap="square" rtlCol="0">
            <a:spAutoFit/>
          </a:bodyPr>
          <a:lstStyle/>
          <a:p>
            <a:pPr algn="ctr"/>
            <a:r>
              <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rPr>
              <a:t>04</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Tree>
    <p:custDataLst>
      <p:tags r:id="rId8"/>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I:\乡镇规划\ppt图片\南美\gh.pnggh"/>
          <p:cNvPicPr>
            <a:picLocks noChangeAspect="1"/>
          </p:cNvPicPr>
          <p:nvPr/>
        </p:nvPicPr>
        <p:blipFill>
          <a:blip r:embed="rId1"/>
          <a:srcRect/>
          <a:stretch>
            <a:fillRect/>
          </a:stretch>
        </p:blipFill>
        <p:spPr>
          <a:xfrm>
            <a:off x="845344" y="9580987"/>
            <a:ext cx="8999855" cy="5268595"/>
          </a:xfrm>
          <a:prstGeom prst="rect">
            <a:avLst/>
          </a:prstGeom>
        </p:spPr>
      </p:pic>
      <p:sp>
        <p:nvSpPr>
          <p:cNvPr id="58" name="矩形 57"/>
          <p:cNvSpPr/>
          <p:nvPr/>
        </p:nvSpPr>
        <p:spPr>
          <a:xfrm>
            <a:off x="0" y="7200900"/>
            <a:ext cx="10692130" cy="717486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流程图: 延期 66"/>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4.</a:t>
            </a:r>
            <a:endParaRPr lang="en-US" altLang="zh-CN" sz="6600" b="1" dirty="0">
              <a:latin typeface="黑体" panose="02010609060101010101" charset="-122"/>
              <a:ea typeface="黑体" panose="02010609060101010101" charset="-122"/>
            </a:endParaRPr>
          </a:p>
        </p:txBody>
      </p:sp>
      <p:sp>
        <p:nvSpPr>
          <p:cNvPr id="70" name="标题 2"/>
          <p:cNvSpPr txBox="1"/>
          <p:nvPr>
            <p:custDataLst>
              <p:tags r:id="rId3"/>
            </p:custDataLst>
          </p:nvPr>
        </p:nvSpPr>
        <p:spPr>
          <a:xfrm>
            <a:off x="1655445" y="391160"/>
            <a:ext cx="6275070" cy="75386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镇村等级结构与职能</a:t>
            </a:r>
            <a:endParaRPr lang="zh-CN" altLang="en-US" sz="4000" dirty="0">
              <a:solidFill>
                <a:srgbClr val="D28D10"/>
              </a:solidFill>
            </a:endParaRPr>
          </a:p>
        </p:txBody>
      </p:sp>
      <p:sp>
        <p:nvSpPr>
          <p:cNvPr id="7" name="文本框 6"/>
          <p:cNvSpPr txBox="1"/>
          <p:nvPr>
            <p:custDataLst>
              <p:tags r:id="rId4"/>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
        <p:nvSpPr>
          <p:cNvPr id="23" name="矩形 22"/>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文本框 14"/>
          <p:cNvSpPr txBox="1"/>
          <p:nvPr/>
        </p:nvSpPr>
        <p:spPr>
          <a:xfrm>
            <a:off x="933989" y="7525675"/>
            <a:ext cx="9104715" cy="523220"/>
          </a:xfrm>
          <a:prstGeom prst="rect">
            <a:avLst/>
          </a:prstGeom>
          <a:noFill/>
        </p:spPr>
        <p:txBody>
          <a:bodyPr wrap="square" rtlCol="0">
            <a:spAutoFit/>
          </a:bodyPr>
          <a:lstStyle/>
          <a:p>
            <a:r>
              <a:rPr lang="zh-CN" altLang="en-US" sz="2800" b="1">
                <a:solidFill>
                  <a:srgbClr val="D28D10"/>
                </a:solidFill>
                <a:latin typeface="+mn-ea"/>
              </a:rPr>
              <a:t>镇村职能规划</a:t>
            </a:r>
            <a:endParaRPr lang="zh-CN" altLang="en-US" sz="2800" b="1" dirty="0">
              <a:solidFill>
                <a:srgbClr val="D28D10"/>
              </a:solidFill>
              <a:latin typeface="+mn-ea"/>
            </a:endParaRPr>
          </a:p>
        </p:txBody>
      </p:sp>
      <p:sp>
        <p:nvSpPr>
          <p:cNvPr id="32" name="矩形 31"/>
          <p:cNvSpPr/>
          <p:nvPr/>
        </p:nvSpPr>
        <p:spPr>
          <a:xfrm>
            <a:off x="956770" y="8521326"/>
            <a:ext cx="1316352" cy="623398"/>
          </a:xfrm>
          <a:prstGeom prst="rect">
            <a:avLst/>
          </a:prstGeom>
          <a:solidFill>
            <a:srgbClr val="F4D2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r>
              <a:rPr lang="zh-CN" altLang="en-US" b="1" kern="100" smtClean="0">
                <a:solidFill>
                  <a:schemeClr val="tx1"/>
                </a:solidFill>
                <a:latin typeface="仿宋_GB2312" panose="02010609030101010101" charset="-122"/>
              </a:rPr>
              <a:t>中心镇区</a:t>
            </a:r>
            <a:endParaRPr lang="zh-CN" altLang="en-US" b="1" kern="100" smtClean="0">
              <a:solidFill>
                <a:schemeClr val="tx1"/>
              </a:solidFill>
              <a:latin typeface="仿宋_GB2312" panose="02010609030101010101" charset="-122"/>
            </a:endParaRPr>
          </a:p>
        </p:txBody>
      </p:sp>
      <p:sp>
        <p:nvSpPr>
          <p:cNvPr id="33" name="矩形 32"/>
          <p:cNvSpPr/>
          <p:nvPr/>
        </p:nvSpPr>
        <p:spPr>
          <a:xfrm>
            <a:off x="954884" y="10776688"/>
            <a:ext cx="1322070" cy="573173"/>
          </a:xfrm>
          <a:prstGeom prst="rect">
            <a:avLst/>
          </a:prstGeom>
          <a:solidFill>
            <a:srgbClr val="F4D2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r>
              <a:rPr lang="zh-CN" altLang="en-US" b="1" kern="100">
                <a:solidFill>
                  <a:schemeClr val="tx1"/>
                </a:solidFill>
                <a:latin typeface="仿宋_GB2312" panose="02010609030101010101" charset="-122"/>
              </a:rPr>
              <a:t>一般村</a:t>
            </a:r>
            <a:endParaRPr lang="zh-CN" altLang="en-US" b="1" kern="100" dirty="0">
              <a:solidFill>
                <a:schemeClr val="tx1"/>
              </a:solidFill>
              <a:latin typeface="仿宋_GB2312" panose="02010609030101010101" charset="-122"/>
            </a:endParaRPr>
          </a:p>
        </p:txBody>
      </p:sp>
      <p:sp>
        <p:nvSpPr>
          <p:cNvPr id="35" name="矩形 34"/>
          <p:cNvSpPr/>
          <p:nvPr/>
        </p:nvSpPr>
        <p:spPr>
          <a:xfrm>
            <a:off x="2480830" y="8521325"/>
            <a:ext cx="7626692" cy="620365"/>
          </a:xfrm>
          <a:prstGeom prst="rect">
            <a:avLst/>
          </a:prstGeom>
          <a:noFill/>
          <a:ln w="19050">
            <a:solidFill>
              <a:srgbClr val="EC812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矩形 35"/>
          <p:cNvSpPr/>
          <p:nvPr/>
        </p:nvSpPr>
        <p:spPr>
          <a:xfrm>
            <a:off x="2494503" y="10776688"/>
            <a:ext cx="7613019" cy="612775"/>
          </a:xfrm>
          <a:prstGeom prst="rect">
            <a:avLst/>
          </a:prstGeom>
          <a:noFill/>
          <a:ln w="19050">
            <a:solidFill>
              <a:srgbClr val="EC812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矩形 37"/>
          <p:cNvSpPr/>
          <p:nvPr/>
        </p:nvSpPr>
        <p:spPr>
          <a:xfrm>
            <a:off x="954251" y="9557486"/>
            <a:ext cx="1341753" cy="830996"/>
          </a:xfrm>
          <a:prstGeom prst="rect">
            <a:avLst/>
          </a:prstGeom>
          <a:solidFill>
            <a:srgbClr val="F4D2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r>
              <a:rPr lang="zh-CN" altLang="en-US" b="1" kern="100">
                <a:solidFill>
                  <a:schemeClr val="tx1"/>
                </a:solidFill>
                <a:latin typeface="仿宋_GB2312" panose="02010609030101010101" charset="-122"/>
              </a:rPr>
              <a:t>中心村</a:t>
            </a:r>
            <a:endParaRPr lang="zh-CN" altLang="en-US" b="1" kern="100" dirty="0">
              <a:solidFill>
                <a:schemeClr val="tx1"/>
              </a:solidFill>
              <a:latin typeface="仿宋_GB2312" panose="02010609030101010101" charset="-122"/>
            </a:endParaRPr>
          </a:p>
        </p:txBody>
      </p:sp>
      <p:sp>
        <p:nvSpPr>
          <p:cNvPr id="39" name="矩形 38"/>
          <p:cNvSpPr/>
          <p:nvPr/>
        </p:nvSpPr>
        <p:spPr>
          <a:xfrm>
            <a:off x="2480831" y="9568024"/>
            <a:ext cx="7626692" cy="822849"/>
          </a:xfrm>
          <a:prstGeom prst="rect">
            <a:avLst/>
          </a:prstGeom>
          <a:noFill/>
          <a:ln w="19050">
            <a:solidFill>
              <a:srgbClr val="EC812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文本框 33"/>
          <p:cNvSpPr txBox="1"/>
          <p:nvPr/>
        </p:nvSpPr>
        <p:spPr>
          <a:xfrm>
            <a:off x="2490673" y="8479194"/>
            <a:ext cx="7592400" cy="732155"/>
          </a:xfrm>
          <a:prstGeom prst="rect">
            <a:avLst/>
          </a:prstGeom>
          <a:noFill/>
        </p:spPr>
        <p:txBody>
          <a:bodyPr wrap="square" anchor="ctr">
            <a:spAutoFit/>
          </a:bodyPr>
          <a:lstStyle/>
          <a:p>
            <a:pPr algn="just">
              <a:lnSpc>
                <a:spcPts val="2500"/>
              </a:lnSpc>
            </a:pPr>
            <a:r>
              <a:rPr lang="en-US">
                <a:sym typeface="+mn-ea"/>
              </a:rPr>
              <a:t>政治、经济、文化中心，重点发展文化旅游、商贸、服务、餐饮、运输</a:t>
            </a:r>
            <a:endParaRPr lang="en-US"/>
          </a:p>
          <a:p>
            <a:pPr algn="just">
              <a:lnSpc>
                <a:spcPts val="2500"/>
              </a:lnSpc>
            </a:pPr>
            <a:r>
              <a:rPr lang="zh-CN" altLang="en-US"/>
              <a:t>等职能为主</a:t>
            </a:r>
            <a:endParaRPr lang="zh-CN" altLang="en-US" dirty="0"/>
          </a:p>
        </p:txBody>
      </p:sp>
      <p:sp>
        <p:nvSpPr>
          <p:cNvPr id="41" name="文本框 34"/>
          <p:cNvSpPr txBox="1"/>
          <p:nvPr/>
        </p:nvSpPr>
        <p:spPr>
          <a:xfrm>
            <a:off x="2494280" y="10883900"/>
            <a:ext cx="8148320" cy="645160"/>
          </a:xfrm>
          <a:prstGeom prst="rect">
            <a:avLst/>
          </a:prstGeom>
          <a:noFill/>
        </p:spPr>
        <p:txBody>
          <a:bodyPr wrap="square" anchor="ctr">
            <a:spAutoFit/>
          </a:bodyPr>
          <a:lstStyle/>
          <a:p>
            <a:pPr algn="just"/>
            <a:r>
              <a:rPr lang="en-US">
                <a:sym typeface="+mn-ea"/>
              </a:rPr>
              <a:t>农村居民点聚集地、以提升居住环境、农业种植、经济果林种植为主要职能</a:t>
            </a:r>
            <a:endParaRPr lang="en-US"/>
          </a:p>
          <a:p>
            <a:pPr algn="just"/>
            <a:endParaRPr lang="zh-CN" altLang="en-US" dirty="0"/>
          </a:p>
        </p:txBody>
      </p:sp>
      <p:sp>
        <p:nvSpPr>
          <p:cNvPr id="43" name="文本框 37"/>
          <p:cNvSpPr txBox="1"/>
          <p:nvPr/>
        </p:nvSpPr>
        <p:spPr>
          <a:xfrm>
            <a:off x="2480829" y="9689962"/>
            <a:ext cx="7626691" cy="645160"/>
          </a:xfrm>
          <a:prstGeom prst="rect">
            <a:avLst/>
          </a:prstGeom>
          <a:noFill/>
        </p:spPr>
        <p:txBody>
          <a:bodyPr wrap="square" anchor="ctr">
            <a:spAutoFit/>
          </a:bodyPr>
          <a:lstStyle/>
          <a:p>
            <a:pPr algn="l">
              <a:buClrTx/>
              <a:buSzTx/>
              <a:buFontTx/>
              <a:buNone/>
            </a:pPr>
            <a:r>
              <a:rPr lang="en-US">
                <a:sym typeface="+mn-ea"/>
              </a:rPr>
              <a:t>各村经济、文化及公共服务中心、引导发展拉祜族原真文化体验、自然风光观光旅游等特色旅游，特色高山农业种植为主</a:t>
            </a:r>
            <a:endParaRPr lang="zh-CN" altLang="en-US" dirty="0"/>
          </a:p>
        </p:txBody>
      </p:sp>
      <p:pic>
        <p:nvPicPr>
          <p:cNvPr id="5" name="图片 4"/>
          <p:cNvPicPr>
            <a:picLocks noChangeAspect="1"/>
          </p:cNvPicPr>
          <p:nvPr/>
        </p:nvPicPr>
        <p:blipFill>
          <a:blip r:embed="rId5"/>
          <a:stretch>
            <a:fillRect/>
          </a:stretch>
        </p:blipFill>
        <p:spPr>
          <a:xfrm>
            <a:off x="5683250" y="1379220"/>
            <a:ext cx="4896485" cy="6416675"/>
          </a:xfrm>
          <a:prstGeom prst="rect">
            <a:avLst/>
          </a:prstGeom>
        </p:spPr>
      </p:pic>
      <p:sp>
        <p:nvSpPr>
          <p:cNvPr id="4" name="文本框 3"/>
          <p:cNvSpPr txBox="1"/>
          <p:nvPr/>
        </p:nvSpPr>
        <p:spPr>
          <a:xfrm>
            <a:off x="685800" y="2175510"/>
            <a:ext cx="4603115" cy="1322070"/>
          </a:xfrm>
          <a:prstGeom prst="rect">
            <a:avLst/>
          </a:prstGeom>
          <a:noFill/>
        </p:spPr>
        <p:txBody>
          <a:bodyPr wrap="square" rtlCol="0" anchor="t">
            <a:spAutoFit/>
          </a:bodyPr>
          <a:p>
            <a:pPr marL="457200" indent="-457200" fontAlgn="auto">
              <a:lnSpc>
                <a:spcPct val="100000"/>
              </a:lnSpc>
              <a:buFont typeface="Wingdings" panose="05000000000000000000" charset="0"/>
              <a:buChar char="u"/>
            </a:pPr>
            <a:r>
              <a:rPr lang="zh-CN" altLang="en-US" sz="2000" b="1" dirty="0">
                <a:solidFill>
                  <a:srgbClr val="FFB81A"/>
                </a:solidFill>
                <a:latin typeface="微软雅黑" panose="020B0503020204020204" pitchFamily="34" charset="-122"/>
                <a:ea typeface="微软雅黑" panose="020B0503020204020204" pitchFamily="34" charset="-122"/>
                <a:sym typeface="+mn-ea"/>
              </a:rPr>
              <a:t>充分发挥中心镇区的辐射带动作用，结合交通区位、人口、产业发展，构建中心镇区—中心村—一般村三级城镇体系</a:t>
            </a:r>
            <a:endParaRPr lang="zh-CN" altLang="en-US" sz="2000" b="1" dirty="0">
              <a:solidFill>
                <a:srgbClr val="FFB81A"/>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885825" y="4073525"/>
            <a:ext cx="4632960" cy="1753235"/>
          </a:xfrm>
          <a:prstGeom prst="rect">
            <a:avLst/>
          </a:prstGeom>
        </p:spPr>
        <p:txBody>
          <a:bodyPr wrap="square">
            <a:spAutoFit/>
          </a:bodyPr>
          <a:p>
            <a:pPr marL="22225" indent="-285750" algn="just">
              <a:lnSpc>
                <a:spcPct val="150000"/>
              </a:lnSpc>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rPr>
              <a:t>一般镇区：</a:t>
            </a:r>
            <a:r>
              <a:rPr lang="zh-CN" altLang="en-US" b="1" dirty="0">
                <a:solidFill>
                  <a:schemeClr val="tx1"/>
                </a:solidFill>
                <a:latin typeface="微软雅黑" panose="020B0503020204020204" pitchFamily="34" charset="-122"/>
                <a:ea typeface="微软雅黑" panose="020B0503020204020204" pitchFamily="34" charset="-122"/>
              </a:rPr>
              <a:t>乡政府驻地和南美村驻地</a:t>
            </a:r>
            <a:endParaRPr lang="zh-CN" altLang="en-US" b="1" dirty="0">
              <a:solidFill>
                <a:schemeClr val="tx1"/>
              </a:solidFill>
              <a:latin typeface="微软雅黑" panose="020B0503020204020204" pitchFamily="34" charset="-122"/>
              <a:ea typeface="微软雅黑" panose="020B0503020204020204" pitchFamily="34" charset="-122"/>
            </a:endParaRPr>
          </a:p>
          <a:p>
            <a:pPr marL="22225" indent="-285750" algn="just">
              <a:lnSpc>
                <a:spcPct val="150000"/>
              </a:lnSpc>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rPr>
              <a:t>中心村：</a:t>
            </a:r>
            <a:r>
              <a:rPr lang="zh-CN" altLang="en-US" b="1" dirty="0">
                <a:latin typeface="微软雅黑" panose="020B0503020204020204" pitchFamily="34" charset="-122"/>
                <a:ea typeface="微软雅黑" panose="020B0503020204020204" pitchFamily="34" charset="-122"/>
              </a:rPr>
              <a:t>其余</a:t>
            </a:r>
            <a:r>
              <a:rPr lang="en-US" altLang="zh-CN" b="1" dirty="0">
                <a:latin typeface="微软雅黑" panose="020B0503020204020204" pitchFamily="34" charset="-122"/>
                <a:ea typeface="微软雅黑" panose="020B0503020204020204" pitchFamily="34" charset="-122"/>
              </a:rPr>
              <a:t>3</a:t>
            </a:r>
            <a:r>
              <a:rPr b="1" dirty="0">
                <a:latin typeface="微软雅黑" panose="020B0503020204020204" pitchFamily="34" charset="-122"/>
                <a:ea typeface="微软雅黑" panose="020B0503020204020204" pitchFamily="34" charset="-122"/>
              </a:rPr>
              <a:t>个行政村村民委员会驻地（</a:t>
            </a:r>
            <a:r>
              <a:rPr lang="zh-CN" b="1" dirty="0">
                <a:latin typeface="微软雅黑" panose="020B0503020204020204" pitchFamily="34" charset="-122"/>
                <a:ea typeface="微软雅黑" panose="020B0503020204020204" pitchFamily="34" charset="-122"/>
              </a:rPr>
              <a:t>多依、坡脚、南华</a:t>
            </a:r>
            <a:r>
              <a:rPr b="1" dirty="0">
                <a:latin typeface="微软雅黑" panose="020B0503020204020204" pitchFamily="34" charset="-122"/>
                <a:ea typeface="微软雅黑" panose="020B0503020204020204" pitchFamily="34" charset="-122"/>
              </a:rPr>
              <a:t>）</a:t>
            </a:r>
            <a:r>
              <a:rPr lang="en-US" b="1" dirty="0">
                <a:latin typeface="微软雅黑" panose="020B0503020204020204" pitchFamily="34" charset="-122"/>
                <a:ea typeface="微软雅黑" panose="020B0503020204020204" pitchFamily="34" charset="-122"/>
              </a:rPr>
              <a:t> </a:t>
            </a:r>
            <a:endParaRPr lang="en-US" b="1" dirty="0">
              <a:latin typeface="微软雅黑" panose="020B0503020204020204" pitchFamily="34" charset="-122"/>
              <a:ea typeface="微软雅黑" panose="020B0503020204020204" pitchFamily="34" charset="-122"/>
            </a:endParaRPr>
          </a:p>
          <a:p>
            <a:pPr marL="22225" indent="-285750" algn="just">
              <a:lnSpc>
                <a:spcPct val="150000"/>
              </a:lnSpc>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rPr>
              <a:t>一般村</a:t>
            </a:r>
            <a:r>
              <a:rPr lang="zh-CN" altLang="en-US" b="1" dirty="0" smtClean="0">
                <a:solidFill>
                  <a:srgbClr val="FF0000"/>
                </a:solidFill>
                <a:latin typeface="微软雅黑" panose="020B0503020204020204" pitchFamily="34" charset="-122"/>
                <a:ea typeface="微软雅黑" panose="020B0503020204020204" pitchFamily="34" charset="-122"/>
              </a:rPr>
              <a:t>：</a:t>
            </a:r>
            <a:r>
              <a:rPr b="1" dirty="0" smtClean="0">
                <a:latin typeface="微软雅黑" panose="020B0503020204020204" pitchFamily="34" charset="-122"/>
                <a:ea typeface="微软雅黑" panose="020B0503020204020204" pitchFamily="34" charset="-122"/>
              </a:rPr>
              <a:t>24个自然村3</a:t>
            </a:r>
            <a:r>
              <a:rPr lang="en-US" b="1" dirty="0" smtClean="0">
                <a:latin typeface="微软雅黑" panose="020B0503020204020204" pitchFamily="34" charset="-122"/>
                <a:ea typeface="微软雅黑" panose="020B0503020204020204" pitchFamily="34" charset="-122"/>
              </a:rPr>
              <a:t>3</a:t>
            </a:r>
            <a:r>
              <a:rPr lang="zh-CN" altLang="en-US" b="1" dirty="0" smtClean="0">
                <a:latin typeface="微软雅黑" panose="020B0503020204020204" pitchFamily="34" charset="-122"/>
                <a:ea typeface="微软雅黑" panose="020B0503020204020204" pitchFamily="34" charset="-122"/>
              </a:rPr>
              <a:t>个村民小组</a:t>
            </a:r>
            <a:endParaRPr lang="zh-CN" altLang="en-US" b="1" dirty="0" smtClean="0">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113155" y="565785"/>
            <a:ext cx="933450" cy="1130935"/>
          </a:xfrm>
          <a:prstGeom prst="rect">
            <a:avLst/>
          </a:prstGeom>
          <a:noFill/>
        </p:spPr>
        <p:txBody>
          <a:bodyPr wrap="square" rtlCol="0">
            <a:noAutofit/>
          </a:bodyPr>
          <a:lstStyle/>
          <a:p>
            <a:r>
              <a:rPr lang="en-US" altLang="zh-CN" sz="9600" b="1">
                <a:solidFill>
                  <a:schemeClr val="bg1"/>
                </a:solidFill>
                <a:latin typeface="楷体" panose="02010609060101010101" pitchFamily="49" charset="-122"/>
                <a:ea typeface="楷体" panose="02010609060101010101" pitchFamily="49" charset="-122"/>
              </a:rPr>
              <a:t>1</a:t>
            </a:r>
            <a:endParaRPr lang="en-US" altLang="zh-CN" sz="9600" b="1">
              <a:solidFill>
                <a:schemeClr val="bg1"/>
              </a:solidFill>
              <a:latin typeface="楷体" panose="02010609060101010101" pitchFamily="49" charset="-122"/>
              <a:ea typeface="楷体" panose="02010609060101010101" pitchFamily="49" charset="-122"/>
            </a:endParaRPr>
          </a:p>
        </p:txBody>
      </p:sp>
      <p:sp>
        <p:nvSpPr>
          <p:cNvPr id="2" name="流程图: 延期 1"/>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4</a:t>
            </a:r>
            <a:r>
              <a:rPr lang="en-US" altLang="zh-CN" sz="6600" b="1" smtClean="0">
                <a:latin typeface="黑体" panose="02010609060101010101" charset="-122"/>
                <a:ea typeface="黑体" panose="02010609060101010101" charset="-122"/>
              </a:rPr>
              <a:t>.</a:t>
            </a:r>
            <a:endParaRPr lang="en-US" altLang="zh-CN" sz="6600" b="1" dirty="0">
              <a:latin typeface="黑体" panose="02010609060101010101" charset="-122"/>
              <a:ea typeface="黑体" panose="02010609060101010101" charset="-122"/>
            </a:endParaRPr>
          </a:p>
        </p:txBody>
      </p:sp>
      <p:sp>
        <p:nvSpPr>
          <p:cNvPr id="4" name="标题 2"/>
          <p:cNvSpPr txBox="1"/>
          <p:nvPr>
            <p:custDataLst>
              <p:tags r:id="rId3"/>
            </p:custDataLst>
          </p:nvPr>
        </p:nvSpPr>
        <p:spPr>
          <a:xfrm>
            <a:off x="1655445" y="429260"/>
            <a:ext cx="6275070" cy="71576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村庄分类与布局优化</a:t>
            </a:r>
            <a:endParaRPr lang="zh-CN" altLang="en-US" sz="4000" dirty="0">
              <a:solidFill>
                <a:srgbClr val="D28D10"/>
              </a:solidFill>
            </a:endParaRPr>
          </a:p>
        </p:txBody>
      </p:sp>
      <p:sp>
        <p:nvSpPr>
          <p:cNvPr id="5" name="文本框 4"/>
          <p:cNvSpPr txBox="1"/>
          <p:nvPr>
            <p:custDataLst>
              <p:tags r:id="rId4"/>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
        <p:nvSpPr>
          <p:cNvPr id="7" name="文本框 6"/>
          <p:cNvSpPr txBox="1"/>
          <p:nvPr/>
        </p:nvSpPr>
        <p:spPr>
          <a:xfrm>
            <a:off x="854836" y="2336839"/>
            <a:ext cx="8953856" cy="1338828"/>
          </a:xfrm>
          <a:prstGeom prst="rect">
            <a:avLst/>
          </a:prstGeom>
          <a:noFill/>
        </p:spPr>
        <p:txBody>
          <a:bodyPr wrap="square" rtlCol="0">
            <a:spAutoFit/>
          </a:bodyPr>
          <a:lstStyle/>
          <a:p>
            <a:pPr>
              <a:lnSpc>
                <a:spcPct val="150000"/>
              </a:lnSpc>
            </a:pPr>
            <a:r>
              <a:rPr lang="zh-CN" altLang="en-US"/>
              <a:t>顺应村庄发展规律和演变趋势，根据不同村庄的地形特征、发展现状、区位条件、资源禀赋等，按照集聚发展、整治提升、城郊融合、特色保护和搬迁撤并</a:t>
            </a:r>
            <a:r>
              <a:rPr lang="en-US" altLang="zh-CN"/>
              <a:t>5</a:t>
            </a:r>
            <a:r>
              <a:rPr lang="zh-CN" altLang="en-US"/>
              <a:t>种类型分类引导推进乡村振兴。</a:t>
            </a:r>
            <a:endParaRPr lang="zh-CN" altLang="en-US" dirty="0"/>
          </a:p>
        </p:txBody>
      </p:sp>
      <p:sp>
        <p:nvSpPr>
          <p:cNvPr id="22" name="文本框 21"/>
          <p:cNvSpPr txBox="1"/>
          <p:nvPr>
            <p:custDataLst>
              <p:tags r:id="rId5"/>
            </p:custDataLst>
          </p:nvPr>
        </p:nvSpPr>
        <p:spPr>
          <a:xfrm>
            <a:off x="932517" y="1638417"/>
            <a:ext cx="6804000" cy="461665"/>
          </a:xfrm>
          <a:prstGeom prst="rect">
            <a:avLst/>
          </a:prstGeom>
          <a:solidFill>
            <a:schemeClr val="bg2">
              <a:lumMod val="95000"/>
            </a:schemeClr>
          </a:solidFill>
        </p:spPr>
        <p:txBody>
          <a:bodyPr wrap="square" rtlCol="0">
            <a:spAutoFit/>
          </a:bodyPr>
          <a:lstStyle/>
          <a:p>
            <a:r>
              <a:rPr lang="zh-CN" altLang="en-US" sz="2400" b="1" smtClean="0">
                <a:solidFill>
                  <a:schemeClr val="tx1">
                    <a:lumMod val="65000"/>
                    <a:lumOff val="35000"/>
                  </a:schemeClr>
                </a:solidFill>
              </a:rPr>
              <a:t>分类</a:t>
            </a:r>
            <a:r>
              <a:rPr lang="zh-CN" altLang="en-US" sz="2400" b="1" dirty="0">
                <a:solidFill>
                  <a:schemeClr val="tx1">
                    <a:lumMod val="65000"/>
                    <a:lumOff val="35000"/>
                  </a:schemeClr>
                </a:solidFill>
              </a:rPr>
              <a:t>推进村庄建设，引导优化村庄布局</a:t>
            </a:r>
            <a:endParaRPr lang="zh-CN" altLang="en-US" sz="2400" b="1" dirty="0">
              <a:solidFill>
                <a:schemeClr val="tx1">
                  <a:lumMod val="65000"/>
                  <a:lumOff val="35000"/>
                </a:schemeClr>
              </a:solidFill>
            </a:endParaRPr>
          </a:p>
        </p:txBody>
      </p:sp>
      <p:sp>
        <p:nvSpPr>
          <p:cNvPr id="15" name="文本框 111"/>
          <p:cNvSpPr txBox="1"/>
          <p:nvPr/>
        </p:nvSpPr>
        <p:spPr>
          <a:xfrm>
            <a:off x="1022226" y="6446529"/>
            <a:ext cx="1980029" cy="400110"/>
          </a:xfrm>
          <a:prstGeom prst="rect">
            <a:avLst/>
          </a:prstGeom>
          <a:noFill/>
        </p:spPr>
        <p:txBody>
          <a:bodyPr wrap="none"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集聚发展类村庄</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nvGraphicFramePr>
        <p:xfrm>
          <a:off x="932517" y="3905126"/>
          <a:ext cx="8856000" cy="2973046"/>
        </p:xfrm>
        <a:graphic>
          <a:graphicData uri="http://schemas.openxmlformats.org/drawingml/2006/table">
            <a:tbl>
              <a:tblPr>
                <a:tableStyleId>{5C22544A-7EE6-4342-B048-85BDC9FD1C3A}</a:tableStyleId>
              </a:tblPr>
              <a:tblGrid>
                <a:gridCol w="1796043"/>
                <a:gridCol w="7059957"/>
              </a:tblGrid>
              <a:tr h="296158">
                <a:tc>
                  <a:txBody>
                    <a:bodyPr/>
                    <a:lstStyle/>
                    <a:p>
                      <a:pPr algn="ctr" fontAlgn="ctr">
                        <a:lnSpc>
                          <a:spcPct val="100000"/>
                        </a:lnSpc>
                      </a:pPr>
                      <a:r>
                        <a:rPr lang="zh-CN" altLang="en-US" sz="1600" u="none" strike="noStrike">
                          <a:effectLst/>
                        </a:rPr>
                        <a:t>村庄类型</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rgbClr val="D28D10"/>
                    </a:solidFill>
                  </a:tcPr>
                </a:tc>
                <a:tc>
                  <a:txBody>
                    <a:bodyPr/>
                    <a:lstStyle/>
                    <a:p>
                      <a:pPr algn="ctr" fontAlgn="ctr">
                        <a:lnSpc>
                          <a:spcPct val="100000"/>
                        </a:lnSpc>
                      </a:pPr>
                      <a:r>
                        <a:rPr lang="zh-CN" altLang="en-US" sz="1600" u="none" strike="noStrike">
                          <a:effectLst/>
                        </a:rPr>
                        <a:t>引导措施</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rgbClr val="D28D10"/>
                    </a:solidFill>
                  </a:tcPr>
                </a:tc>
              </a:tr>
              <a:tr h="522497">
                <a:tc>
                  <a:txBody>
                    <a:bodyPr/>
                    <a:lstStyle/>
                    <a:p>
                      <a:pPr algn="ctr" fontAlgn="ctr">
                        <a:lnSpc>
                          <a:spcPct val="100000"/>
                        </a:lnSpc>
                      </a:pPr>
                      <a:r>
                        <a:rPr lang="zh-CN" altLang="en-US" sz="1600" u="none" strike="noStrike">
                          <a:effectLst/>
                        </a:rPr>
                        <a:t>集聚发展类</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c>
                  <a:txBody>
                    <a:bodyPr/>
                    <a:lstStyle/>
                    <a:p>
                      <a:pPr algn="ctr" fontAlgn="ctr">
                        <a:lnSpc>
                          <a:spcPct val="100000"/>
                        </a:lnSpc>
                      </a:pPr>
                      <a:r>
                        <a:rPr lang="zh-CN" altLang="en-US" sz="1600" u="none" strike="noStrike">
                          <a:effectLst/>
                        </a:rPr>
                        <a:t>在原有规模的基础上有序推进改造提升、进一步提高村庄综合配套水平，保障一定规模的新增建设用地</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r>
              <a:tr h="296158">
                <a:tc>
                  <a:txBody>
                    <a:bodyPr/>
                    <a:lstStyle/>
                    <a:p>
                      <a:pPr algn="ctr" fontAlgn="ctr">
                        <a:lnSpc>
                          <a:spcPct val="100000"/>
                        </a:lnSpc>
                      </a:pPr>
                      <a:r>
                        <a:rPr lang="zh-CN" altLang="en-US" sz="1600" u="none" strike="noStrike">
                          <a:effectLst/>
                        </a:rPr>
                        <a:t>整治提升</a:t>
                      </a:r>
                      <a:r>
                        <a:rPr lang="zh-CN" altLang="en-US" sz="1600" u="none" strike="noStrike" smtClean="0">
                          <a:effectLst/>
                        </a:rPr>
                        <a:t>类</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85000"/>
                      </a:schemeClr>
                    </a:solidFill>
                  </a:tcPr>
                </a:tc>
                <a:tc>
                  <a:txBody>
                    <a:bodyPr/>
                    <a:lstStyle/>
                    <a:p>
                      <a:pPr algn="ctr" fontAlgn="ctr">
                        <a:lnSpc>
                          <a:spcPct val="100000"/>
                        </a:lnSpc>
                      </a:pPr>
                      <a:r>
                        <a:rPr lang="zh-CN" altLang="en-US" sz="1600" u="none" strike="noStrike">
                          <a:effectLst/>
                        </a:rPr>
                        <a:t>实施村域农村人居环境整治，用好各类存量用地并从严控制建设用地增量</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85000"/>
                      </a:schemeClr>
                    </a:solidFill>
                  </a:tcPr>
                </a:tc>
              </a:tr>
              <a:tr h="296158">
                <a:tc>
                  <a:txBody>
                    <a:bodyPr/>
                    <a:lstStyle/>
                    <a:p>
                      <a:pPr algn="ctr" fontAlgn="ctr">
                        <a:lnSpc>
                          <a:spcPct val="100000"/>
                        </a:lnSpc>
                      </a:pPr>
                      <a:r>
                        <a:rPr lang="zh-CN" altLang="en-US" sz="1600" u="none" strike="noStrike">
                          <a:effectLst/>
                        </a:rPr>
                        <a:t>城郊融合</a:t>
                      </a:r>
                      <a:r>
                        <a:rPr lang="zh-CN" altLang="en-US" sz="1600" u="none" strike="noStrike" smtClean="0">
                          <a:effectLst/>
                        </a:rPr>
                        <a:t>类</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c>
                  <a:txBody>
                    <a:bodyPr/>
                    <a:lstStyle/>
                    <a:p>
                      <a:pPr algn="ctr" fontAlgn="ctr">
                        <a:lnSpc>
                          <a:spcPct val="100000"/>
                        </a:lnSpc>
                      </a:pPr>
                      <a:r>
                        <a:rPr lang="zh-CN" altLang="en-US" sz="1600" u="none" strike="noStrike">
                          <a:effectLst/>
                        </a:rPr>
                        <a:t>加快向城市社区转变，承接城镇人口和功能外溢，保障一定规模的新增建设用地</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r>
              <a:tr h="779409">
                <a:tc>
                  <a:txBody>
                    <a:bodyPr/>
                    <a:lstStyle/>
                    <a:p>
                      <a:pPr algn="ctr" fontAlgn="ctr">
                        <a:lnSpc>
                          <a:spcPct val="100000"/>
                        </a:lnSpc>
                      </a:pPr>
                      <a:r>
                        <a:rPr lang="zh-CN" altLang="en-US" sz="1600" u="none" strike="noStrike">
                          <a:effectLst/>
                        </a:rPr>
                        <a:t>特色保护</a:t>
                      </a:r>
                      <a:r>
                        <a:rPr lang="zh-CN" altLang="en-US" sz="1600" u="none" strike="noStrike" smtClean="0">
                          <a:effectLst/>
                        </a:rPr>
                        <a:t>类</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85000"/>
                      </a:schemeClr>
                    </a:solidFill>
                  </a:tcPr>
                </a:tc>
                <a:tc>
                  <a:txBody>
                    <a:bodyPr/>
                    <a:lstStyle/>
                    <a:p>
                      <a:pPr algn="ctr" fontAlgn="ctr">
                        <a:lnSpc>
                          <a:spcPct val="100000"/>
                        </a:lnSpc>
                      </a:pPr>
                      <a:r>
                        <a:rPr lang="zh-CN" altLang="en-US" sz="1600" u="none" strike="noStrike">
                          <a:effectLst/>
                        </a:rPr>
                        <a:t>适度发展乡村旅游和特色产业，保障一定规模乡村产业发展需求。抵边村庄夯实守边固边基础，充分发挥自然村守边固边重要节点作用，严控抵边自然村撤并，保障一定规模新增建设用地。</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85000"/>
                      </a:schemeClr>
                    </a:solidFill>
                  </a:tcPr>
                </a:tc>
              </a:tr>
              <a:tr h="581619">
                <a:tc>
                  <a:txBody>
                    <a:bodyPr/>
                    <a:lstStyle/>
                    <a:p>
                      <a:pPr algn="ctr" fontAlgn="ctr">
                        <a:lnSpc>
                          <a:spcPct val="100000"/>
                        </a:lnSpc>
                      </a:pPr>
                      <a:r>
                        <a:rPr lang="zh-CN" altLang="en-US" sz="1600" u="none" strike="noStrike">
                          <a:effectLst/>
                        </a:rPr>
                        <a:t>搬迁撤并</a:t>
                      </a:r>
                      <a:r>
                        <a:rPr lang="zh-CN" altLang="en-US" sz="1600" u="none" strike="noStrike" smtClean="0">
                          <a:effectLst/>
                        </a:rPr>
                        <a:t>类</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c>
                  <a:txBody>
                    <a:bodyPr/>
                    <a:lstStyle/>
                    <a:p>
                      <a:pPr algn="ctr" fontAlgn="ctr">
                        <a:lnSpc>
                          <a:spcPct val="100000"/>
                        </a:lnSpc>
                      </a:pPr>
                      <a:r>
                        <a:rPr lang="zh-CN" altLang="en-US" sz="1600" u="none" strike="noStrike">
                          <a:effectLst/>
                        </a:rPr>
                        <a:t>严格限制新建、改扩建活动，突出生态保护与修复，加强建设用地增减挂钩、“空心房”整治、废弃地的复垦利用等项目的安排。</a:t>
                      </a:r>
                      <a:endParaRPr lang="zh-CN" altLang="en-US" sz="1600" b="0" i="0" u="none" strike="noStrike">
                        <a:solidFill>
                          <a:srgbClr val="000000"/>
                        </a:solidFill>
                        <a:effectLst/>
                        <a:latin typeface="宋体" panose="02010600030101010101" pitchFamily="2" charset="-122"/>
                      </a:endParaRPr>
                    </a:p>
                  </a:txBody>
                  <a:tcPr marL="9525" marR="9525" marT="9525" marB="0" anchor="ctr">
                    <a:solidFill>
                      <a:schemeClr val="bg1">
                        <a:lumMod val="95000"/>
                      </a:schemeClr>
                    </a:solidFill>
                  </a:tcPr>
                </a:tc>
              </a:tr>
            </a:tbl>
          </a:graphicData>
        </a:graphic>
      </p:graphicFrame>
      <p:sp>
        <p:nvSpPr>
          <p:cNvPr id="14" name="矩形 13"/>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6" name="表格 5"/>
          <p:cNvGraphicFramePr/>
          <p:nvPr>
            <p:custDataLst>
              <p:tags r:id="rId6"/>
            </p:custDataLst>
          </p:nvPr>
        </p:nvGraphicFramePr>
        <p:xfrm>
          <a:off x="932815" y="7341870"/>
          <a:ext cx="4512945" cy="6097905"/>
        </p:xfrm>
        <a:graphic>
          <a:graphicData uri="http://schemas.openxmlformats.org/drawingml/2006/table">
            <a:tbl>
              <a:tblPr firstRow="1" bandRow="1">
                <a:tableStyleId>{5C22544A-7EE6-4342-B048-85BDC9FD1C3A}</a:tableStyleId>
              </a:tblPr>
              <a:tblGrid>
                <a:gridCol w="1176655"/>
                <a:gridCol w="1286510"/>
                <a:gridCol w="2049780"/>
              </a:tblGrid>
              <a:tr h="664210">
                <a:tc>
                  <a:txBody>
                    <a:bodyPr/>
                    <a:p>
                      <a:pPr algn="ctr">
                        <a:buClrTx/>
                        <a:buSzTx/>
                        <a:buFontTx/>
                        <a:buNone/>
                      </a:pPr>
                      <a:r>
                        <a:rPr lang="zh-CN" altLang="en-US" sz="1600" dirty="0" smtClean="0">
                          <a:effectLst/>
                        </a:rPr>
                        <a:t>行政区</a:t>
                      </a:r>
                      <a:endParaRPr lang="zh-CN" altLang="en-US" sz="1600" dirty="0" smtClean="0">
                        <a:effectLst/>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solidFill>
                  </a:tcPr>
                </a:tc>
                <a:tc>
                  <a:txBody>
                    <a:bodyPr/>
                    <a:p>
                      <a:pPr algn="ctr">
                        <a:buClrTx/>
                        <a:buSzTx/>
                        <a:buFontTx/>
                        <a:buNone/>
                      </a:pPr>
                      <a:r>
                        <a:rPr lang="zh-CN" altLang="en-US" sz="1600" dirty="0" smtClean="0">
                          <a:effectLst/>
                        </a:rPr>
                        <a:t>村庄类型</a:t>
                      </a:r>
                      <a:endParaRPr lang="zh-CN" altLang="en-US" sz="1600" dirty="0" smtClean="0">
                        <a:effectLst/>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solidFill>
                  </a:tcPr>
                </a:tc>
                <a:tc>
                  <a:txBody>
                    <a:bodyPr/>
                    <a:p>
                      <a:pPr indent="0" algn="ctr">
                        <a:buNone/>
                      </a:pPr>
                      <a:r>
                        <a:rPr lang="zh-CN" altLang="en-US" sz="1600" dirty="0" smtClean="0">
                          <a:effectLst/>
                          <a:sym typeface="+mn-ea"/>
                        </a:rPr>
                        <a:t>发展指引</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solidFill>
                  </a:tcPr>
                </a:tc>
              </a:tr>
              <a:tr h="1019175">
                <a:tc>
                  <a:txBody>
                    <a:bodyPr/>
                    <a:p>
                      <a:pPr indent="0" algn="ctr">
                        <a:buNone/>
                      </a:pPr>
                      <a:r>
                        <a:rPr lang="zh-CN" sz="1600" b="0">
                          <a:solidFill>
                            <a:srgbClr val="000000"/>
                          </a:solidFill>
                          <a:latin typeface="Arial" panose="020B0604020202020204" pitchFamily="34" charset="0"/>
                          <a:ea typeface="仿宋_GB2312" panose="02010609030101010101" charset="-122"/>
                        </a:rPr>
                        <a:t>南美村</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zh-CN" sz="1600" b="0">
                          <a:solidFill>
                            <a:srgbClr val="000000"/>
                          </a:solidFill>
                          <a:latin typeface="Arial" panose="020B0604020202020204" pitchFamily="34" charset="0"/>
                          <a:ea typeface="仿宋_GB2312" panose="02010609030101010101" charset="-122"/>
                        </a:rPr>
                        <a:t>特色保护类</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rowSpan="4">
                  <a:txBody>
                    <a:bodyPr/>
                    <a:p>
                      <a:pPr algn="ctr">
                        <a:buClrTx/>
                        <a:buSzTx/>
                        <a:buFontTx/>
                        <a:buNone/>
                      </a:pPr>
                      <a:r>
                        <a:rPr lang="zh-CN" sz="1600">
                          <a:solidFill>
                            <a:srgbClr val="000000"/>
                          </a:solidFill>
                          <a:latin typeface="Arial" panose="020B0604020202020204" pitchFamily="34" charset="0"/>
                          <a:ea typeface="仿宋_GB2312" panose="02010609030101010101" charset="-122"/>
                          <a:sym typeface="+mn-ea"/>
                        </a:rPr>
                        <a:t>自然历史文化遗存地区，保留历史人文特色，预留一定发展用地，完善公共服务设施、积极发展旅游业、种养殖业和林下经济，提高经济收入</a:t>
                      </a:r>
                      <a:endParaRPr lang="zh-CN"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1355090">
                <a:tc>
                  <a:txBody>
                    <a:bodyPr/>
                    <a:p>
                      <a:pPr indent="0" algn="ctr">
                        <a:buNone/>
                      </a:pPr>
                      <a:r>
                        <a:rPr lang="zh-CN" sz="1600" b="0">
                          <a:solidFill>
                            <a:srgbClr val="000000"/>
                          </a:solidFill>
                          <a:latin typeface="Arial" panose="020B0604020202020204" pitchFamily="34" charset="0"/>
                          <a:ea typeface="仿宋_GB2312" panose="02010609030101010101" charset="-122"/>
                        </a:rPr>
                        <a:t>多依村</a:t>
                      </a:r>
                      <a:endParaRPr lang="zh-CN"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zh-CN" sz="1600">
                          <a:solidFill>
                            <a:srgbClr val="000000"/>
                          </a:solidFill>
                          <a:latin typeface="Arial" panose="020B0604020202020204" pitchFamily="34" charset="0"/>
                          <a:ea typeface="仿宋_GB2312" panose="02010609030101010101" charset="-122"/>
                          <a:sym typeface="+mn-ea"/>
                        </a:rPr>
                        <a:t>特色保护类</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vMerge="1">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1315085">
                <a:tc>
                  <a:txBody>
                    <a:bodyPr/>
                    <a:p>
                      <a:pPr indent="0" algn="ctr">
                        <a:buNone/>
                      </a:pPr>
                      <a:r>
                        <a:rPr lang="zh-CN" sz="1600" b="0">
                          <a:solidFill>
                            <a:srgbClr val="000000"/>
                          </a:solidFill>
                          <a:latin typeface="Arial" panose="020B0604020202020204" pitchFamily="34" charset="0"/>
                          <a:ea typeface="仿宋_GB2312" panose="02010609030101010101" charset="-122"/>
                        </a:rPr>
                        <a:t>南华村</a:t>
                      </a:r>
                      <a:endParaRPr lang="zh-CN"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zh-CN" sz="1600">
                          <a:solidFill>
                            <a:srgbClr val="000000"/>
                          </a:solidFill>
                          <a:latin typeface="Arial" panose="020B0604020202020204" pitchFamily="34" charset="0"/>
                          <a:ea typeface="仿宋_GB2312" panose="02010609030101010101" charset="-122"/>
                          <a:sym typeface="+mn-ea"/>
                        </a:rPr>
                        <a:t>特色保护类</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vMerge="1">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1744345">
                <a:tc>
                  <a:txBody>
                    <a:bodyPr/>
                    <a:p>
                      <a:pPr indent="0" algn="ctr">
                        <a:buNone/>
                      </a:pPr>
                      <a:r>
                        <a:rPr lang="zh-CN" sz="1600" b="0">
                          <a:solidFill>
                            <a:srgbClr val="000000"/>
                          </a:solidFill>
                          <a:latin typeface="Arial" panose="020B0604020202020204" pitchFamily="34" charset="0"/>
                          <a:ea typeface="仿宋_GB2312" panose="02010609030101010101" charset="-122"/>
                        </a:rPr>
                        <a:t>坡脚村</a:t>
                      </a:r>
                      <a:endParaRPr lang="zh-CN"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zh-CN" sz="1600">
                          <a:solidFill>
                            <a:srgbClr val="000000"/>
                          </a:solidFill>
                          <a:latin typeface="Arial" panose="020B0604020202020204" pitchFamily="34" charset="0"/>
                          <a:ea typeface="仿宋_GB2312" panose="02010609030101010101" charset="-122"/>
                          <a:sym typeface="+mn-ea"/>
                        </a:rPr>
                        <a:t>特色保护类</a:t>
                      </a:r>
                      <a:endParaRPr lang="zh-CN" altLang="en-US" sz="1600" b="0">
                        <a:solidFill>
                          <a:srgbClr val="000000"/>
                        </a:solidFill>
                        <a:latin typeface="Arial" panose="020B0604020202020204" pitchFamily="34" charset="0"/>
                        <a:ea typeface="仿宋_GB2312" panose="02010609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vMerge="1">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bl>
          </a:graphicData>
        </a:graphic>
      </p:graphicFrame>
      <p:pic>
        <p:nvPicPr>
          <p:cNvPr id="10" name="图片 9"/>
          <p:cNvPicPr>
            <a:picLocks noChangeAspect="1"/>
          </p:cNvPicPr>
          <p:nvPr/>
        </p:nvPicPr>
        <p:blipFill>
          <a:blip r:embed="rId7"/>
          <a:stretch>
            <a:fillRect/>
          </a:stretch>
        </p:blipFill>
        <p:spPr>
          <a:xfrm>
            <a:off x="5445125" y="7090410"/>
            <a:ext cx="4570095" cy="6350000"/>
          </a:xfrm>
          <a:prstGeom prst="rect">
            <a:avLst/>
          </a:prstGeom>
        </p:spPr>
      </p:pic>
    </p:spTree>
    <p:custDataLst>
      <p:tags r:id="rId8"/>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55880" y="6285230"/>
            <a:ext cx="5732145" cy="747077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流程图: 延期 8"/>
          <p:cNvSpPr/>
          <p:nvPr>
            <p:custDataLst>
              <p:tags r:id="rId1"/>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4</a:t>
            </a:r>
            <a:r>
              <a:rPr lang="en-US" altLang="zh-CN" sz="6600" b="1" smtClean="0">
                <a:latin typeface="黑体" panose="02010609060101010101" charset="-122"/>
                <a:ea typeface="黑体" panose="02010609060101010101" charset="-122"/>
              </a:rPr>
              <a:t>.</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2"/>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3</a:t>
            </a:r>
            <a:endParaRPr lang="en-US" altLang="zh-CN" sz="6600" b="1" dirty="0">
              <a:solidFill>
                <a:schemeClr val="bg1"/>
              </a:solidFill>
              <a:latin typeface="黑体" panose="02010609060101010101" charset="-122"/>
              <a:ea typeface="黑体" panose="02010609060101010101" charset="-122"/>
            </a:endParaRPr>
          </a:p>
        </p:txBody>
      </p:sp>
      <p:sp>
        <p:nvSpPr>
          <p:cNvPr id="11" name="标题 2"/>
          <p:cNvSpPr txBox="1"/>
          <p:nvPr>
            <p:custDataLst>
              <p:tags r:id="rId3"/>
            </p:custDataLst>
          </p:nvPr>
        </p:nvSpPr>
        <p:spPr>
          <a:xfrm>
            <a:off x="1655445" y="429260"/>
            <a:ext cx="6275070" cy="71576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产业发展与布局</a:t>
            </a:r>
            <a:endParaRPr lang="zh-CN" altLang="en-US" sz="4000" dirty="0">
              <a:solidFill>
                <a:srgbClr val="D28D10"/>
              </a:solidFill>
            </a:endParaRPr>
          </a:p>
        </p:txBody>
      </p:sp>
      <p:sp>
        <p:nvSpPr>
          <p:cNvPr id="33" name="矩形 32"/>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descr="7b0a202020202262756c6c6574223a20227b5c2263617465676f727949645c223a31303030352c5c2274656d706c61746549645c223a32303233313539337d222c0a20202020227461726765744964223a202270726f636573734f6e6c696e65576f7264417274220a7d0a"/>
          <p:cNvSpPr txBox="1"/>
          <p:nvPr/>
        </p:nvSpPr>
        <p:spPr>
          <a:xfrm>
            <a:off x="885825" y="3180715"/>
            <a:ext cx="4790440" cy="5330825"/>
          </a:xfrm>
          <a:prstGeom prst="rect">
            <a:avLst/>
          </a:prstGeom>
          <a:noFill/>
        </p:spPr>
        <p:txBody>
          <a:bodyPr wrap="square" rtlCol="0" anchor="t">
            <a:noAutofit/>
          </a:bodyPr>
          <a:p>
            <a:pPr marL="214630" indent="-214630">
              <a:lnSpc>
                <a:spcPct val="150000"/>
              </a:lnSpc>
              <a:buFont typeface="Wingdings" panose="05000000000000000000" pitchFamily="2" charset="2"/>
              <a:buChar char="u"/>
            </a:pPr>
            <a:endParaRPr lang="zh-CN" altLang="en-US" b="1"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Blip>
                <a:blip r:embed="rId4"/>
              </a:buBlip>
            </a:pPr>
            <a:r>
              <a:rPr lang="zh-CN" altLang="en-US" sz="1600" b="1" dirty="0">
                <a:solidFill>
                  <a:srgbClr val="000000"/>
                </a:solidFill>
                <a:latin typeface="微软雅黑" panose="020B0503020204020204" pitchFamily="34" charset="-122"/>
                <a:ea typeface="微软雅黑" panose="020B0503020204020204" pitchFamily="34" charset="-122"/>
                <a:sym typeface="+mn-ea"/>
              </a:rPr>
              <a:t>一轴</a:t>
            </a:r>
            <a:r>
              <a:rPr lang="zh-CN" altLang="en-US" sz="1600" b="1" dirty="0" smtClean="0">
                <a:solidFill>
                  <a:srgbClr val="000000"/>
                </a:solidFill>
                <a:latin typeface="微软雅黑" panose="020B0503020204020204" pitchFamily="34" charset="-122"/>
                <a:ea typeface="微软雅黑" panose="020B0503020204020204" pitchFamily="34" charset="-122"/>
                <a:sym typeface="+mn-ea"/>
              </a:rPr>
              <a:t>：</a:t>
            </a:r>
            <a:r>
              <a:rPr lang="zh-CN" altLang="en-US" sz="1600" dirty="0">
                <a:solidFill>
                  <a:srgbClr val="000000"/>
                </a:solidFill>
                <a:latin typeface="微软雅黑" panose="020B0503020204020204" pitchFamily="34" charset="-122"/>
                <a:ea typeface="微软雅黑" panose="020B0503020204020204" pitchFamily="34" charset="-122"/>
                <a:sym typeface="+mn-ea"/>
              </a:rPr>
              <a:t>以联系南美各村的林勐线为轴线，沿轴线南北延伸产业发展轴；</a:t>
            </a:r>
            <a:endParaRPr lang="zh-CN" altLang="en-US" sz="1600" dirty="0">
              <a:solidFill>
                <a:srgbClr val="000000"/>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pitchFamily="2" charset="2"/>
              <a:buBlip>
                <a:blip r:embed="rId4"/>
              </a:buBlip>
            </a:pPr>
            <a:r>
              <a:rPr lang="zh-CN" altLang="en-US" sz="1600" b="1" dirty="0">
                <a:solidFill>
                  <a:srgbClr val="000000"/>
                </a:solidFill>
                <a:latin typeface="微软雅黑" panose="020B0503020204020204" pitchFamily="34" charset="-122"/>
                <a:ea typeface="微软雅黑" panose="020B0503020204020204" pitchFamily="34" charset="-122"/>
                <a:sym typeface="+mn-ea"/>
              </a:rPr>
              <a:t>一心：</a:t>
            </a:r>
            <a:r>
              <a:rPr lang="zh-CN" altLang="en-US" sz="1600" dirty="0">
                <a:solidFill>
                  <a:srgbClr val="000000"/>
                </a:solidFill>
                <a:latin typeface="微软雅黑" panose="020B0503020204020204" pitchFamily="34" charset="-122"/>
                <a:ea typeface="微软雅黑" panose="020B0503020204020204" pitchFamily="34" charset="-122"/>
                <a:sym typeface="+mn-ea"/>
              </a:rPr>
              <a:t>以南美乡政府所在地为中心，辐射四个村，做强民族文化旅游、商贸物流和农产品加工，做精乡域中心镇区</a:t>
            </a:r>
            <a:r>
              <a:rPr lang="en-US" altLang="zh-CN" sz="1600" dirty="0">
                <a:solidFill>
                  <a:srgbClr val="000000"/>
                </a:solidFill>
                <a:latin typeface="微软雅黑" panose="020B0503020204020204" pitchFamily="34" charset="-122"/>
                <a:ea typeface="微软雅黑" panose="020B0503020204020204" pitchFamily="34" charset="-122"/>
                <a:sym typeface="+mn-ea"/>
              </a:rPr>
              <a:t>;</a:t>
            </a:r>
            <a:endParaRPr lang="zh-CN" altLang="en-US" sz="1600" dirty="0">
              <a:solidFill>
                <a:srgbClr val="000000"/>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pitchFamily="2" charset="2"/>
              <a:buBlip>
                <a:blip r:embed="rId4"/>
              </a:buBlip>
            </a:pPr>
            <a:r>
              <a:rPr lang="zh-CN" altLang="en-US" sz="1600" b="1" dirty="0">
                <a:solidFill>
                  <a:srgbClr val="000000"/>
                </a:solidFill>
                <a:latin typeface="微软雅黑" panose="020B0503020204020204" pitchFamily="34" charset="-122"/>
                <a:ea typeface="微软雅黑" panose="020B0503020204020204" pitchFamily="34" charset="-122"/>
                <a:sym typeface="+mn-ea"/>
              </a:rPr>
              <a:t>三片区</a:t>
            </a:r>
            <a:r>
              <a:rPr lang="zh-CN" altLang="en-US" sz="1600" b="1" dirty="0" smtClean="0">
                <a:solidFill>
                  <a:srgbClr val="000000"/>
                </a:solidFill>
                <a:latin typeface="微软雅黑" panose="020B0503020204020204" pitchFamily="34" charset="-122"/>
                <a:ea typeface="微软雅黑" panose="020B0503020204020204" pitchFamily="34" charset="-122"/>
                <a:sym typeface="+mn-ea"/>
              </a:rPr>
              <a:t>：</a:t>
            </a:r>
            <a:r>
              <a:rPr lang="zh-CN" altLang="en-US" sz="1600" dirty="0">
                <a:solidFill>
                  <a:srgbClr val="000000"/>
                </a:solidFill>
                <a:latin typeface="微软雅黑" panose="020B0503020204020204" pitchFamily="34" charset="-122"/>
                <a:ea typeface="微软雅黑" panose="020B0503020204020204" pitchFamily="34" charset="-122"/>
                <a:sym typeface="+mn-ea"/>
              </a:rPr>
              <a:t>以特色林下种植、生态养殖、茶叶产业和旅游业为主，划分为三片：</a:t>
            </a:r>
            <a:endParaRPr lang="zh-CN" altLang="en-US" sz="1600" dirty="0">
              <a:solidFill>
                <a:srgbClr val="000000"/>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altLang="en-US" sz="1600" b="1" dirty="0">
                <a:solidFill>
                  <a:srgbClr val="000000"/>
                </a:solidFill>
                <a:latin typeface="微软雅黑" panose="020B0503020204020204" pitchFamily="34" charset="-122"/>
                <a:ea typeface="微软雅黑" panose="020B0503020204020204" pitchFamily="34" charset="-122"/>
                <a:sym typeface="+mn-ea"/>
              </a:rPr>
              <a:t>北部高山立体林业经济区：</a:t>
            </a:r>
            <a:r>
              <a:rPr lang="zh-CN" altLang="en-US" sz="1600" dirty="0">
                <a:solidFill>
                  <a:srgbClr val="000000"/>
                </a:solidFill>
                <a:latin typeface="微软雅黑" panose="020B0503020204020204" pitchFamily="34" charset="-122"/>
                <a:ea typeface="微软雅黑" panose="020B0503020204020204" pitchFamily="34" charset="-122"/>
                <a:sym typeface="+mn-ea"/>
              </a:rPr>
              <a:t>主要发展特色林下种植、生态养殖、生态旅游、经济果林种植；</a:t>
            </a:r>
            <a:endParaRPr lang="zh-CN" altLang="en-US" sz="1600" dirty="0">
              <a:solidFill>
                <a:srgbClr val="000000"/>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altLang="en-US" sz="1600" b="1" dirty="0">
                <a:solidFill>
                  <a:srgbClr val="000000"/>
                </a:solidFill>
                <a:latin typeface="微软雅黑" panose="020B0503020204020204" pitchFamily="34" charset="-122"/>
                <a:ea typeface="微软雅黑" panose="020B0503020204020204" pitchFamily="34" charset="-122"/>
                <a:sym typeface="+mn-ea"/>
              </a:rPr>
              <a:t>中部民族生态旅游经济区：</a:t>
            </a:r>
            <a:r>
              <a:rPr lang="zh-CN" altLang="en-US" sz="1600" dirty="0">
                <a:solidFill>
                  <a:srgbClr val="000000"/>
                </a:solidFill>
                <a:latin typeface="微软雅黑" panose="020B0503020204020204" pitchFamily="34" charset="-122"/>
                <a:ea typeface="微软雅黑" panose="020B0503020204020204" pitchFamily="34" charset="-122"/>
                <a:sym typeface="+mn-ea"/>
              </a:rPr>
              <a:t>主要发展民族文化旅游、特色林下种植、生态养殖、经济果林种植；</a:t>
            </a:r>
            <a:endParaRPr lang="zh-CN" altLang="en-US" sz="1600" dirty="0">
              <a:solidFill>
                <a:srgbClr val="000000"/>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altLang="en-US" sz="1600" b="1" dirty="0">
                <a:solidFill>
                  <a:srgbClr val="000000"/>
                </a:solidFill>
                <a:latin typeface="微软雅黑" panose="020B0503020204020204" pitchFamily="34" charset="-122"/>
                <a:ea typeface="微软雅黑" panose="020B0503020204020204" pitchFamily="34" charset="-122"/>
                <a:sym typeface="+mn-ea"/>
              </a:rPr>
              <a:t>南部高山茶产业经济区：</a:t>
            </a:r>
            <a:r>
              <a:rPr lang="zh-CN" altLang="en-US" sz="1600" dirty="0">
                <a:solidFill>
                  <a:srgbClr val="000000"/>
                </a:solidFill>
                <a:latin typeface="微软雅黑" panose="020B0503020204020204" pitchFamily="34" charset="-122"/>
                <a:ea typeface="微软雅黑" panose="020B0503020204020204" pitchFamily="34" charset="-122"/>
                <a:sym typeface="+mn-ea"/>
              </a:rPr>
              <a:t>主要发展茶叶产业、旅游、经济作物种植、农产品加工；</a:t>
            </a:r>
            <a:endParaRPr lang="zh-CN" altLang="en-US" sz="1600" dirty="0">
              <a:solidFill>
                <a:srgbClr val="000000"/>
              </a:solidFill>
              <a:latin typeface="微软雅黑" panose="020B0503020204020204" pitchFamily="34" charset="-122"/>
              <a:ea typeface="微软雅黑" panose="020B0503020204020204" pitchFamily="34" charset="-122"/>
              <a:sym typeface="+mn-ea"/>
            </a:endParaRPr>
          </a:p>
        </p:txBody>
      </p:sp>
      <p:grpSp>
        <p:nvGrpSpPr>
          <p:cNvPr id="17" name="组合 16" descr="7b0a202020202274657874626f78223a20227b5c2263617465676f72795f69645c223a31303136322c5c2269645c223a32303334303639357d220a7d0a"/>
          <p:cNvGrpSpPr/>
          <p:nvPr/>
        </p:nvGrpSpPr>
        <p:grpSpPr>
          <a:xfrm>
            <a:off x="885825" y="1144905"/>
            <a:ext cx="4431971" cy="2292350"/>
            <a:chOff x="5561" y="3735"/>
            <a:chExt cx="3971" cy="3610"/>
          </a:xfrm>
        </p:grpSpPr>
        <p:pic>
          <p:nvPicPr>
            <p:cNvPr id="19" name="图片 18" descr="简约框_画板 1"/>
            <p:cNvPicPr>
              <a:picLocks noChangeAspect="1"/>
            </p:cNvPicPr>
            <p:nvPr/>
          </p:nvPicPr>
          <p:blipFill>
            <a:blip r:embed="rId5"/>
            <a:stretch>
              <a:fillRect/>
            </a:stretch>
          </p:blipFill>
          <p:spPr>
            <a:xfrm>
              <a:off x="5561" y="3735"/>
              <a:ext cx="3971" cy="3610"/>
            </a:xfrm>
            <a:prstGeom prst="rect">
              <a:avLst/>
            </a:prstGeom>
          </p:spPr>
        </p:pic>
        <p:sp>
          <p:nvSpPr>
            <p:cNvPr id="20" name="文本框 19"/>
            <p:cNvSpPr txBox="1"/>
            <p:nvPr/>
          </p:nvSpPr>
          <p:spPr>
            <a:xfrm>
              <a:off x="5930" y="5632"/>
              <a:ext cx="3553" cy="1016"/>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ctr"/>
              <a:r>
                <a:rPr lang="zh-CN" altLang="en-US" sz="2400" b="1">
                  <a:solidFill>
                    <a:srgbClr val="FFC000"/>
                  </a:solidFill>
                  <a:latin typeface="汉仪大黑简" panose="02010600000101010101" charset="-122"/>
                  <a:ea typeface="汉仪大黑简" panose="02010600000101010101" charset="-122"/>
                </a:rPr>
                <a:t>产业空间布局: 以“轴片带”开发模式打造“一轴一心三片区”的产业布局结构</a:t>
              </a:r>
              <a:endParaRPr lang="zh-CN" altLang="en-US" sz="2400" b="1">
                <a:solidFill>
                  <a:srgbClr val="FFC000"/>
                </a:solidFill>
                <a:latin typeface="汉仪大黑简" panose="02010600000101010101" charset="-122"/>
                <a:ea typeface="汉仪大黑简" panose="02010600000101010101" charset="-122"/>
              </a:endParaRPr>
            </a:p>
            <a:p>
              <a:pPr algn="l" fontAlgn="ctr"/>
              <a:endParaRPr lang="zh-CN" altLang="en-US" sz="2400" b="1">
                <a:solidFill>
                  <a:srgbClr val="FFC000"/>
                </a:solidFill>
                <a:latin typeface="汉仪大黑简" panose="02010600000101010101" charset="-122"/>
                <a:ea typeface="汉仪大黑简" panose="02010600000101010101" charset="-122"/>
              </a:endParaRPr>
            </a:p>
          </p:txBody>
        </p:sp>
      </p:grpSp>
      <p:pic>
        <p:nvPicPr>
          <p:cNvPr id="23" name="图片 22"/>
          <p:cNvPicPr>
            <a:picLocks noChangeAspect="1"/>
          </p:cNvPicPr>
          <p:nvPr/>
        </p:nvPicPr>
        <p:blipFill>
          <a:blip r:embed="rId6"/>
          <a:stretch>
            <a:fillRect/>
          </a:stretch>
        </p:blipFill>
        <p:spPr>
          <a:xfrm>
            <a:off x="278765" y="8697595"/>
            <a:ext cx="5038725" cy="6085205"/>
          </a:xfrm>
          <a:prstGeom prst="rect">
            <a:avLst/>
          </a:prstGeom>
        </p:spPr>
      </p:pic>
      <p:sp>
        <p:nvSpPr>
          <p:cNvPr id="24" name="任意多边形 23"/>
          <p:cNvSpPr/>
          <p:nvPr/>
        </p:nvSpPr>
        <p:spPr>
          <a:xfrm>
            <a:off x="2000885" y="9551035"/>
            <a:ext cx="552450" cy="4531360"/>
          </a:xfrm>
          <a:custGeom>
            <a:avLst/>
            <a:gdLst>
              <a:gd name="connisteX0" fmla="*/ 0 w 479072"/>
              <a:gd name="connsiteY0" fmla="*/ 4198620 h 4198620"/>
              <a:gd name="connisteX1" fmla="*/ 71120 w 479072"/>
              <a:gd name="connsiteY1" fmla="*/ 4137660 h 4198620"/>
              <a:gd name="connisteX2" fmla="*/ 131445 w 479072"/>
              <a:gd name="connsiteY2" fmla="*/ 4066540 h 4198620"/>
              <a:gd name="connisteX3" fmla="*/ 192405 w 479072"/>
              <a:gd name="connsiteY3" fmla="*/ 3995420 h 4198620"/>
              <a:gd name="connisteX4" fmla="*/ 233045 w 479072"/>
              <a:gd name="connsiteY4" fmla="*/ 3924935 h 4198620"/>
              <a:gd name="connisteX5" fmla="*/ 253365 w 479072"/>
              <a:gd name="connsiteY5" fmla="*/ 3853815 h 4198620"/>
              <a:gd name="connisteX6" fmla="*/ 263525 w 479072"/>
              <a:gd name="connsiteY6" fmla="*/ 3782695 h 4198620"/>
              <a:gd name="connisteX7" fmla="*/ 263525 w 479072"/>
              <a:gd name="connsiteY7" fmla="*/ 3711575 h 4198620"/>
              <a:gd name="connisteX8" fmla="*/ 263525 w 479072"/>
              <a:gd name="connsiteY8" fmla="*/ 3640455 h 4198620"/>
              <a:gd name="connisteX9" fmla="*/ 263525 w 479072"/>
              <a:gd name="connsiteY9" fmla="*/ 3569970 h 4198620"/>
              <a:gd name="connisteX10" fmla="*/ 283845 w 479072"/>
              <a:gd name="connsiteY10" fmla="*/ 3498850 h 4198620"/>
              <a:gd name="connisteX11" fmla="*/ 294005 w 479072"/>
              <a:gd name="connsiteY11" fmla="*/ 3427730 h 4198620"/>
              <a:gd name="connisteX12" fmla="*/ 304165 w 479072"/>
              <a:gd name="connsiteY12" fmla="*/ 3356610 h 4198620"/>
              <a:gd name="connisteX13" fmla="*/ 314325 w 479072"/>
              <a:gd name="connsiteY13" fmla="*/ 3275965 h 4198620"/>
              <a:gd name="connisteX14" fmla="*/ 324485 w 479072"/>
              <a:gd name="connsiteY14" fmla="*/ 3204845 h 4198620"/>
              <a:gd name="connisteX15" fmla="*/ 344805 w 479072"/>
              <a:gd name="connsiteY15" fmla="*/ 3133725 h 4198620"/>
              <a:gd name="connisteX16" fmla="*/ 344805 w 479072"/>
              <a:gd name="connsiteY16" fmla="*/ 3062605 h 4198620"/>
              <a:gd name="connisteX17" fmla="*/ 365125 w 479072"/>
              <a:gd name="connsiteY17" fmla="*/ 2991485 h 4198620"/>
              <a:gd name="connisteX18" fmla="*/ 395605 w 479072"/>
              <a:gd name="connsiteY18" fmla="*/ 2921000 h 4198620"/>
              <a:gd name="connisteX19" fmla="*/ 415925 w 479072"/>
              <a:gd name="connsiteY19" fmla="*/ 2849880 h 4198620"/>
              <a:gd name="connisteX20" fmla="*/ 435610 w 479072"/>
              <a:gd name="connsiteY20" fmla="*/ 2768600 h 4198620"/>
              <a:gd name="connisteX21" fmla="*/ 445770 w 479072"/>
              <a:gd name="connsiteY21" fmla="*/ 2697480 h 4198620"/>
              <a:gd name="connisteX22" fmla="*/ 466090 w 479072"/>
              <a:gd name="connsiteY22" fmla="*/ 2626360 h 4198620"/>
              <a:gd name="connisteX23" fmla="*/ 466090 w 479072"/>
              <a:gd name="connsiteY23" fmla="*/ 2555875 h 4198620"/>
              <a:gd name="connisteX24" fmla="*/ 466090 w 479072"/>
              <a:gd name="connsiteY24" fmla="*/ 2484755 h 4198620"/>
              <a:gd name="connisteX25" fmla="*/ 466090 w 479072"/>
              <a:gd name="connsiteY25" fmla="*/ 2413635 h 4198620"/>
              <a:gd name="connisteX26" fmla="*/ 466090 w 479072"/>
              <a:gd name="connsiteY26" fmla="*/ 2342515 h 4198620"/>
              <a:gd name="connisteX27" fmla="*/ 466090 w 479072"/>
              <a:gd name="connsiteY27" fmla="*/ 2271395 h 4198620"/>
              <a:gd name="connisteX28" fmla="*/ 476250 w 479072"/>
              <a:gd name="connsiteY28" fmla="*/ 2200910 h 4198620"/>
              <a:gd name="connisteX29" fmla="*/ 476250 w 479072"/>
              <a:gd name="connsiteY29" fmla="*/ 2129790 h 4198620"/>
              <a:gd name="connisteX30" fmla="*/ 476250 w 479072"/>
              <a:gd name="connsiteY30" fmla="*/ 2058670 h 4198620"/>
              <a:gd name="connisteX31" fmla="*/ 476250 w 479072"/>
              <a:gd name="connsiteY31" fmla="*/ 1987550 h 4198620"/>
              <a:gd name="connisteX32" fmla="*/ 476250 w 479072"/>
              <a:gd name="connsiteY32" fmla="*/ 1916430 h 4198620"/>
              <a:gd name="connisteX33" fmla="*/ 476250 w 479072"/>
              <a:gd name="connsiteY33" fmla="*/ 1845945 h 4198620"/>
              <a:gd name="connisteX34" fmla="*/ 476250 w 479072"/>
              <a:gd name="connsiteY34" fmla="*/ 1774825 h 4198620"/>
              <a:gd name="connisteX35" fmla="*/ 476250 w 479072"/>
              <a:gd name="connsiteY35" fmla="*/ 1703705 h 4198620"/>
              <a:gd name="connisteX36" fmla="*/ 476250 w 479072"/>
              <a:gd name="connsiteY36" fmla="*/ 1632585 h 4198620"/>
              <a:gd name="connisteX37" fmla="*/ 476250 w 479072"/>
              <a:gd name="connsiteY37" fmla="*/ 1561465 h 4198620"/>
              <a:gd name="connisteX38" fmla="*/ 476250 w 479072"/>
              <a:gd name="connsiteY38" fmla="*/ 1490980 h 4198620"/>
              <a:gd name="connisteX39" fmla="*/ 476250 w 479072"/>
              <a:gd name="connsiteY39" fmla="*/ 1419860 h 4198620"/>
              <a:gd name="connisteX40" fmla="*/ 476250 w 479072"/>
              <a:gd name="connsiteY40" fmla="*/ 1348740 h 4198620"/>
              <a:gd name="connisteX41" fmla="*/ 476250 w 479072"/>
              <a:gd name="connsiteY41" fmla="*/ 1277620 h 4198620"/>
              <a:gd name="connisteX42" fmla="*/ 476250 w 479072"/>
              <a:gd name="connsiteY42" fmla="*/ 1206500 h 4198620"/>
              <a:gd name="connisteX43" fmla="*/ 445770 w 479072"/>
              <a:gd name="connsiteY43" fmla="*/ 1136015 h 4198620"/>
              <a:gd name="connisteX44" fmla="*/ 405765 w 479072"/>
              <a:gd name="connsiteY44" fmla="*/ 1064895 h 4198620"/>
              <a:gd name="connisteX45" fmla="*/ 365125 w 479072"/>
              <a:gd name="connsiteY45" fmla="*/ 993775 h 4198620"/>
              <a:gd name="connisteX46" fmla="*/ 314325 w 479072"/>
              <a:gd name="connsiteY46" fmla="*/ 922655 h 4198620"/>
              <a:gd name="connisteX47" fmla="*/ 253365 w 479072"/>
              <a:gd name="connsiteY47" fmla="*/ 851535 h 4198620"/>
              <a:gd name="connisteX48" fmla="*/ 202565 w 479072"/>
              <a:gd name="connsiteY48" fmla="*/ 781050 h 4198620"/>
              <a:gd name="connisteX49" fmla="*/ 182245 w 479072"/>
              <a:gd name="connsiteY49" fmla="*/ 709930 h 4198620"/>
              <a:gd name="connisteX50" fmla="*/ 172085 w 479072"/>
              <a:gd name="connsiteY50" fmla="*/ 638810 h 4198620"/>
              <a:gd name="connisteX51" fmla="*/ 172085 w 479072"/>
              <a:gd name="connsiteY51" fmla="*/ 567690 h 4198620"/>
              <a:gd name="connisteX52" fmla="*/ 172085 w 479072"/>
              <a:gd name="connsiteY52" fmla="*/ 497205 h 4198620"/>
              <a:gd name="connisteX53" fmla="*/ 172085 w 479072"/>
              <a:gd name="connsiteY53" fmla="*/ 426085 h 4198620"/>
              <a:gd name="connisteX54" fmla="*/ 172085 w 479072"/>
              <a:gd name="connsiteY54" fmla="*/ 354965 h 4198620"/>
              <a:gd name="connisteX55" fmla="*/ 172085 w 479072"/>
              <a:gd name="connsiteY55" fmla="*/ 283845 h 4198620"/>
              <a:gd name="connisteX56" fmla="*/ 172085 w 479072"/>
              <a:gd name="connsiteY56" fmla="*/ 212725 h 4198620"/>
              <a:gd name="connisteX57" fmla="*/ 172085 w 479072"/>
              <a:gd name="connsiteY57" fmla="*/ 142240 h 4198620"/>
              <a:gd name="connisteX58" fmla="*/ 172085 w 479072"/>
              <a:gd name="connsiteY58" fmla="*/ 71120 h 4198620"/>
              <a:gd name="connisteX59" fmla="*/ 182245 w 479072"/>
              <a:gd name="connsiteY59" fmla="*/ 0 h 41986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479072" h="4198620">
                <a:moveTo>
                  <a:pt x="0" y="4198620"/>
                </a:moveTo>
                <a:cubicBezTo>
                  <a:pt x="12700" y="4187825"/>
                  <a:pt x="45085" y="4164330"/>
                  <a:pt x="71120" y="4137660"/>
                </a:cubicBezTo>
                <a:cubicBezTo>
                  <a:pt x="97155" y="4110990"/>
                  <a:pt x="107315" y="4095115"/>
                  <a:pt x="131445" y="4066540"/>
                </a:cubicBezTo>
                <a:cubicBezTo>
                  <a:pt x="155575" y="4037965"/>
                  <a:pt x="172085" y="4023995"/>
                  <a:pt x="192405" y="3995420"/>
                </a:cubicBezTo>
                <a:cubicBezTo>
                  <a:pt x="212725" y="3966845"/>
                  <a:pt x="220980" y="3953510"/>
                  <a:pt x="233045" y="3924935"/>
                </a:cubicBezTo>
                <a:cubicBezTo>
                  <a:pt x="245110" y="3896360"/>
                  <a:pt x="247015" y="3882390"/>
                  <a:pt x="253365" y="3853815"/>
                </a:cubicBezTo>
                <a:cubicBezTo>
                  <a:pt x="259715" y="3825240"/>
                  <a:pt x="261620" y="3811270"/>
                  <a:pt x="263525" y="3782695"/>
                </a:cubicBezTo>
                <a:cubicBezTo>
                  <a:pt x="265430" y="3754120"/>
                  <a:pt x="263525" y="3740150"/>
                  <a:pt x="263525" y="3711575"/>
                </a:cubicBezTo>
                <a:cubicBezTo>
                  <a:pt x="263525" y="3683000"/>
                  <a:pt x="263525" y="3669030"/>
                  <a:pt x="263525" y="3640455"/>
                </a:cubicBezTo>
                <a:cubicBezTo>
                  <a:pt x="263525" y="3611880"/>
                  <a:pt x="259715" y="3598545"/>
                  <a:pt x="263525" y="3569970"/>
                </a:cubicBezTo>
                <a:cubicBezTo>
                  <a:pt x="267335" y="3541395"/>
                  <a:pt x="277495" y="3527425"/>
                  <a:pt x="283845" y="3498850"/>
                </a:cubicBezTo>
                <a:cubicBezTo>
                  <a:pt x="290195" y="3470275"/>
                  <a:pt x="290195" y="3456305"/>
                  <a:pt x="294005" y="3427730"/>
                </a:cubicBezTo>
                <a:cubicBezTo>
                  <a:pt x="297815" y="3399155"/>
                  <a:pt x="300355" y="3387090"/>
                  <a:pt x="304165" y="3356610"/>
                </a:cubicBezTo>
                <a:cubicBezTo>
                  <a:pt x="307975" y="3326130"/>
                  <a:pt x="310515" y="3306445"/>
                  <a:pt x="314325" y="3275965"/>
                </a:cubicBezTo>
                <a:cubicBezTo>
                  <a:pt x="318135" y="3245485"/>
                  <a:pt x="318135" y="3233420"/>
                  <a:pt x="324485" y="3204845"/>
                </a:cubicBezTo>
                <a:cubicBezTo>
                  <a:pt x="330835" y="3176270"/>
                  <a:pt x="340995" y="3162300"/>
                  <a:pt x="344805" y="3133725"/>
                </a:cubicBezTo>
                <a:cubicBezTo>
                  <a:pt x="348615" y="3105150"/>
                  <a:pt x="340995" y="3091180"/>
                  <a:pt x="344805" y="3062605"/>
                </a:cubicBezTo>
                <a:cubicBezTo>
                  <a:pt x="348615" y="3034030"/>
                  <a:pt x="354965" y="3020060"/>
                  <a:pt x="365125" y="2991485"/>
                </a:cubicBezTo>
                <a:cubicBezTo>
                  <a:pt x="375285" y="2962910"/>
                  <a:pt x="385445" y="2949575"/>
                  <a:pt x="395605" y="2921000"/>
                </a:cubicBezTo>
                <a:cubicBezTo>
                  <a:pt x="405765" y="2892425"/>
                  <a:pt x="407670" y="2880360"/>
                  <a:pt x="415925" y="2849880"/>
                </a:cubicBezTo>
                <a:cubicBezTo>
                  <a:pt x="424180" y="2819400"/>
                  <a:pt x="429895" y="2799080"/>
                  <a:pt x="435610" y="2768600"/>
                </a:cubicBezTo>
                <a:cubicBezTo>
                  <a:pt x="441325" y="2738120"/>
                  <a:pt x="439420" y="2726055"/>
                  <a:pt x="445770" y="2697480"/>
                </a:cubicBezTo>
                <a:cubicBezTo>
                  <a:pt x="452120" y="2668905"/>
                  <a:pt x="462280" y="2654935"/>
                  <a:pt x="466090" y="2626360"/>
                </a:cubicBezTo>
                <a:cubicBezTo>
                  <a:pt x="469900" y="2597785"/>
                  <a:pt x="466090" y="2584450"/>
                  <a:pt x="466090" y="2555875"/>
                </a:cubicBezTo>
                <a:cubicBezTo>
                  <a:pt x="466090" y="2527300"/>
                  <a:pt x="466090" y="2513330"/>
                  <a:pt x="466090" y="2484755"/>
                </a:cubicBezTo>
                <a:cubicBezTo>
                  <a:pt x="466090" y="2456180"/>
                  <a:pt x="466090" y="2442210"/>
                  <a:pt x="466090" y="2413635"/>
                </a:cubicBezTo>
                <a:cubicBezTo>
                  <a:pt x="466090" y="2385060"/>
                  <a:pt x="466090" y="2371090"/>
                  <a:pt x="466090" y="2342515"/>
                </a:cubicBezTo>
                <a:cubicBezTo>
                  <a:pt x="466090" y="2313940"/>
                  <a:pt x="464185" y="2299970"/>
                  <a:pt x="466090" y="2271395"/>
                </a:cubicBezTo>
                <a:cubicBezTo>
                  <a:pt x="467995" y="2242820"/>
                  <a:pt x="474345" y="2229485"/>
                  <a:pt x="476250" y="2200910"/>
                </a:cubicBezTo>
                <a:cubicBezTo>
                  <a:pt x="478155" y="2172335"/>
                  <a:pt x="476250" y="2158365"/>
                  <a:pt x="476250" y="2129790"/>
                </a:cubicBezTo>
                <a:cubicBezTo>
                  <a:pt x="476250" y="2101215"/>
                  <a:pt x="476250" y="2087245"/>
                  <a:pt x="476250" y="2058670"/>
                </a:cubicBezTo>
                <a:cubicBezTo>
                  <a:pt x="476250" y="2030095"/>
                  <a:pt x="476250" y="2016125"/>
                  <a:pt x="476250" y="1987550"/>
                </a:cubicBezTo>
                <a:cubicBezTo>
                  <a:pt x="476250" y="1958975"/>
                  <a:pt x="476250" y="1945005"/>
                  <a:pt x="476250" y="1916430"/>
                </a:cubicBezTo>
                <a:cubicBezTo>
                  <a:pt x="476250" y="1887855"/>
                  <a:pt x="476250" y="1874520"/>
                  <a:pt x="476250" y="1845945"/>
                </a:cubicBezTo>
                <a:cubicBezTo>
                  <a:pt x="476250" y="1817370"/>
                  <a:pt x="476250" y="1803400"/>
                  <a:pt x="476250" y="1774825"/>
                </a:cubicBezTo>
                <a:cubicBezTo>
                  <a:pt x="476250" y="1746250"/>
                  <a:pt x="476250" y="1732280"/>
                  <a:pt x="476250" y="1703705"/>
                </a:cubicBezTo>
                <a:cubicBezTo>
                  <a:pt x="476250" y="1675130"/>
                  <a:pt x="476250" y="1661160"/>
                  <a:pt x="476250" y="1632585"/>
                </a:cubicBezTo>
                <a:cubicBezTo>
                  <a:pt x="476250" y="1604010"/>
                  <a:pt x="476250" y="1590040"/>
                  <a:pt x="476250" y="1561465"/>
                </a:cubicBezTo>
                <a:cubicBezTo>
                  <a:pt x="476250" y="1532890"/>
                  <a:pt x="476250" y="1519555"/>
                  <a:pt x="476250" y="1490980"/>
                </a:cubicBezTo>
                <a:cubicBezTo>
                  <a:pt x="476250" y="1462405"/>
                  <a:pt x="476250" y="1448435"/>
                  <a:pt x="476250" y="1419860"/>
                </a:cubicBezTo>
                <a:cubicBezTo>
                  <a:pt x="476250" y="1391285"/>
                  <a:pt x="476250" y="1377315"/>
                  <a:pt x="476250" y="1348740"/>
                </a:cubicBezTo>
                <a:cubicBezTo>
                  <a:pt x="476250" y="1320165"/>
                  <a:pt x="476250" y="1306195"/>
                  <a:pt x="476250" y="1277620"/>
                </a:cubicBezTo>
                <a:cubicBezTo>
                  <a:pt x="476250" y="1249045"/>
                  <a:pt x="482600" y="1235075"/>
                  <a:pt x="476250" y="1206500"/>
                </a:cubicBezTo>
                <a:cubicBezTo>
                  <a:pt x="469900" y="1177925"/>
                  <a:pt x="459740" y="1164590"/>
                  <a:pt x="445770" y="1136015"/>
                </a:cubicBezTo>
                <a:cubicBezTo>
                  <a:pt x="431800" y="1107440"/>
                  <a:pt x="421640" y="1093470"/>
                  <a:pt x="405765" y="1064895"/>
                </a:cubicBezTo>
                <a:cubicBezTo>
                  <a:pt x="389890" y="1036320"/>
                  <a:pt x="383540" y="1022350"/>
                  <a:pt x="365125" y="993775"/>
                </a:cubicBezTo>
                <a:cubicBezTo>
                  <a:pt x="346710" y="965200"/>
                  <a:pt x="336550" y="951230"/>
                  <a:pt x="314325" y="922655"/>
                </a:cubicBezTo>
                <a:cubicBezTo>
                  <a:pt x="292100" y="894080"/>
                  <a:pt x="275590" y="880110"/>
                  <a:pt x="253365" y="851535"/>
                </a:cubicBezTo>
                <a:cubicBezTo>
                  <a:pt x="231140" y="822960"/>
                  <a:pt x="216535" y="809625"/>
                  <a:pt x="202565" y="781050"/>
                </a:cubicBezTo>
                <a:cubicBezTo>
                  <a:pt x="188595" y="752475"/>
                  <a:pt x="188595" y="738505"/>
                  <a:pt x="182245" y="709930"/>
                </a:cubicBezTo>
                <a:cubicBezTo>
                  <a:pt x="175895" y="681355"/>
                  <a:pt x="173990" y="667385"/>
                  <a:pt x="172085" y="638810"/>
                </a:cubicBezTo>
                <a:cubicBezTo>
                  <a:pt x="170180" y="610235"/>
                  <a:pt x="172085" y="596265"/>
                  <a:pt x="172085" y="567690"/>
                </a:cubicBezTo>
                <a:cubicBezTo>
                  <a:pt x="172085" y="539115"/>
                  <a:pt x="172085" y="525780"/>
                  <a:pt x="172085" y="497205"/>
                </a:cubicBezTo>
                <a:cubicBezTo>
                  <a:pt x="172085" y="468630"/>
                  <a:pt x="172085" y="454660"/>
                  <a:pt x="172085" y="426085"/>
                </a:cubicBezTo>
                <a:cubicBezTo>
                  <a:pt x="172085" y="397510"/>
                  <a:pt x="172085" y="383540"/>
                  <a:pt x="172085" y="354965"/>
                </a:cubicBezTo>
                <a:cubicBezTo>
                  <a:pt x="172085" y="326390"/>
                  <a:pt x="172085" y="312420"/>
                  <a:pt x="172085" y="283845"/>
                </a:cubicBezTo>
                <a:cubicBezTo>
                  <a:pt x="172085" y="255270"/>
                  <a:pt x="172085" y="241300"/>
                  <a:pt x="172085" y="212725"/>
                </a:cubicBezTo>
                <a:cubicBezTo>
                  <a:pt x="172085" y="184150"/>
                  <a:pt x="172085" y="170815"/>
                  <a:pt x="172085" y="142240"/>
                </a:cubicBezTo>
                <a:cubicBezTo>
                  <a:pt x="172085" y="113665"/>
                  <a:pt x="170180" y="99695"/>
                  <a:pt x="172085" y="71120"/>
                </a:cubicBezTo>
                <a:cubicBezTo>
                  <a:pt x="173990" y="42545"/>
                  <a:pt x="180340" y="12700"/>
                  <a:pt x="182245" y="0"/>
                </a:cubicBezTo>
              </a:path>
            </a:pathLst>
          </a:custGeom>
          <a:noFill/>
          <a:ln w="73025" cmpd="thickThin">
            <a:solidFill>
              <a:srgbClr val="FF0000"/>
            </a:solidFill>
            <a:prstDash val="dash"/>
            <a:headEnd type="stealt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2360295" y="11443335"/>
            <a:ext cx="427355" cy="358140"/>
          </a:xfrm>
          <a:prstGeom prst="ellipse">
            <a:avLst/>
          </a:prstGeom>
          <a:noFill/>
          <a:ln w="73025" cmpd="thickThi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上箭头 25"/>
          <p:cNvSpPr/>
          <p:nvPr/>
        </p:nvSpPr>
        <p:spPr>
          <a:xfrm>
            <a:off x="2644775" y="10838815"/>
            <a:ext cx="163195" cy="5702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下箭头 26"/>
          <p:cNvSpPr/>
          <p:nvPr/>
        </p:nvSpPr>
        <p:spPr>
          <a:xfrm>
            <a:off x="2281555" y="11799570"/>
            <a:ext cx="156845" cy="488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254760" y="9551035"/>
            <a:ext cx="1026795" cy="328930"/>
          </a:xfrm>
          <a:prstGeom prst="rect">
            <a:avLst/>
          </a:prstGeom>
          <a:noFill/>
        </p:spPr>
        <p:txBody>
          <a:bodyPr wrap="square" rtlCol="0" anchor="t">
            <a:noAutofit/>
          </a:bodyPr>
          <a:p>
            <a:r>
              <a:rPr lang="zh-CN" altLang="en-US" dirty="0">
                <a:solidFill>
                  <a:srgbClr val="FF0000"/>
                </a:solidFill>
                <a:latin typeface="微软雅黑" panose="020B0503020204020204" pitchFamily="34" charset="-122"/>
                <a:ea typeface="微软雅黑" panose="020B0503020204020204" pitchFamily="34" charset="-122"/>
                <a:sym typeface="+mn-ea"/>
              </a:rPr>
              <a:t>产业发展轴</a:t>
            </a:r>
            <a:endParaRPr lang="zh-CN" altLang="en-US" dirty="0">
              <a:solidFill>
                <a:srgbClr val="FF0000"/>
              </a:solidFill>
              <a:latin typeface="微软雅黑" panose="020B0503020204020204" pitchFamily="34" charset="-122"/>
              <a:ea typeface="微软雅黑" panose="020B0503020204020204" pitchFamily="34" charset="-122"/>
              <a:sym typeface="+mn-ea"/>
            </a:endParaRPr>
          </a:p>
        </p:txBody>
      </p:sp>
      <p:sp>
        <p:nvSpPr>
          <p:cNvPr id="29" name="文本框 28"/>
          <p:cNvSpPr txBox="1"/>
          <p:nvPr/>
        </p:nvSpPr>
        <p:spPr>
          <a:xfrm>
            <a:off x="1774825" y="11408410"/>
            <a:ext cx="754380" cy="328930"/>
          </a:xfrm>
          <a:prstGeom prst="rect">
            <a:avLst/>
          </a:prstGeom>
          <a:noFill/>
        </p:spPr>
        <p:txBody>
          <a:bodyPr wrap="square" rtlCol="0" anchor="t">
            <a:noAutofit/>
          </a:bodyPr>
          <a:p>
            <a:r>
              <a:rPr lang="zh-CN" altLang="en-US" dirty="0">
                <a:solidFill>
                  <a:srgbClr val="0070C0"/>
                </a:solidFill>
                <a:latin typeface="微软雅黑" panose="020B0503020204020204" pitchFamily="34" charset="-122"/>
                <a:ea typeface="微软雅黑" panose="020B0503020204020204" pitchFamily="34" charset="-122"/>
                <a:sym typeface="+mn-ea"/>
              </a:rPr>
              <a:t>产业发展中心</a:t>
            </a:r>
            <a:endParaRPr lang="zh-CN" altLang="en-US" dirty="0">
              <a:solidFill>
                <a:srgbClr val="0070C0"/>
              </a:solidFill>
              <a:latin typeface="微软雅黑" panose="020B0503020204020204" pitchFamily="34" charset="-122"/>
              <a:ea typeface="微软雅黑" panose="020B0503020204020204" pitchFamily="34" charset="-122"/>
              <a:sym typeface="+mn-ea"/>
            </a:endParaRPr>
          </a:p>
        </p:txBody>
      </p:sp>
      <p:pic>
        <p:nvPicPr>
          <p:cNvPr id="31" name="图片 30" descr="简约框_画板 1"/>
          <p:cNvPicPr>
            <a:picLocks noChangeAspect="1"/>
          </p:cNvPicPr>
          <p:nvPr/>
        </p:nvPicPr>
        <p:blipFill>
          <a:blip r:embed="rId5"/>
          <a:stretch>
            <a:fillRect/>
          </a:stretch>
        </p:blipFill>
        <p:spPr>
          <a:xfrm rot="10800000">
            <a:off x="5821680" y="1144905"/>
            <a:ext cx="4431030" cy="2292350"/>
          </a:xfrm>
          <a:prstGeom prst="rect">
            <a:avLst/>
          </a:prstGeom>
        </p:spPr>
      </p:pic>
      <p:sp>
        <p:nvSpPr>
          <p:cNvPr id="32" name="文本框 31"/>
          <p:cNvSpPr txBox="1"/>
          <p:nvPr/>
        </p:nvSpPr>
        <p:spPr>
          <a:xfrm>
            <a:off x="6066790" y="1891665"/>
            <a:ext cx="3941445" cy="798830"/>
          </a:xfrm>
          <a:prstGeom prst="rect">
            <a:avLst/>
          </a:prstGeom>
          <a:noFill/>
        </p:spPr>
        <p:txBody>
          <a:bodyPr wrap="square" rtlCol="0" anchor="t">
            <a:spAutoFit/>
          </a:bodyPr>
          <a:p>
            <a:pPr algn="l" fontAlgn="ctr">
              <a:buClrTx/>
              <a:buSzTx/>
              <a:buFontTx/>
            </a:pPr>
            <a:r>
              <a:rPr lang="zh-CN" altLang="en-US" sz="2300" b="1">
                <a:solidFill>
                  <a:srgbClr val="0070C0"/>
                </a:solidFill>
                <a:latin typeface="汉仪大黑简" panose="02010600000101010101" charset="-122"/>
                <a:ea typeface="汉仪大黑简" panose="02010600000101010101" charset="-122"/>
                <a:sym typeface="+mn-ea"/>
              </a:rPr>
              <a:t>充分发挥资源优势，打造乡域旅游环线</a:t>
            </a:r>
            <a:endParaRPr lang="zh-CN" altLang="en-US" sz="2300" b="1">
              <a:solidFill>
                <a:srgbClr val="0070C0"/>
              </a:solidFill>
              <a:latin typeface="汉仪大黑简" panose="02010600000101010101" charset="-122"/>
              <a:ea typeface="汉仪大黑简" panose="02010600000101010101" charset="-122"/>
              <a:sym typeface="+mn-ea"/>
            </a:endParaRPr>
          </a:p>
        </p:txBody>
      </p:sp>
      <p:sp>
        <p:nvSpPr>
          <p:cNvPr id="34" name="文本框 33"/>
          <p:cNvSpPr txBox="1"/>
          <p:nvPr/>
        </p:nvSpPr>
        <p:spPr>
          <a:xfrm>
            <a:off x="5822315" y="3623310"/>
            <a:ext cx="4431030" cy="4445635"/>
          </a:xfrm>
          <a:prstGeom prst="rect">
            <a:avLst/>
          </a:prstGeom>
          <a:noFill/>
        </p:spPr>
        <p:txBody>
          <a:bodyPr wrap="square" rtlCol="0" anchor="t">
            <a:noAutofit/>
          </a:bodyPr>
          <a:p>
            <a:pPr marL="214630" indent="-214630">
              <a:lnSpc>
                <a:spcPct val="150000"/>
              </a:lnSpc>
              <a:buFont typeface="Wingdings" panose="05000000000000000000" pitchFamily="2" charset="2"/>
              <a:buChar char="u"/>
            </a:pPr>
            <a:r>
              <a:rPr lang="zh-CN" altLang="en-US" sz="1600" b="1" dirty="0">
                <a:solidFill>
                  <a:srgbClr val="000000"/>
                </a:solidFill>
                <a:latin typeface="微软雅黑" panose="020B0503020204020204" pitchFamily="34" charset="-122"/>
                <a:ea typeface="微软雅黑" panose="020B0503020204020204" pitchFamily="34" charset="-122"/>
                <a:sym typeface="+mn-ea"/>
              </a:rPr>
              <a:t>民族风情西环线：</a:t>
            </a:r>
            <a:r>
              <a:rPr lang="zh-CN" altLang="en-US" sz="1600" dirty="0">
                <a:solidFill>
                  <a:srgbClr val="000000"/>
                </a:solidFill>
                <a:latin typeface="微软雅黑" panose="020B0503020204020204" pitchFamily="34" charset="-122"/>
                <a:ea typeface="微软雅黑" panose="020B0503020204020204" pitchFamily="34" charset="-122"/>
                <a:sym typeface="+mn-ea"/>
              </a:rPr>
              <a:t>以南美拉祜族乡村风情体验、南美草山营地庄园、古村落、搭桥园等民族风情体验项目，打造民族风情西环线，有效维护文化的原生态性，构建拉祜族原乡风情展示长廊</a:t>
            </a:r>
            <a:endParaRPr lang="zh-CN" altLang="en-US" sz="1600" dirty="0">
              <a:solidFill>
                <a:srgbClr val="000000"/>
              </a:solidFill>
              <a:latin typeface="微软雅黑" panose="020B0503020204020204" pitchFamily="34" charset="-122"/>
              <a:ea typeface="微软雅黑" panose="020B0503020204020204" pitchFamily="34" charset="-122"/>
            </a:endParaRPr>
          </a:p>
          <a:p>
            <a:pPr marL="214630" indent="-214630">
              <a:lnSpc>
                <a:spcPct val="150000"/>
              </a:lnSpc>
              <a:buFont typeface="Wingdings" panose="05000000000000000000" pitchFamily="2" charset="2"/>
              <a:buChar char="u"/>
            </a:pPr>
            <a:endParaRPr lang="zh-CN" altLang="en-US" sz="1600" dirty="0">
              <a:solidFill>
                <a:srgbClr val="000000"/>
              </a:solidFill>
              <a:latin typeface="微软雅黑" panose="020B0503020204020204" pitchFamily="34" charset="-122"/>
              <a:ea typeface="微软雅黑" panose="020B0503020204020204" pitchFamily="34" charset="-122"/>
            </a:endParaRPr>
          </a:p>
          <a:p>
            <a:pPr marL="214630" indent="-214630">
              <a:lnSpc>
                <a:spcPct val="150000"/>
              </a:lnSpc>
              <a:buFont typeface="Wingdings" panose="05000000000000000000" pitchFamily="2" charset="2"/>
              <a:buChar char="u"/>
            </a:pPr>
            <a:r>
              <a:rPr lang="zh-CN" altLang="en-US" sz="1600" b="1" dirty="0">
                <a:solidFill>
                  <a:srgbClr val="000000"/>
                </a:solidFill>
                <a:latin typeface="微软雅黑" panose="020B0503020204020204" pitchFamily="34" charset="-122"/>
                <a:ea typeface="微软雅黑" panose="020B0503020204020204" pitchFamily="34" charset="-122"/>
                <a:sym typeface="+mn-ea"/>
              </a:rPr>
              <a:t>南美民俗风情旅游区：</a:t>
            </a:r>
            <a:r>
              <a:rPr lang="zh-CN" altLang="en-US" sz="1600" dirty="0">
                <a:solidFill>
                  <a:srgbClr val="000000"/>
                </a:solidFill>
                <a:latin typeface="微软雅黑" panose="020B0503020204020204" pitchFamily="34" charset="-122"/>
                <a:ea typeface="微软雅黑" panose="020B0503020204020204" pitchFamily="34" charset="-122"/>
                <a:sym typeface="+mn-ea"/>
              </a:rPr>
              <a:t>依托南美千亩古茶林、特色村落、节日庆典、音乐歌舞、民族服饰、特色饮食、民居建筑等，打造民族风情浓郁，民族文化旅游资源交相辉映的南美民俗体验旅游区</a:t>
            </a:r>
            <a:endParaRPr lang="zh-CN" altLang="en-US" sz="1600" dirty="0">
              <a:solidFill>
                <a:srgbClr val="000000"/>
              </a:solidFill>
              <a:latin typeface="微软雅黑" panose="020B0503020204020204" pitchFamily="34" charset="-122"/>
              <a:ea typeface="微软雅黑" panose="020B0503020204020204" pitchFamily="34" charset="-122"/>
              <a:sym typeface="+mn-ea"/>
            </a:endParaRPr>
          </a:p>
        </p:txBody>
      </p:sp>
      <p:pic>
        <p:nvPicPr>
          <p:cNvPr id="43" name="图片 42"/>
          <p:cNvPicPr>
            <a:picLocks noChangeAspect="1"/>
          </p:cNvPicPr>
          <p:nvPr/>
        </p:nvPicPr>
        <p:blipFill>
          <a:blip r:embed="rId7"/>
          <a:stretch>
            <a:fillRect/>
          </a:stretch>
        </p:blipFill>
        <p:spPr>
          <a:xfrm>
            <a:off x="5607685" y="8697595"/>
            <a:ext cx="4860290" cy="6089650"/>
          </a:xfrm>
          <a:prstGeom prst="rect">
            <a:avLst/>
          </a:prstGeom>
        </p:spPr>
      </p:pic>
      <p:sp>
        <p:nvSpPr>
          <p:cNvPr id="78" name="文本框 77"/>
          <p:cNvSpPr txBox="1"/>
          <p:nvPr/>
        </p:nvSpPr>
        <p:spPr>
          <a:xfrm>
            <a:off x="8196580" y="10303510"/>
            <a:ext cx="2271395" cy="368300"/>
          </a:xfrm>
          <a:prstGeom prst="rect">
            <a:avLst/>
          </a:prstGeom>
          <a:solidFill>
            <a:schemeClr val="accent4"/>
          </a:solidFill>
        </p:spPr>
        <p:txBody>
          <a:bodyPr wrap="square" rtlCol="0">
            <a:spAutoFit/>
          </a:bodyPr>
          <a:p>
            <a:r>
              <a:rPr lang="zh-CN" altLang="en-US"/>
              <a:t>高山生态农林景观</a:t>
            </a:r>
            <a:endParaRPr lang="zh-CN" altLang="en-US"/>
          </a:p>
        </p:txBody>
      </p:sp>
      <p:sp>
        <p:nvSpPr>
          <p:cNvPr id="79" name="文本框 78"/>
          <p:cNvSpPr txBox="1"/>
          <p:nvPr/>
        </p:nvSpPr>
        <p:spPr>
          <a:xfrm>
            <a:off x="7930515" y="11996420"/>
            <a:ext cx="2322830" cy="368300"/>
          </a:xfrm>
          <a:prstGeom prst="rect">
            <a:avLst/>
          </a:prstGeom>
          <a:solidFill>
            <a:schemeClr val="accent6">
              <a:lumMod val="60000"/>
              <a:lumOff val="40000"/>
            </a:schemeClr>
          </a:solidFill>
        </p:spPr>
        <p:txBody>
          <a:bodyPr wrap="square" rtlCol="0">
            <a:spAutoFit/>
          </a:bodyPr>
          <a:p>
            <a:r>
              <a:rPr lang="zh-CN" altLang="en-US"/>
              <a:t>民族风情文化旅游区</a:t>
            </a:r>
            <a:endParaRPr lang="zh-CN" altLang="en-US"/>
          </a:p>
        </p:txBody>
      </p:sp>
      <p:sp>
        <p:nvSpPr>
          <p:cNvPr id="81" name="文本框 80"/>
          <p:cNvSpPr txBox="1"/>
          <p:nvPr/>
        </p:nvSpPr>
        <p:spPr>
          <a:xfrm>
            <a:off x="7715250" y="12782550"/>
            <a:ext cx="2538095" cy="368300"/>
          </a:xfrm>
          <a:prstGeom prst="rect">
            <a:avLst/>
          </a:prstGeom>
          <a:gradFill>
            <a:gsLst>
              <a:gs pos="0">
                <a:srgbClr val="14CD68"/>
              </a:gs>
              <a:gs pos="100000">
                <a:srgbClr val="035C7D"/>
              </a:gs>
            </a:gsLst>
            <a:lin ang="5400000" scaled="0"/>
          </a:gradFill>
        </p:spPr>
        <p:txBody>
          <a:bodyPr wrap="square" rtlCol="0">
            <a:spAutoFit/>
          </a:bodyPr>
          <a:p>
            <a:r>
              <a:rPr lang="en-US" altLang="zh-CN"/>
              <a:t>     </a:t>
            </a:r>
            <a:r>
              <a:rPr lang="zh-CN" altLang="en-US"/>
              <a:t>茶文化生态旅游区</a:t>
            </a:r>
            <a:endParaRPr lang="zh-CN" altLang="en-US"/>
          </a:p>
        </p:txBody>
      </p:sp>
      <p:sp>
        <p:nvSpPr>
          <p:cNvPr id="82" name="文本框 81"/>
          <p:cNvSpPr txBox="1"/>
          <p:nvPr/>
        </p:nvSpPr>
        <p:spPr>
          <a:xfrm>
            <a:off x="6863715" y="11473815"/>
            <a:ext cx="608965" cy="198120"/>
          </a:xfrm>
          <a:prstGeom prst="rect">
            <a:avLst/>
          </a:prstGeom>
          <a:solidFill>
            <a:schemeClr val="bg1"/>
          </a:solidFill>
        </p:spPr>
        <p:txBody>
          <a:bodyPr wrap="square" rtlCol="0">
            <a:noAutofit/>
          </a:bodyPr>
          <a:p>
            <a:pPr algn="ctr"/>
            <a:r>
              <a:rPr lang="zh-CN" altLang="en-US" sz="800" b="1"/>
              <a:t>搭桥园</a:t>
            </a:r>
            <a:endParaRPr lang="zh-CN" altLang="en-US" sz="800" b="1"/>
          </a:p>
        </p:txBody>
      </p:sp>
      <p:sp>
        <p:nvSpPr>
          <p:cNvPr id="83" name="文本框 82"/>
          <p:cNvSpPr txBox="1"/>
          <p:nvPr/>
        </p:nvSpPr>
        <p:spPr>
          <a:xfrm>
            <a:off x="7930515" y="11545570"/>
            <a:ext cx="608965" cy="198120"/>
          </a:xfrm>
          <a:prstGeom prst="rect">
            <a:avLst/>
          </a:prstGeom>
          <a:solidFill>
            <a:schemeClr val="bg1"/>
          </a:solidFill>
        </p:spPr>
        <p:txBody>
          <a:bodyPr wrap="square" rtlCol="0">
            <a:noAutofit/>
          </a:bodyPr>
          <a:p>
            <a:pPr algn="ctr"/>
            <a:r>
              <a:rPr lang="zh-CN" altLang="en-US" sz="800" b="1"/>
              <a:t>古村落</a:t>
            </a:r>
            <a:endParaRPr lang="zh-CN" altLang="en-US" sz="800" b="1"/>
          </a:p>
        </p:txBody>
      </p:sp>
      <p:sp>
        <p:nvSpPr>
          <p:cNvPr id="84" name="文本框 83"/>
          <p:cNvSpPr txBox="1"/>
          <p:nvPr/>
        </p:nvSpPr>
        <p:spPr>
          <a:xfrm>
            <a:off x="8404225" y="9600565"/>
            <a:ext cx="629285" cy="198120"/>
          </a:xfrm>
          <a:prstGeom prst="rect">
            <a:avLst/>
          </a:prstGeom>
          <a:solidFill>
            <a:schemeClr val="bg1"/>
          </a:solidFill>
        </p:spPr>
        <p:txBody>
          <a:bodyPr wrap="square" rtlCol="0">
            <a:noAutofit/>
          </a:bodyPr>
          <a:p>
            <a:pPr algn="ctr"/>
            <a:r>
              <a:rPr lang="zh-CN" altLang="en-US" sz="800" b="1"/>
              <a:t>拉古酒王</a:t>
            </a:r>
            <a:endParaRPr lang="zh-CN" altLang="en-US" sz="800" b="1"/>
          </a:p>
        </p:txBody>
      </p:sp>
      <p:sp>
        <p:nvSpPr>
          <p:cNvPr id="85" name="文本框 84"/>
          <p:cNvSpPr txBox="1"/>
          <p:nvPr/>
        </p:nvSpPr>
        <p:spPr>
          <a:xfrm>
            <a:off x="7811770" y="9352915"/>
            <a:ext cx="608965" cy="198120"/>
          </a:xfrm>
          <a:prstGeom prst="rect">
            <a:avLst/>
          </a:prstGeom>
          <a:solidFill>
            <a:schemeClr val="bg1"/>
          </a:solidFill>
        </p:spPr>
        <p:txBody>
          <a:bodyPr wrap="square" rtlCol="0">
            <a:noAutofit/>
          </a:bodyPr>
          <a:p>
            <a:pPr algn="ctr"/>
            <a:r>
              <a:rPr lang="zh-CN" altLang="en-US" sz="800" b="1"/>
              <a:t>草山</a:t>
            </a:r>
            <a:endParaRPr lang="zh-CN" altLang="en-US" sz="800" b="1"/>
          </a:p>
        </p:txBody>
      </p:sp>
      <p:sp>
        <p:nvSpPr>
          <p:cNvPr id="86" name="文本框 85"/>
          <p:cNvSpPr txBox="1"/>
          <p:nvPr/>
        </p:nvSpPr>
        <p:spPr>
          <a:xfrm>
            <a:off x="8404225" y="9848215"/>
            <a:ext cx="1246505" cy="260350"/>
          </a:xfrm>
          <a:prstGeom prst="rect">
            <a:avLst/>
          </a:prstGeom>
          <a:solidFill>
            <a:schemeClr val="bg1"/>
          </a:solidFill>
        </p:spPr>
        <p:txBody>
          <a:bodyPr wrap="square" rtlCol="0">
            <a:noAutofit/>
          </a:bodyPr>
          <a:p>
            <a:pPr algn="ctr"/>
            <a:r>
              <a:rPr lang="zh-CN" altLang="en-US" sz="800" b="1"/>
              <a:t>拉古南美糯达草山</a:t>
            </a:r>
            <a:endParaRPr lang="zh-CN" altLang="en-US" sz="800" b="1"/>
          </a:p>
        </p:txBody>
      </p:sp>
      <p:sp>
        <p:nvSpPr>
          <p:cNvPr id="88" name="文本框 87"/>
          <p:cNvSpPr txBox="1"/>
          <p:nvPr/>
        </p:nvSpPr>
        <p:spPr>
          <a:xfrm>
            <a:off x="3131185" y="10283190"/>
            <a:ext cx="2131695" cy="554355"/>
          </a:xfrm>
          <a:prstGeom prst="rect">
            <a:avLst/>
          </a:prstGeom>
          <a:noFill/>
        </p:spPr>
        <p:txBody>
          <a:bodyPr wrap="square" rtlCol="0" anchor="t">
            <a:noAutofit/>
          </a:bodyPr>
          <a:p>
            <a:r>
              <a:rPr lang="zh-CN" altLang="en-US" b="1" dirty="0">
                <a:solidFill>
                  <a:schemeClr val="accent3">
                    <a:lumMod val="75000"/>
                  </a:schemeClr>
                </a:solidFill>
                <a:latin typeface="微软雅黑" panose="020B0503020204020204" pitchFamily="34" charset="-122"/>
                <a:ea typeface="微软雅黑" panose="020B0503020204020204" pitchFamily="34" charset="-122"/>
                <a:sym typeface="+mn-ea"/>
              </a:rPr>
              <a:t>北部高山立体林业经济区</a:t>
            </a:r>
            <a:endParaRPr lang="zh-CN" altLang="en-US" b="1" dirty="0">
              <a:solidFill>
                <a:schemeClr val="accent3">
                  <a:lumMod val="75000"/>
                </a:schemeClr>
              </a:solidFill>
              <a:latin typeface="微软雅黑" panose="020B0503020204020204" pitchFamily="34" charset="-122"/>
              <a:ea typeface="微软雅黑" panose="020B0503020204020204" pitchFamily="34" charset="-122"/>
              <a:sym typeface="+mn-ea"/>
            </a:endParaRPr>
          </a:p>
        </p:txBody>
      </p:sp>
      <p:sp>
        <p:nvSpPr>
          <p:cNvPr id="89" name="文本框 88"/>
          <p:cNvSpPr txBox="1"/>
          <p:nvPr/>
        </p:nvSpPr>
        <p:spPr>
          <a:xfrm>
            <a:off x="2995930" y="12035790"/>
            <a:ext cx="2266315" cy="473075"/>
          </a:xfrm>
          <a:prstGeom prst="rect">
            <a:avLst/>
          </a:prstGeom>
          <a:noFill/>
        </p:spPr>
        <p:txBody>
          <a:bodyPr wrap="square" rtlCol="0" anchor="t">
            <a:noAutofit/>
          </a:bodyPr>
          <a:p>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中部民族生态旅游经济区</a:t>
            </a:r>
            <a:endPar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90" name="文本框 89"/>
          <p:cNvSpPr txBox="1"/>
          <p:nvPr/>
        </p:nvSpPr>
        <p:spPr>
          <a:xfrm>
            <a:off x="3076575" y="14082395"/>
            <a:ext cx="2186305" cy="473075"/>
          </a:xfrm>
          <a:prstGeom prst="rect">
            <a:avLst/>
          </a:prstGeom>
          <a:noFill/>
        </p:spPr>
        <p:txBody>
          <a:bodyPr wrap="square" rtlCol="0" anchor="t">
            <a:noAutofit/>
          </a:bodyPr>
          <a:p>
            <a:r>
              <a:rPr lang="zh-CN" altLang="en-US"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sym typeface="+mn-ea"/>
              </a:rPr>
              <a:t>南部高山茶产业经济区</a:t>
            </a:r>
            <a:endParaRPr lang="zh-CN" altLang="en-US"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sym typeface="+mn-ea"/>
            </a:endParaRPr>
          </a:p>
        </p:txBody>
      </p:sp>
    </p:spTree>
    <p:custDataLst>
      <p:tags r:id="rId8"/>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47581" y="1755596"/>
            <a:ext cx="9540881" cy="1268095"/>
          </a:xfrm>
          <a:prstGeom prst="rect">
            <a:avLst/>
          </a:prstGeom>
          <a:noFill/>
        </p:spPr>
        <p:txBody>
          <a:bodyPr wrap="square" rtlCol="0">
            <a:spAutoFit/>
          </a:bodyPr>
          <a:lstStyle/>
          <a:p>
            <a:pPr>
              <a:lnSpc>
                <a:spcPct val="150000"/>
              </a:lnSpc>
            </a:pPr>
            <a:r>
              <a:rPr lang="zh-CN" altLang="en-US" sz="2545" dirty="0"/>
              <a:t>乡域内规划构建“</a:t>
            </a:r>
            <a:r>
              <a:rPr lang="en-US" altLang="zh-CN" sz="2545" dirty="0"/>
              <a:t>15-30</a:t>
            </a:r>
            <a:r>
              <a:rPr lang="zh-CN" altLang="en-US" sz="2545" dirty="0"/>
              <a:t>分钟”乡村社区生活圈</a:t>
            </a:r>
            <a:r>
              <a:rPr lang="en-US" altLang="zh-CN" sz="2545" dirty="0"/>
              <a:t>4</a:t>
            </a:r>
            <a:r>
              <a:rPr lang="zh-CN" altLang="en-US" sz="2545" dirty="0"/>
              <a:t>个，分级分类配建农村基本公共服务设施供给。</a:t>
            </a:r>
            <a:endParaRPr lang="zh-CN" altLang="en-US" sz="2545" dirty="0"/>
          </a:p>
        </p:txBody>
      </p:sp>
      <p:graphicFrame>
        <p:nvGraphicFramePr>
          <p:cNvPr id="12" name="表格 11"/>
          <p:cNvGraphicFramePr>
            <a:graphicFrameLocks noGrp="1"/>
          </p:cNvGraphicFramePr>
          <p:nvPr>
            <p:custDataLst>
              <p:tags r:id="rId1"/>
            </p:custDataLst>
          </p:nvPr>
        </p:nvGraphicFramePr>
        <p:xfrm>
          <a:off x="683895" y="3453130"/>
          <a:ext cx="9468485" cy="3375025"/>
        </p:xfrm>
        <a:graphic>
          <a:graphicData uri="http://schemas.openxmlformats.org/drawingml/2006/table">
            <a:tbl>
              <a:tblPr>
                <a:tableStyleId>{A554F2FC-47F3-4EAF-B5D7-61143E9EB01A}</a:tableStyleId>
              </a:tblPr>
              <a:tblGrid>
                <a:gridCol w="1242060"/>
                <a:gridCol w="3354705"/>
                <a:gridCol w="4871720"/>
              </a:tblGrid>
              <a:tr h="366395">
                <a:tc>
                  <a:txBody>
                    <a:bodyPr/>
                    <a:lstStyle/>
                    <a:p>
                      <a:pPr algn="ctr" fontAlgn="ctr"/>
                      <a:r>
                        <a:rPr lang="zh-CN" altLang="en-US" sz="2120" u="none" strike="noStrike" dirty="0">
                          <a:effectLst/>
                        </a:rPr>
                        <a:t>类型</a:t>
                      </a:r>
                      <a:endParaRPr lang="zh-CN" altLang="en-US" sz="2120" u="none" strike="noStrike" dirty="0">
                        <a:effectLst/>
                      </a:endParaRPr>
                    </a:p>
                  </a:txBody>
                  <a:tcPr marL="13469" marR="13469" marT="13469" marB="0" anchor="ctr">
                    <a:lnR w="12700">
                      <a:solidFill>
                        <a:schemeClr val="tx1"/>
                      </a:solidFill>
                      <a:prstDash val="solid"/>
                    </a:lnR>
                    <a:lnB w="12700">
                      <a:solidFill>
                        <a:schemeClr val="tx1"/>
                      </a:solidFill>
                      <a:prstDash val="solid"/>
                    </a:lnB>
                  </a:tcPr>
                </a:tc>
                <a:tc>
                  <a:txBody>
                    <a:bodyPr/>
                    <a:lstStyle/>
                    <a:p>
                      <a:pPr algn="ctr" fontAlgn="ctr"/>
                      <a:r>
                        <a:rPr lang="zh-CN" altLang="en-US" sz="2120" u="none" strike="noStrike" dirty="0">
                          <a:effectLst/>
                        </a:rPr>
                        <a:t>名称</a:t>
                      </a:r>
                      <a:endParaRPr lang="zh-CN" altLang="en-US" sz="2120" u="none" strike="noStrike" dirty="0">
                        <a:effectLst/>
                      </a:endParaRPr>
                    </a:p>
                  </a:txBody>
                  <a:tcPr marL="13469" marR="13469" marT="13469" marB="0" anchor="ct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ctr" fontAlgn="ctr"/>
                      <a:r>
                        <a:rPr lang="zh-CN" altLang="en-US" sz="2120" u="none" strike="noStrike" dirty="0">
                          <a:effectLst/>
                        </a:rPr>
                        <a:t>配置内容</a:t>
                      </a:r>
                      <a:endParaRPr lang="zh-CN" altLang="en-US" sz="2120" u="none" strike="noStrike" dirty="0">
                        <a:effectLst/>
                      </a:endParaRPr>
                    </a:p>
                  </a:txBody>
                  <a:tcPr marL="13469" marR="13469" marT="13469" marB="0" anchor="ctr">
                    <a:lnL w="12700">
                      <a:solidFill>
                        <a:schemeClr val="tx1"/>
                      </a:solidFill>
                      <a:prstDash val="solid"/>
                    </a:lnL>
                    <a:lnB w="12700">
                      <a:solidFill>
                        <a:schemeClr val="tx1"/>
                      </a:solidFill>
                      <a:prstDash val="solid"/>
                    </a:lnB>
                  </a:tcPr>
                </a:tc>
              </a:tr>
              <a:tr h="1587500">
                <a:tc>
                  <a:txBody>
                    <a:bodyPr/>
                    <a:lstStyle/>
                    <a:p>
                      <a:pPr algn="ctr" fontAlgn="ctr"/>
                      <a:r>
                        <a:rPr lang="zh-CN" altLang="en-US" sz="2120" u="none" strike="noStrike">
                          <a:effectLst/>
                        </a:rPr>
                        <a:t>乡集镇公共服务中心</a:t>
                      </a:r>
                      <a:endParaRPr lang="zh-CN" altLang="en-US" sz="2120" u="none" strike="noStrike">
                        <a:effectLst/>
                      </a:endParaRPr>
                    </a:p>
                  </a:txBody>
                  <a:tcPr marL="13469" marR="13469" marT="13469" marB="0" anchor="ctr">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fontAlgn="ctr"/>
                      <a:r>
                        <a:rPr lang="zh-CN" altLang="en-US" sz="2120" u="none" strike="noStrike" dirty="0">
                          <a:effectLst/>
                        </a:rPr>
                        <a:t>乡政府驻地</a:t>
                      </a:r>
                      <a:endParaRPr lang="zh-CN" altLang="en-US" sz="2120" u="none" strike="noStrike" dirty="0">
                        <a:effectLst/>
                      </a:endParaRPr>
                    </a:p>
                    <a:p>
                      <a:pPr algn="ctr" fontAlgn="ctr"/>
                      <a:r>
                        <a:rPr lang="zh-CN" altLang="en-US" sz="2120" u="none" strike="noStrike" dirty="0">
                          <a:effectLst/>
                        </a:rPr>
                        <a:t>（含南美村民委员会驻地）</a:t>
                      </a:r>
                      <a:endParaRPr lang="zh-CN" altLang="en-US" sz="2120" u="none" strike="noStrike" dirty="0">
                        <a:effectLst/>
                      </a:endParaRPr>
                    </a:p>
                  </a:txBody>
                  <a:tcPr marL="13469" marR="13469" marT="13469"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fontAlgn="ctr"/>
                      <a:r>
                        <a:rPr lang="zh-CN" altLang="en-US" sz="2120" u="none" strike="noStrike" dirty="0">
                          <a:effectLst/>
                        </a:rPr>
                        <a:t>乡集镇级层级配置幼儿园、小学、初中、卫生服务站、文化活动室、室外综合健身场地、老年人日间照料中心、菜市场、生活垃圾中转站等服务要素</a:t>
                      </a:r>
                      <a:endParaRPr lang="zh-CN" altLang="en-US" sz="2120" u="none" strike="noStrike" dirty="0">
                        <a:effectLst/>
                      </a:endParaRPr>
                    </a:p>
                  </a:txBody>
                  <a:tcPr marL="13469" marR="13469" marT="13469" marB="0" anchor="ctr">
                    <a:lnL w="12700">
                      <a:solidFill>
                        <a:schemeClr val="tx1"/>
                      </a:solidFill>
                      <a:prstDash val="solid"/>
                    </a:lnL>
                    <a:lnT w="12700">
                      <a:solidFill>
                        <a:schemeClr val="tx1"/>
                      </a:solidFill>
                      <a:prstDash val="solid"/>
                    </a:lnT>
                    <a:lnB w="12700">
                      <a:solidFill>
                        <a:schemeClr val="tx1"/>
                      </a:solidFill>
                      <a:prstDash val="solid"/>
                    </a:lnB>
                  </a:tcPr>
                </a:tc>
              </a:tr>
              <a:tr h="1421130">
                <a:tc>
                  <a:txBody>
                    <a:bodyPr/>
                    <a:lstStyle/>
                    <a:p>
                      <a:pPr algn="ctr" fontAlgn="ctr"/>
                      <a:r>
                        <a:rPr lang="zh-CN" altLang="en-US" sz="2120" u="none" strike="noStrike">
                          <a:effectLst/>
                        </a:rPr>
                        <a:t>村</a:t>
                      </a:r>
                      <a:r>
                        <a:rPr lang="en-US" altLang="zh-CN" sz="2120" u="none" strike="noStrike">
                          <a:effectLst/>
                        </a:rPr>
                        <a:t>/</a:t>
                      </a:r>
                      <a:r>
                        <a:rPr lang="zh-CN" altLang="en-US" sz="2120" u="none" strike="noStrike">
                          <a:effectLst/>
                        </a:rPr>
                        <a:t>组公共服务中心</a:t>
                      </a:r>
                      <a:endParaRPr lang="zh-CN" altLang="en-US" sz="2120" u="none" strike="noStrike">
                        <a:effectLst/>
                      </a:endParaRPr>
                    </a:p>
                  </a:txBody>
                  <a:tcPr marL="13469" marR="13469" marT="13469" marB="0" anchor="ctr">
                    <a:lnR w="12700">
                      <a:solidFill>
                        <a:schemeClr val="tx1"/>
                      </a:solidFill>
                      <a:prstDash val="solid"/>
                    </a:lnR>
                    <a:lnT w="12700">
                      <a:solidFill>
                        <a:schemeClr val="tx1"/>
                      </a:solidFill>
                      <a:prstDash val="solid"/>
                    </a:lnT>
                  </a:tcPr>
                </a:tc>
                <a:tc>
                  <a:txBody>
                    <a:bodyPr/>
                    <a:lstStyle/>
                    <a:p>
                      <a:pPr algn="ctr" fontAlgn="ctr"/>
                      <a:r>
                        <a:rPr lang="zh-CN" altLang="en-US" sz="2120" u="none" strike="noStrike" dirty="0">
                          <a:effectLst/>
                        </a:rPr>
                        <a:t>其他</a:t>
                      </a:r>
                      <a:r>
                        <a:rPr lang="en-US" sz="2120" u="none" strike="noStrike" dirty="0">
                          <a:effectLst/>
                        </a:rPr>
                        <a:t>3</a:t>
                      </a:r>
                      <a:r>
                        <a:rPr sz="2120" u="none" strike="noStrike" dirty="0">
                          <a:effectLst/>
                        </a:rPr>
                        <a:t>个行政村村民委员会驻地</a:t>
                      </a:r>
                      <a:endParaRPr sz="2120" u="none" strike="noStrike" dirty="0">
                        <a:effectLst/>
                      </a:endParaRPr>
                    </a:p>
                  </a:txBody>
                  <a:tcPr marL="13469" marR="13469" marT="13469" marB="0" anchor="ctr">
                    <a:lnL w="12700">
                      <a:solidFill>
                        <a:schemeClr val="tx1"/>
                      </a:solidFill>
                      <a:prstDash val="solid"/>
                    </a:lnL>
                    <a:lnR w="12700">
                      <a:solidFill>
                        <a:schemeClr val="tx1"/>
                      </a:solidFill>
                      <a:prstDash val="solid"/>
                    </a:lnR>
                    <a:lnT w="12700">
                      <a:solidFill>
                        <a:schemeClr val="tx1"/>
                      </a:solidFill>
                      <a:prstDash val="solid"/>
                    </a:lnT>
                  </a:tcPr>
                </a:tc>
                <a:tc>
                  <a:txBody>
                    <a:bodyPr/>
                    <a:lstStyle/>
                    <a:p>
                      <a:pPr algn="ctr" fontAlgn="ctr"/>
                      <a:r>
                        <a:rPr lang="zh-CN" altLang="en-US" sz="2120" u="none" strike="noStrike" dirty="0">
                          <a:effectLst/>
                        </a:rPr>
                        <a:t>村</a:t>
                      </a:r>
                      <a:r>
                        <a:rPr lang="en-US" altLang="zh-CN" sz="2120" u="none" strike="noStrike" dirty="0">
                          <a:effectLst/>
                        </a:rPr>
                        <a:t>/</a:t>
                      </a:r>
                      <a:r>
                        <a:rPr lang="zh-CN" altLang="en-US" sz="2120" u="none" strike="noStrike" dirty="0">
                          <a:effectLst/>
                        </a:rPr>
                        <a:t>组层级配置村幼儿园、村卫生室、村务室、老年活动室、文化活动室、农家书屋、健身广场、垃圾收集点、公厕等服务要素。</a:t>
                      </a:r>
                      <a:endParaRPr lang="zh-CN" altLang="en-US" sz="2120" u="none" strike="noStrike" dirty="0">
                        <a:effectLst/>
                      </a:endParaRPr>
                    </a:p>
                  </a:txBody>
                  <a:tcPr marL="13469" marR="13469" marT="13469" marB="0" anchor="ctr">
                    <a:lnL w="12700">
                      <a:solidFill>
                        <a:schemeClr val="tx1"/>
                      </a:solidFill>
                      <a:prstDash val="solid"/>
                    </a:lnL>
                    <a:lnT w="12700">
                      <a:solidFill>
                        <a:schemeClr val="tx1"/>
                      </a:solidFill>
                      <a:prstDash val="solid"/>
                    </a:lnT>
                  </a:tcPr>
                </a:tc>
              </a:tr>
            </a:tbl>
          </a:graphicData>
        </a:graphic>
      </p:graphicFrame>
      <p:pic>
        <p:nvPicPr>
          <p:cNvPr id="13" name="图片 12"/>
          <p:cNvPicPr>
            <a:picLocks noChangeAspect="1"/>
          </p:cNvPicPr>
          <p:nvPr>
            <p:custDataLst>
              <p:tags r:id="rId2"/>
            </p:custDataLst>
          </p:nvPr>
        </p:nvPicPr>
        <p:blipFill>
          <a:blip r:embed="rId3"/>
          <a:srcRect l="23361" t="53808" r="20371" b="7221"/>
          <a:stretch>
            <a:fillRect/>
          </a:stretch>
        </p:blipFill>
        <p:spPr>
          <a:xfrm>
            <a:off x="1374969" y="7230804"/>
            <a:ext cx="7941553" cy="7543509"/>
          </a:xfrm>
          <a:prstGeom prst="rect">
            <a:avLst/>
          </a:prstGeom>
          <a:solidFill>
            <a:srgbClr val="519D51"/>
          </a:solidFill>
        </p:spPr>
      </p:pic>
      <p:sp>
        <p:nvSpPr>
          <p:cNvPr id="4" name="流程图: 延期 3"/>
          <p:cNvSpPr/>
          <p:nvPr>
            <p:custDataLst>
              <p:tags r:id="rId4"/>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4</a:t>
            </a:r>
            <a:r>
              <a:rPr lang="en-US" altLang="zh-CN" sz="6600" b="1" smtClean="0">
                <a:latin typeface="黑体" panose="02010609060101010101" charset="-122"/>
                <a:ea typeface="黑体" panose="02010609060101010101" charset="-122"/>
              </a:rPr>
              <a:t>.</a:t>
            </a:r>
            <a:endParaRPr lang="en-US" altLang="zh-CN" sz="6600" b="1" dirty="0">
              <a:latin typeface="黑体" panose="02010609060101010101" charset="-122"/>
              <a:ea typeface="黑体" panose="02010609060101010101" charset="-122"/>
            </a:endParaRPr>
          </a:p>
        </p:txBody>
      </p:sp>
      <p:sp>
        <p:nvSpPr>
          <p:cNvPr id="5" name="文本框 4"/>
          <p:cNvSpPr txBox="1"/>
          <p:nvPr>
            <p:custDataLst>
              <p:tags r:id="rId5"/>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4</a:t>
            </a:r>
            <a:endParaRPr lang="en-US" altLang="zh-CN" sz="6600" b="1" dirty="0">
              <a:solidFill>
                <a:schemeClr val="bg1"/>
              </a:solidFill>
              <a:latin typeface="黑体" panose="02010609060101010101" charset="-122"/>
              <a:ea typeface="黑体" panose="02010609060101010101" charset="-122"/>
            </a:endParaRPr>
          </a:p>
        </p:txBody>
      </p:sp>
      <p:sp>
        <p:nvSpPr>
          <p:cNvPr id="10" name="标题 2"/>
          <p:cNvSpPr txBox="1"/>
          <p:nvPr>
            <p:custDataLst>
              <p:tags r:id="rId6"/>
            </p:custDataLst>
          </p:nvPr>
        </p:nvSpPr>
        <p:spPr>
          <a:xfrm>
            <a:off x="1655445" y="429260"/>
            <a:ext cx="5986145" cy="71564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l" defTabSz="1069340" fontAlgn="auto">
              <a:lnSpc>
                <a:spcPct val="100000"/>
              </a:lnSpc>
              <a:buClrTx/>
              <a:buSzTx/>
              <a:buFontTx/>
            </a:pPr>
            <a:r>
              <a:rPr lang="zh-CN" altLang="en-US" sz="4000" smtClean="0">
                <a:solidFill>
                  <a:srgbClr val="D28D10"/>
                </a:solidFill>
                <a:sym typeface="+mn-ea"/>
              </a:rPr>
              <a:t>城乡生活圈和公共服务设施配置</a:t>
            </a:r>
            <a:endParaRPr lang="zh-CN" altLang="en-US" sz="4000" dirty="0">
              <a:solidFill>
                <a:srgbClr val="D28D10"/>
              </a:solidFill>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I:\乡镇规划\ppt图片\南美\9417ED22-7742-4dc0-B232-2B1D5A09F27F.png9417ED22-7742-4dc0-B232-2B1D5A09F27F"/>
          <p:cNvPicPr>
            <a:picLocks noChangeAspect="1"/>
          </p:cNvPicPr>
          <p:nvPr>
            <p:custDataLst>
              <p:tags r:id="rId1"/>
            </p:custDataLst>
          </p:nvPr>
        </p:nvPicPr>
        <p:blipFill>
          <a:blip r:embed="rId2"/>
          <a:srcRect/>
          <a:stretch>
            <a:fillRect/>
          </a:stretch>
        </p:blipFill>
        <p:spPr>
          <a:xfrm>
            <a:off x="63500" y="839470"/>
            <a:ext cx="10603230" cy="14233525"/>
          </a:xfrm>
          <a:prstGeom prst="rect">
            <a:avLst/>
          </a:prstGeom>
        </p:spPr>
      </p:pic>
      <p:sp>
        <p:nvSpPr>
          <p:cNvPr id="3" name="矩形 2"/>
          <p:cNvSpPr/>
          <p:nvPr/>
        </p:nvSpPr>
        <p:spPr>
          <a:xfrm>
            <a:off x="425450" y="662940"/>
            <a:ext cx="10266045" cy="13793470"/>
          </a:xfrm>
          <a:prstGeom prst="rect">
            <a:avLst/>
          </a:prstGeom>
          <a:gradFill>
            <a:gsLst>
              <a:gs pos="0">
                <a:schemeClr val="bg1">
                  <a:alpha val="29000"/>
                </a:schemeClr>
              </a:gs>
              <a:gs pos="30000">
                <a:schemeClr val="bg1">
                  <a:alpha val="31000"/>
                </a:schemeClr>
              </a:gs>
            </a:gsLst>
            <a:lin ang="137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62000" y="1087390"/>
            <a:ext cx="2522855" cy="1477328"/>
          </a:xfrm>
          <a:prstGeom prst="rect">
            <a:avLst/>
          </a:prstGeom>
          <a:noFill/>
        </p:spPr>
        <p:txBody>
          <a:bodyPr wrap="square" rtlCol="0">
            <a:spAutoFit/>
          </a:bodyPr>
          <a:lstStyle/>
          <a:p>
            <a:r>
              <a:rPr lang="zh-CN" altLang="en-US" sz="6600" b="1" dirty="0">
                <a:solidFill>
                  <a:srgbClr val="D28D10"/>
                </a:solidFill>
              </a:rPr>
              <a:t>前言</a:t>
            </a:r>
            <a:endParaRPr lang="zh-CN" altLang="en-US" sz="6600" b="1" dirty="0">
              <a:solidFill>
                <a:srgbClr val="D28D10"/>
              </a:solidFill>
            </a:endParaRPr>
          </a:p>
          <a:p>
            <a:r>
              <a:rPr lang="en-US" altLang="zh-CN" sz="2400" b="1" dirty="0">
                <a:solidFill>
                  <a:srgbClr val="D28D10"/>
                </a:solidFill>
              </a:rPr>
              <a:t>PREFACE</a:t>
            </a:r>
            <a:endParaRPr lang="en-US" altLang="zh-CN" sz="2400" b="1" dirty="0">
              <a:solidFill>
                <a:srgbClr val="D28D10"/>
              </a:solidFill>
            </a:endParaRPr>
          </a:p>
        </p:txBody>
      </p:sp>
      <p:sp>
        <p:nvSpPr>
          <p:cNvPr id="11" name="任意多边形 10"/>
          <p:cNvSpPr/>
          <p:nvPr/>
        </p:nvSpPr>
        <p:spPr>
          <a:xfrm>
            <a:off x="592931" y="3489404"/>
            <a:ext cx="9505950" cy="1007132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466" h="12597">
                <a:moveTo>
                  <a:pt x="0" y="555"/>
                </a:moveTo>
                <a:cubicBezTo>
                  <a:pt x="-1" y="518"/>
                  <a:pt x="8" y="453"/>
                  <a:pt x="11" y="445"/>
                </a:cubicBezTo>
                <a:lnTo>
                  <a:pt x="11" y="364"/>
                </a:lnTo>
                <a:lnTo>
                  <a:pt x="40" y="347"/>
                </a:lnTo>
                <a:lnTo>
                  <a:pt x="45" y="336"/>
                </a:lnTo>
                <a:cubicBezTo>
                  <a:pt x="103" y="171"/>
                  <a:pt x="299" y="37"/>
                  <a:pt x="433" y="13"/>
                </a:cubicBezTo>
                <a:lnTo>
                  <a:pt x="433" y="0"/>
                </a:lnTo>
                <a:lnTo>
                  <a:pt x="13841" y="0"/>
                </a:lnTo>
                <a:lnTo>
                  <a:pt x="13846" y="4"/>
                </a:lnTo>
                <a:lnTo>
                  <a:pt x="13853" y="3"/>
                </a:lnTo>
                <a:lnTo>
                  <a:pt x="13868" y="2"/>
                </a:lnTo>
                <a:lnTo>
                  <a:pt x="13882" y="1"/>
                </a:lnTo>
                <a:lnTo>
                  <a:pt x="13896" y="0"/>
                </a:lnTo>
                <a:lnTo>
                  <a:pt x="13911" y="0"/>
                </a:lnTo>
                <a:cubicBezTo>
                  <a:pt x="14223" y="-10"/>
                  <a:pt x="14474" y="276"/>
                  <a:pt x="14466" y="555"/>
                </a:cubicBezTo>
                <a:cubicBezTo>
                  <a:pt x="14468" y="585"/>
                  <a:pt x="14458" y="654"/>
                  <a:pt x="14459" y="643"/>
                </a:cubicBezTo>
                <a:lnTo>
                  <a:pt x="14466" y="11917"/>
                </a:lnTo>
                <a:lnTo>
                  <a:pt x="14456" y="11935"/>
                </a:lnTo>
                <a:cubicBezTo>
                  <a:pt x="14461" y="11956"/>
                  <a:pt x="14468" y="12031"/>
                  <a:pt x="14466" y="12042"/>
                </a:cubicBezTo>
                <a:cubicBezTo>
                  <a:pt x="14475" y="12287"/>
                  <a:pt x="14285" y="12506"/>
                  <a:pt x="14092" y="12567"/>
                </a:cubicBezTo>
                <a:lnTo>
                  <a:pt x="14075" y="12597"/>
                </a:lnTo>
                <a:lnTo>
                  <a:pt x="613" y="12597"/>
                </a:lnTo>
                <a:lnTo>
                  <a:pt x="610" y="12594"/>
                </a:lnTo>
                <a:lnTo>
                  <a:pt x="598" y="12595"/>
                </a:lnTo>
                <a:lnTo>
                  <a:pt x="584" y="12596"/>
                </a:lnTo>
                <a:lnTo>
                  <a:pt x="570" y="12597"/>
                </a:lnTo>
                <a:lnTo>
                  <a:pt x="555" y="12597"/>
                </a:lnTo>
                <a:cubicBezTo>
                  <a:pt x="243" y="12607"/>
                  <a:pt x="-8" y="12321"/>
                  <a:pt x="0" y="12042"/>
                </a:cubicBezTo>
                <a:cubicBezTo>
                  <a:pt x="-1" y="12005"/>
                  <a:pt x="8" y="11940"/>
                  <a:pt x="11" y="11932"/>
                </a:cubicBezTo>
                <a:lnTo>
                  <a:pt x="11" y="665"/>
                </a:lnTo>
                <a:cubicBezTo>
                  <a:pt x="4" y="637"/>
                  <a:pt x="-1" y="569"/>
                  <a:pt x="0" y="555"/>
                </a:cubicBezTo>
                <a:close/>
              </a:path>
            </a:pathLst>
          </a:custGeom>
          <a:solidFill>
            <a:schemeClr val="tx2">
              <a:lumMod val="75000"/>
              <a:lumOff val="25000"/>
              <a:alpha val="4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文本框 7"/>
          <p:cNvSpPr txBox="1"/>
          <p:nvPr/>
        </p:nvSpPr>
        <p:spPr>
          <a:xfrm>
            <a:off x="964381" y="3759478"/>
            <a:ext cx="8886850" cy="7293610"/>
          </a:xfrm>
          <a:prstGeom prst="rect">
            <a:avLst/>
          </a:prstGeom>
          <a:noFill/>
        </p:spPr>
        <p:txBody>
          <a:bodyPr wrap="square" rtlCol="0" anchor="t">
            <a:spAutoFit/>
          </a:bodyPr>
          <a:lstStyle/>
          <a:p>
            <a:pPr indent="457200" algn="just">
              <a:lnSpc>
                <a:spcPct val="150000"/>
              </a:lnSpc>
            </a:pPr>
            <a:endParaRPr lang="zh-CN" altLang="zh-CN" sz="2400" b="1" kern="100" smtClean="0">
              <a:solidFill>
                <a:schemeClr val="bg1">
                  <a:lumMod val="95000"/>
                </a:schemeClr>
              </a:solidFill>
              <a:effectLst/>
              <a:latin typeface="+mn-ea"/>
            </a:endParaRPr>
          </a:p>
          <a:p>
            <a:pPr indent="457200" algn="just">
              <a:lnSpc>
                <a:spcPct val="150000"/>
              </a:lnSpc>
            </a:pPr>
            <a:endParaRPr lang="zh-CN" altLang="zh-CN" sz="2400" b="1" kern="100" smtClean="0">
              <a:solidFill>
                <a:schemeClr val="bg1">
                  <a:lumMod val="95000"/>
                </a:schemeClr>
              </a:solidFill>
              <a:effectLst/>
              <a:latin typeface="+mn-ea"/>
            </a:endParaRPr>
          </a:p>
          <a:p>
            <a:pPr indent="457200" algn="just">
              <a:lnSpc>
                <a:spcPct val="150000"/>
              </a:lnSpc>
            </a:pPr>
            <a:endParaRPr lang="zh-CN" altLang="zh-CN" sz="2400" b="1" kern="100" smtClean="0">
              <a:solidFill>
                <a:schemeClr val="bg1">
                  <a:lumMod val="95000"/>
                </a:schemeClr>
              </a:solidFill>
              <a:effectLst/>
              <a:latin typeface="+mn-ea"/>
            </a:endParaRPr>
          </a:p>
          <a:p>
            <a:pPr indent="457200" algn="just">
              <a:lnSpc>
                <a:spcPct val="150000"/>
              </a:lnSpc>
            </a:pPr>
            <a:r>
              <a:rPr lang="zh-CN" altLang="zh-CN" sz="2400" b="1" kern="100" smtClean="0">
                <a:solidFill>
                  <a:schemeClr val="bg1">
                    <a:lumMod val="95000"/>
                  </a:schemeClr>
                </a:solidFill>
                <a:effectLst/>
                <a:latin typeface="+mn-ea"/>
              </a:rPr>
              <a:t>以</a:t>
            </a:r>
            <a:r>
              <a:rPr lang="zh-CN" altLang="zh-CN" sz="2400" b="1" kern="100" dirty="0">
                <a:solidFill>
                  <a:schemeClr val="bg1">
                    <a:lumMod val="95000"/>
                  </a:schemeClr>
                </a:solidFill>
                <a:effectLst/>
                <a:latin typeface="+mn-ea"/>
              </a:rPr>
              <a:t>习近平新时代中国特色社会主义思想为指导，全面贯彻党的二十大精神，落实党中央、国务院关于建立国土空间规划体系并监督实施的决策部署，按照云南省委省政府、临</a:t>
            </a:r>
            <a:r>
              <a:rPr lang="zh-CN" altLang="zh-CN" sz="2400" b="1" kern="100">
                <a:solidFill>
                  <a:schemeClr val="bg1">
                    <a:lumMod val="95000"/>
                  </a:schemeClr>
                </a:solidFill>
                <a:effectLst/>
                <a:latin typeface="+mn-ea"/>
              </a:rPr>
              <a:t>沧</a:t>
            </a:r>
            <a:r>
              <a:rPr lang="zh-CN" altLang="zh-CN" sz="2400" b="1" kern="100" smtClean="0">
                <a:solidFill>
                  <a:schemeClr val="bg1">
                    <a:lumMod val="95000"/>
                  </a:schemeClr>
                </a:solidFill>
                <a:effectLst/>
                <a:latin typeface="+mn-ea"/>
              </a:rPr>
              <a:t>市委市政府</a:t>
            </a:r>
            <a:r>
              <a:rPr lang="zh-CN" altLang="en-US" sz="2400" b="1" kern="100" smtClean="0">
                <a:solidFill>
                  <a:schemeClr val="bg1">
                    <a:lumMod val="95000"/>
                  </a:schemeClr>
                </a:solidFill>
                <a:effectLst/>
                <a:latin typeface="+mn-ea"/>
              </a:rPr>
              <a:t>、临翔区政府</a:t>
            </a:r>
            <a:r>
              <a:rPr lang="zh-CN" altLang="zh-CN" sz="2400" b="1" kern="100" smtClean="0">
                <a:solidFill>
                  <a:schemeClr val="bg1">
                    <a:lumMod val="95000"/>
                  </a:schemeClr>
                </a:solidFill>
                <a:effectLst/>
                <a:latin typeface="+mn-ea"/>
              </a:rPr>
              <a:t>相关</a:t>
            </a:r>
            <a:r>
              <a:rPr lang="zh-CN" altLang="zh-CN" sz="2400" b="1" kern="100" dirty="0">
                <a:solidFill>
                  <a:schemeClr val="bg1">
                    <a:lumMod val="95000"/>
                  </a:schemeClr>
                </a:solidFill>
                <a:effectLst/>
                <a:latin typeface="+mn-ea"/>
              </a:rPr>
              <a:t>工作</a:t>
            </a:r>
            <a:r>
              <a:rPr lang="zh-CN" altLang="zh-CN" sz="2400" b="1" kern="100">
                <a:solidFill>
                  <a:schemeClr val="bg1">
                    <a:lumMod val="95000"/>
                  </a:schemeClr>
                </a:solidFill>
                <a:effectLst/>
                <a:latin typeface="+mn-ea"/>
              </a:rPr>
              <a:t>安排</a:t>
            </a:r>
            <a:r>
              <a:rPr lang="zh-CN" altLang="zh-CN" sz="2400" b="1" kern="100" smtClean="0">
                <a:solidFill>
                  <a:schemeClr val="bg1">
                    <a:lumMod val="95000"/>
                  </a:schemeClr>
                </a:solidFill>
                <a:effectLst/>
                <a:latin typeface="+mn-ea"/>
              </a:rPr>
              <a:t>，</a:t>
            </a:r>
            <a:r>
              <a:rPr lang="zh-CN" altLang="en-US" sz="2400" b="1" kern="100">
                <a:solidFill>
                  <a:schemeClr val="bg1">
                    <a:lumMod val="95000"/>
                  </a:schemeClr>
                </a:solidFill>
                <a:latin typeface="+mn-ea"/>
              </a:rPr>
              <a:t>临翔区自然资源局会同南美乡人民政府</a:t>
            </a:r>
            <a:r>
              <a:rPr lang="zh-CN" altLang="zh-CN" sz="2400" b="1" kern="100" smtClean="0">
                <a:solidFill>
                  <a:schemeClr val="bg1">
                    <a:lumMod val="95000"/>
                  </a:schemeClr>
                </a:solidFill>
                <a:effectLst/>
                <a:latin typeface="+mn-ea"/>
              </a:rPr>
              <a:t>组织</a:t>
            </a:r>
            <a:r>
              <a:rPr lang="zh-CN" altLang="zh-CN" sz="2400" b="1" kern="100" dirty="0">
                <a:solidFill>
                  <a:schemeClr val="bg1">
                    <a:lumMod val="95000"/>
                  </a:schemeClr>
                </a:solidFill>
                <a:effectLst/>
                <a:latin typeface="+mn-ea"/>
              </a:rPr>
              <a:t>编制</a:t>
            </a:r>
            <a:r>
              <a:rPr lang="zh-CN" altLang="zh-CN" sz="2400" b="1" kern="100">
                <a:solidFill>
                  <a:schemeClr val="bg1">
                    <a:lumMod val="95000"/>
                  </a:schemeClr>
                </a:solidFill>
                <a:effectLst/>
                <a:latin typeface="+mn-ea"/>
              </a:rPr>
              <a:t>了</a:t>
            </a:r>
            <a:r>
              <a:rPr lang="zh-CN" altLang="zh-CN" sz="2400" b="1" kern="100" smtClean="0">
                <a:solidFill>
                  <a:schemeClr val="bg1">
                    <a:lumMod val="95000"/>
                  </a:schemeClr>
                </a:solidFill>
                <a:effectLst/>
                <a:latin typeface="+mn-ea"/>
              </a:rPr>
              <a:t>《</a:t>
            </a:r>
            <a:r>
              <a:rPr lang="zh-CN" altLang="en-US" sz="2400" b="1" kern="100">
                <a:solidFill>
                  <a:schemeClr val="bg1">
                    <a:lumMod val="95000"/>
                  </a:schemeClr>
                </a:solidFill>
                <a:latin typeface="+mn-ea"/>
              </a:rPr>
              <a:t>南美乡</a:t>
            </a:r>
            <a:r>
              <a:rPr lang="zh-CN" altLang="zh-CN" sz="2400" b="1" kern="100" smtClean="0">
                <a:solidFill>
                  <a:schemeClr val="bg1">
                    <a:lumMod val="95000"/>
                  </a:schemeClr>
                </a:solidFill>
                <a:effectLst/>
                <a:latin typeface="+mn-ea"/>
              </a:rPr>
              <a:t>国土空间规划</a:t>
            </a:r>
            <a:r>
              <a:rPr lang="zh-CN" altLang="zh-CN" sz="2400" b="1" kern="100" dirty="0">
                <a:solidFill>
                  <a:schemeClr val="bg1">
                    <a:lumMod val="95000"/>
                  </a:schemeClr>
                </a:solidFill>
                <a:effectLst/>
                <a:latin typeface="+mn-ea"/>
              </a:rPr>
              <a:t>（</a:t>
            </a:r>
            <a:r>
              <a:rPr lang="en-US" altLang="zh-CN" sz="2400" b="1" kern="100" dirty="0">
                <a:solidFill>
                  <a:schemeClr val="bg1">
                    <a:lumMod val="95000"/>
                  </a:schemeClr>
                </a:solidFill>
                <a:effectLst/>
                <a:latin typeface="+mn-ea"/>
              </a:rPr>
              <a:t>2021-2035</a:t>
            </a:r>
            <a:r>
              <a:rPr lang="zh-CN" altLang="zh-CN" sz="2400" b="1" kern="100" dirty="0">
                <a:solidFill>
                  <a:schemeClr val="bg1">
                    <a:lumMod val="95000"/>
                  </a:schemeClr>
                </a:solidFill>
                <a:effectLst/>
                <a:latin typeface="+mn-ea"/>
              </a:rPr>
              <a:t>年）》（以下简称“《规划》”）。</a:t>
            </a:r>
            <a:endParaRPr lang="zh-CN" altLang="zh-CN" sz="2400" b="1" kern="100" dirty="0">
              <a:solidFill>
                <a:schemeClr val="bg1">
                  <a:lumMod val="95000"/>
                </a:schemeClr>
              </a:solidFill>
              <a:effectLst/>
              <a:latin typeface="+mn-ea"/>
            </a:endParaRPr>
          </a:p>
          <a:p>
            <a:pPr indent="457200">
              <a:lnSpc>
                <a:spcPct val="150000"/>
              </a:lnSpc>
            </a:pPr>
            <a:r>
              <a:rPr sz="2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通过国土空间规划指导各类空间开发保护与可持续发展建设，为各类开发保护建设活动提供基本依据。促进</a:t>
            </a:r>
            <a:r>
              <a:rPr lang="zh-CN" sz="2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南美乡</a:t>
            </a:r>
            <a:r>
              <a:rPr sz="24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形成集约高效生产空间、宜居适度生活空间、山清水秀生态空间，安全和谐、富有竞争力和可持续发展的国土空间格局</a:t>
            </a:r>
            <a:r>
              <a:rPr lang="zh-CN" altLang="en-US" sz="2400" b="1" dirty="0">
                <a:solidFill>
                  <a:schemeClr val="bg1">
                    <a:lumMod val="95000"/>
                  </a:schemeClr>
                </a:solidFill>
                <a:effectLst/>
                <a:latin typeface="+mn-ea"/>
                <a:cs typeface="Times New Roman" panose="02020603050405020304" pitchFamily="18" charset="0"/>
              </a:rPr>
              <a:t>。</a:t>
            </a:r>
            <a:endParaRPr sz="3200" b="1" dirty="0">
              <a:solidFill>
                <a:schemeClr val="bg1">
                  <a:lumMod val="95000"/>
                </a:schemeClr>
              </a:solidFill>
              <a:effectLst/>
              <a:latin typeface="+mn-ea"/>
              <a:cs typeface="微软雅黑" panose="020B0503020204020204" pitchFamily="34" charset="-122"/>
              <a:sym typeface="+mn-ea"/>
            </a:endParaRPr>
          </a:p>
        </p:txBody>
      </p:sp>
      <p:sp>
        <p:nvSpPr>
          <p:cNvPr id="14" name="矩形 13"/>
          <p:cNvSpPr/>
          <p:nvPr>
            <p:custDataLst>
              <p:tags r:id="rId3"/>
            </p:custDataLst>
          </p:nvPr>
        </p:nvSpPr>
        <p:spPr>
          <a:xfrm rot="18900000">
            <a:off x="-1137948" y="898636"/>
            <a:ext cx="1566363" cy="1566362"/>
          </a:xfrm>
          <a:prstGeom prst="rect">
            <a:avLst/>
          </a:prstGeom>
          <a:solidFill>
            <a:srgbClr val="D28D10"/>
          </a:solidFill>
          <a:ln w="12700">
            <a:solidFill>
              <a:srgbClr val="D28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custDataLst>
      <p:tags r:id="rId4"/>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0" y="1616075"/>
            <a:ext cx="10692130" cy="13503275"/>
            <a:chOff x="0" y="2545"/>
            <a:chExt cx="16838" cy="21265"/>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182"/>
              <a:ext cx="16838" cy="12628"/>
            </a:xfrm>
            <a:prstGeom prst="rect">
              <a:avLst/>
            </a:prstGeom>
          </p:spPr>
        </p:pic>
        <p:sp>
          <p:nvSpPr>
            <p:cNvPr id="16" name="矩形 15"/>
            <p:cNvSpPr/>
            <p:nvPr/>
          </p:nvSpPr>
          <p:spPr>
            <a:xfrm>
              <a:off x="0" y="2545"/>
              <a:ext cx="16837" cy="9102"/>
            </a:xfrm>
            <a:prstGeom prst="rect">
              <a:avLst/>
            </a:prstGeom>
            <a:solidFill>
              <a:srgbClr val="59A9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3" name="矩形 32"/>
          <p:cNvSpPr/>
          <p:nvPr>
            <p:custDataLst>
              <p:tags r:id="rId2"/>
            </p:custDataLst>
          </p:nvPr>
        </p:nvSpPr>
        <p:spPr>
          <a:xfrm>
            <a:off x="-1" y="1570990"/>
            <a:ext cx="10691495" cy="13548360"/>
          </a:xfrm>
          <a:prstGeom prst="rect">
            <a:avLst/>
          </a:prstGeom>
          <a:gradFill flip="none" rotWithShape="1">
            <a:gsLst>
              <a:gs pos="33000">
                <a:schemeClr val="bg1">
                  <a:alpha val="100000"/>
                </a:schemeClr>
              </a:gs>
              <a:gs pos="100000">
                <a:schemeClr val="bg1">
                  <a:alpha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sz="1600" dirty="0">
              <a:solidFill>
                <a:srgbClr val="0070C0"/>
              </a:solidFill>
              <a:latin typeface="微软雅黑" panose="020B0503020204020204" pitchFamily="34" charset="-122"/>
              <a:ea typeface="微软雅黑" panose="020B0503020204020204" pitchFamily="34" charset="-122"/>
              <a:sym typeface="+mn-ea"/>
            </a:endParaRPr>
          </a:p>
        </p:txBody>
      </p:sp>
      <p:sp>
        <p:nvSpPr>
          <p:cNvPr id="9" name="流程图: 延期 8"/>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4.</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4"/>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5</a:t>
            </a:r>
            <a:endParaRPr lang="en-US" altLang="zh-CN" sz="6600" b="1" dirty="0">
              <a:solidFill>
                <a:schemeClr val="bg1"/>
              </a:solidFill>
              <a:latin typeface="黑体" panose="02010609060101010101" charset="-122"/>
              <a:ea typeface="黑体" panose="02010609060101010101" charset="-122"/>
            </a:endParaRPr>
          </a:p>
        </p:txBody>
      </p:sp>
      <p:sp>
        <p:nvSpPr>
          <p:cNvPr id="17" name="文本框 16"/>
          <p:cNvSpPr txBox="1"/>
          <p:nvPr>
            <p:custDataLst>
              <p:tags r:id="rId5"/>
            </p:custDataLst>
          </p:nvPr>
        </p:nvSpPr>
        <p:spPr>
          <a:xfrm>
            <a:off x="838200" y="3336290"/>
            <a:ext cx="8999220" cy="521970"/>
          </a:xfrm>
          <a:prstGeom prst="rect">
            <a:avLst/>
          </a:prstGeom>
          <a:noFill/>
          <a:ln w="9525">
            <a:noFill/>
          </a:ln>
        </p:spPr>
        <p:txBody>
          <a:bodyPr wrap="square">
            <a:spAutoFit/>
          </a:bodyPr>
          <a:lstStyle/>
          <a:p>
            <a:pPr indent="0"/>
            <a:r>
              <a:rPr lang="zh-CN" altLang="en-US" sz="2800" b="1" dirty="0">
                <a:solidFill>
                  <a:srgbClr val="D28D10"/>
                </a:solidFill>
              </a:rPr>
              <a:t>塑造富有地域</a:t>
            </a:r>
            <a:r>
              <a:rPr lang="zh-CN" altLang="en-US" sz="2800" b="1">
                <a:solidFill>
                  <a:srgbClr val="D28D10"/>
                </a:solidFill>
              </a:rPr>
              <a:t>特色</a:t>
            </a:r>
            <a:r>
              <a:rPr lang="zh-CN" altLang="en-US" sz="2800" b="1" smtClean="0">
                <a:solidFill>
                  <a:srgbClr val="D28D10"/>
                </a:solidFill>
              </a:rPr>
              <a:t>的乡域风貌</a:t>
            </a:r>
            <a:r>
              <a:rPr lang="zh-CN" altLang="en-US" sz="2800" b="1">
                <a:solidFill>
                  <a:srgbClr val="D28D10"/>
                </a:solidFill>
              </a:rPr>
              <a:t>格局：</a:t>
            </a:r>
            <a:r>
              <a:rPr lang="zh-CN" altLang="en-US" sz="2800" b="1" dirty="0">
                <a:solidFill>
                  <a:srgbClr val="0070C0"/>
                </a:solidFill>
                <a:latin typeface="微软雅黑" panose="020B0503020204020204" pitchFamily="34" charset="-122"/>
                <a:ea typeface="微软雅黑" panose="020B0503020204020204" pitchFamily="34" charset="-122"/>
                <a:sym typeface="+mn-ea"/>
              </a:rPr>
              <a:t>“两带、三区”</a:t>
            </a:r>
            <a:endParaRPr lang="zh-CN" altLang="en-US" sz="2800" b="1" dirty="0">
              <a:solidFill>
                <a:srgbClr val="D28D10"/>
              </a:solidFill>
            </a:endParaRPr>
          </a:p>
        </p:txBody>
      </p:sp>
      <p:sp>
        <p:nvSpPr>
          <p:cNvPr id="6" name="标题 2"/>
          <p:cNvSpPr txBox="1"/>
          <p:nvPr>
            <p:custDataLst>
              <p:tags r:id="rId6"/>
            </p:custDataLst>
          </p:nvPr>
        </p:nvSpPr>
        <p:spPr>
          <a:xfrm>
            <a:off x="1655444" y="403986"/>
            <a:ext cx="5640706" cy="64960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特色风貌塑造</a:t>
            </a:r>
            <a:endParaRPr lang="zh-CN" altLang="en-US" sz="4000" dirty="0">
              <a:solidFill>
                <a:srgbClr val="D28D10"/>
              </a:solidFill>
            </a:endParaRPr>
          </a:p>
        </p:txBody>
      </p:sp>
      <p:sp>
        <p:nvSpPr>
          <p:cNvPr id="100" name="文本框 99"/>
          <p:cNvSpPr txBox="1"/>
          <p:nvPr>
            <p:custDataLst>
              <p:tags r:id="rId7"/>
            </p:custDataLst>
          </p:nvPr>
        </p:nvSpPr>
        <p:spPr>
          <a:xfrm>
            <a:off x="838200" y="1680815"/>
            <a:ext cx="8998585" cy="1383665"/>
          </a:xfrm>
          <a:prstGeom prst="rect">
            <a:avLst/>
          </a:prstGeom>
          <a:noFill/>
          <a:ln w="9525">
            <a:noFill/>
          </a:ln>
        </p:spPr>
        <p:txBody>
          <a:bodyPr wrap="square">
            <a:spAutoFit/>
          </a:bodyPr>
          <a:lstStyle/>
          <a:p>
            <a:r>
              <a:rPr lang="zh-CN" altLang="en-US" sz="2800" b="1">
                <a:solidFill>
                  <a:srgbClr val="D28D10"/>
                </a:solidFill>
              </a:rPr>
              <a:t>风貌</a:t>
            </a:r>
            <a:r>
              <a:rPr lang="zh-CN" altLang="en-US" sz="2800" b="1" smtClean="0">
                <a:solidFill>
                  <a:srgbClr val="D28D10"/>
                </a:solidFill>
              </a:rPr>
              <a:t>定位“</a:t>
            </a:r>
            <a:r>
              <a:rPr lang="zh-CN" altLang="en-US" sz="2800" b="1" dirty="0">
                <a:solidFill>
                  <a:srgbClr val="000000"/>
                </a:solidFill>
                <a:latin typeface="微软雅黑" panose="020B0503020204020204" pitchFamily="34" charset="-122"/>
                <a:ea typeface="微软雅黑" panose="020B0503020204020204" pitchFamily="34" charset="-122"/>
                <a:sym typeface="+mn-ea"/>
              </a:rPr>
              <a:t>“拉祜族民族文化交融、山水林田怡人”的全国唯一的拉祜族原真文化体验旅游小镇，世界拉祜族的精神家园</a:t>
            </a:r>
            <a:r>
              <a:rPr lang="zh-CN" altLang="en-US" sz="2800" b="1" smtClean="0">
                <a:solidFill>
                  <a:srgbClr val="D28D10"/>
                </a:solidFill>
              </a:rPr>
              <a:t>”</a:t>
            </a:r>
            <a:endParaRPr lang="zh-CN" altLang="en-US" sz="2800" b="1" dirty="0">
              <a:solidFill>
                <a:srgbClr val="D28D10"/>
              </a:solidFill>
            </a:endParaRPr>
          </a:p>
        </p:txBody>
      </p:sp>
      <p:sp>
        <p:nvSpPr>
          <p:cNvPr id="48" name="矩形 47"/>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文本框 19"/>
          <p:cNvSpPr txBox="1"/>
          <p:nvPr/>
        </p:nvSpPr>
        <p:spPr>
          <a:xfrm>
            <a:off x="685165" y="3985895"/>
            <a:ext cx="9429115" cy="4257040"/>
          </a:xfrm>
          <a:prstGeom prst="rect">
            <a:avLst/>
          </a:prstGeom>
          <a:noFill/>
        </p:spPr>
        <p:txBody>
          <a:bodyPr wrap="square" rtlCol="0" anchor="t">
            <a:noAutofit/>
          </a:bodyPr>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sym typeface="+mn-ea"/>
              </a:rPr>
              <a:t>特色产业风光带：</a:t>
            </a:r>
            <a:r>
              <a:rPr lang="zh-CN" altLang="en-US" sz="1600" dirty="0">
                <a:solidFill>
                  <a:srgbClr val="0070C0"/>
                </a:solidFill>
                <a:latin typeface="微软雅黑" panose="020B0503020204020204" pitchFamily="34" charset="-122"/>
                <a:ea typeface="微软雅黑" panose="020B0503020204020204" pitchFamily="34" charset="-122"/>
                <a:sym typeface="+mn-ea"/>
              </a:rPr>
              <a:t>以南北向的林勐公路轴线，主要展示民族文化、高山立体农业种植区、高山生态种植、林下特色种植</a:t>
            </a:r>
            <a:endParaRPr lang="zh-CN" altLang="en-US" sz="1600" dirty="0">
              <a:solidFill>
                <a:srgbClr val="0070C0"/>
              </a:solidFill>
              <a:latin typeface="微软雅黑" panose="020B0503020204020204" pitchFamily="34" charset="-122"/>
              <a:ea typeface="微软雅黑" panose="020B0503020204020204" pitchFamily="34" charset="-122"/>
            </a:endParaRPr>
          </a:p>
          <a:p>
            <a:pPr>
              <a:lnSpc>
                <a:spcPct val="150000"/>
              </a:lnSpc>
              <a:buClrTx/>
              <a:buSzTx/>
              <a:buFontTx/>
            </a:pPr>
            <a:r>
              <a:rPr lang="zh-CN" altLang="en-US" sz="1600" b="1" dirty="0">
                <a:solidFill>
                  <a:srgbClr val="0070C0"/>
                </a:solidFill>
                <a:latin typeface="微软雅黑" panose="020B0503020204020204" pitchFamily="34" charset="-122"/>
                <a:ea typeface="微软雅黑" panose="020B0503020204020204" pitchFamily="34" charset="-122"/>
                <a:sym typeface="+mn-ea"/>
              </a:rPr>
              <a:t>南美河高山河流景观带：</a:t>
            </a:r>
            <a:r>
              <a:rPr lang="zh-CN" altLang="en-US" sz="1600" dirty="0">
                <a:solidFill>
                  <a:srgbClr val="0070C0"/>
                </a:solidFill>
                <a:latin typeface="微软雅黑" panose="020B0503020204020204" pitchFamily="34" charset="-122"/>
                <a:ea typeface="微软雅黑" panose="020B0503020204020204" pitchFamily="34" charset="-122"/>
                <a:sym typeface="+mn-ea"/>
              </a:rPr>
              <a:t>依托南美河地势，自然环境，打造高山河流景观带，展示南美乡优越的生态环境优势和磅礴的高山深河大地景观之美</a:t>
            </a:r>
            <a:endParaRPr lang="zh-CN" altLang="en-US" sz="1600" dirty="0">
              <a:solidFill>
                <a:srgbClr val="0070C0"/>
              </a:solidFill>
              <a:latin typeface="微软雅黑" panose="020B0503020204020204" pitchFamily="34" charset="-122"/>
              <a:ea typeface="微软雅黑" panose="020B0503020204020204" pitchFamily="34" charset="-122"/>
            </a:endParaRPr>
          </a:p>
          <a:p>
            <a:pPr>
              <a:lnSpc>
                <a:spcPct val="150000"/>
              </a:lnSpc>
              <a:buClrTx/>
              <a:buSzTx/>
              <a:buFontTx/>
            </a:pPr>
            <a:r>
              <a:rPr lang="zh-CN" altLang="en-US" sz="1600" b="1" dirty="0">
                <a:solidFill>
                  <a:srgbClr val="0070C0"/>
                </a:solidFill>
                <a:latin typeface="微软雅黑" panose="020B0503020204020204" pitchFamily="34" charset="-122"/>
                <a:ea typeface="微软雅黑" panose="020B0503020204020204" pitchFamily="34" charset="-122"/>
                <a:sym typeface="+mn-ea"/>
              </a:rPr>
              <a:t>民族文化旅游区：</a:t>
            </a:r>
            <a:r>
              <a:rPr lang="zh-CN" altLang="en-US" sz="1600" dirty="0">
                <a:solidFill>
                  <a:srgbClr val="0070C0"/>
                </a:solidFill>
                <a:latin typeface="微软雅黑" panose="020B0503020204020204" pitchFamily="34" charset="-122"/>
                <a:ea typeface="微软雅黑" panose="020B0503020204020204" pitchFamily="34" charset="-122"/>
                <a:sym typeface="+mn-ea"/>
              </a:rPr>
              <a:t>乡中部，沿林勐公路两侧，依托乡驻地的民族文化风情园，发展民族文化旅游及其衍生产品、商贸活动来促进经济发展，带动整个乡域的发展</a:t>
            </a:r>
            <a:endParaRPr lang="zh-CN" altLang="en-US" sz="1600" dirty="0">
              <a:solidFill>
                <a:srgbClr val="0070C0"/>
              </a:solidFill>
              <a:latin typeface="微软雅黑" panose="020B0503020204020204" pitchFamily="34" charset="-122"/>
              <a:ea typeface="微软雅黑" panose="020B0503020204020204" pitchFamily="34" charset="-122"/>
            </a:endParaRPr>
          </a:p>
          <a:p>
            <a:pPr>
              <a:lnSpc>
                <a:spcPct val="150000"/>
              </a:lnSpc>
              <a:buClrTx/>
              <a:buSzTx/>
              <a:buFontTx/>
            </a:pPr>
            <a:r>
              <a:rPr lang="zh-CN" altLang="en-US" sz="1600" b="1" dirty="0">
                <a:solidFill>
                  <a:srgbClr val="0070C0"/>
                </a:solidFill>
                <a:latin typeface="微软雅黑" panose="020B0503020204020204" pitchFamily="34" charset="-122"/>
                <a:ea typeface="微软雅黑" panose="020B0503020204020204" pitchFamily="34" charset="-122"/>
                <a:sym typeface="+mn-ea"/>
              </a:rPr>
              <a:t>高山生态农林旅游区：</a:t>
            </a:r>
            <a:r>
              <a:rPr lang="zh-CN" altLang="en-US" sz="1600" dirty="0">
                <a:solidFill>
                  <a:srgbClr val="0070C0"/>
                </a:solidFill>
                <a:latin typeface="微软雅黑" panose="020B0503020204020204" pitchFamily="34" charset="-122"/>
                <a:ea typeface="微软雅黑" panose="020B0503020204020204" pitchFamily="34" charset="-122"/>
                <a:sym typeface="+mn-ea"/>
              </a:rPr>
              <a:t>乡北侧，以林下种植、特色农业种植、经济果林种植为产业点。发展示各种示范区、产品加工，打造特色产业链经济，带动北部乡域经济发展</a:t>
            </a:r>
            <a:endParaRPr lang="zh-CN" altLang="en-US" sz="1600" dirty="0">
              <a:solidFill>
                <a:srgbClr val="0070C0"/>
              </a:solidFill>
              <a:latin typeface="微软雅黑" panose="020B0503020204020204" pitchFamily="34" charset="-122"/>
              <a:ea typeface="微软雅黑" panose="020B0503020204020204" pitchFamily="34" charset="-122"/>
            </a:endParaRPr>
          </a:p>
          <a:p>
            <a:pPr>
              <a:lnSpc>
                <a:spcPct val="150000"/>
              </a:lnSpc>
              <a:buClrTx/>
              <a:buSzTx/>
              <a:buFontTx/>
            </a:pPr>
            <a:r>
              <a:rPr lang="zh-CN" altLang="en-US" sz="1600" b="1" dirty="0">
                <a:solidFill>
                  <a:srgbClr val="0070C0"/>
                </a:solidFill>
                <a:latin typeface="微软雅黑" panose="020B0503020204020204" pitchFamily="34" charset="-122"/>
                <a:ea typeface="微软雅黑" panose="020B0503020204020204" pitchFamily="34" charset="-122"/>
                <a:sym typeface="+mn-ea"/>
              </a:rPr>
              <a:t>茶文化生态旅游区:</a:t>
            </a:r>
            <a:r>
              <a:rPr lang="zh-CN" altLang="en-US" sz="1600" dirty="0">
                <a:solidFill>
                  <a:srgbClr val="0070C0"/>
                </a:solidFill>
                <a:latin typeface="微软雅黑" panose="020B0503020204020204" pitchFamily="34" charset="-122"/>
                <a:ea typeface="微软雅黑" panose="020B0503020204020204" pitchFamily="34" charset="-122"/>
                <a:sym typeface="+mn-ea"/>
              </a:rPr>
              <a:t>乡南部</a:t>
            </a:r>
            <a:r>
              <a:rPr lang="en-US" altLang="zh-CN" sz="1600" dirty="0">
                <a:solidFill>
                  <a:srgbClr val="0070C0"/>
                </a:solidFill>
                <a:latin typeface="微软雅黑" panose="020B0503020204020204" pitchFamily="34" charset="-122"/>
                <a:ea typeface="微软雅黑" panose="020B0503020204020204" pitchFamily="34" charset="-122"/>
                <a:sym typeface="+mn-ea"/>
              </a:rPr>
              <a:t>,</a:t>
            </a:r>
            <a:r>
              <a:rPr lang="zh-CN" altLang="en-US" sz="1600" dirty="0">
                <a:solidFill>
                  <a:srgbClr val="0070C0"/>
                </a:solidFill>
                <a:latin typeface="微软雅黑" panose="020B0503020204020204" pitchFamily="34" charset="-122"/>
                <a:ea typeface="微软雅黑" panose="020B0503020204020204" pitchFamily="34" charset="-122"/>
                <a:sym typeface="+mn-ea"/>
              </a:rPr>
              <a:t>以</a:t>
            </a:r>
            <a:r>
              <a:rPr lang="en-US" altLang="zh-CN" sz="1600" dirty="0">
                <a:solidFill>
                  <a:srgbClr val="0070C0"/>
                </a:solidFill>
                <a:latin typeface="微软雅黑" panose="020B0503020204020204" pitchFamily="34" charset="-122"/>
                <a:ea typeface="微软雅黑" panose="020B0503020204020204" pitchFamily="34" charset="-122"/>
                <a:sym typeface="+mn-ea"/>
              </a:rPr>
              <a:t>万亩茶园和千亩野生古茶林</a:t>
            </a:r>
            <a:r>
              <a:rPr lang="zh-CN" altLang="en-US" sz="1600" dirty="0">
                <a:solidFill>
                  <a:srgbClr val="0070C0"/>
                </a:solidFill>
                <a:latin typeface="微软雅黑" panose="020B0503020204020204" pitchFamily="34" charset="-122"/>
                <a:ea typeface="微软雅黑" panose="020B0503020204020204" pitchFamily="34" charset="-122"/>
                <a:sym typeface="+mn-ea"/>
              </a:rPr>
              <a:t>等</a:t>
            </a:r>
            <a:r>
              <a:rPr lang="en-US" altLang="zh-CN" sz="1600" dirty="0">
                <a:solidFill>
                  <a:srgbClr val="0070C0"/>
                </a:solidFill>
                <a:latin typeface="微软雅黑" panose="020B0503020204020204" pitchFamily="34" charset="-122"/>
                <a:ea typeface="微软雅黑" panose="020B0503020204020204" pitchFamily="34" charset="-122"/>
                <a:sym typeface="+mn-ea"/>
              </a:rPr>
              <a:t>茶叶优势，发展体验观光式旅游，发展茶叶产品</a:t>
            </a:r>
            <a:r>
              <a:rPr lang="zh-CN" altLang="en-US" sz="1600" dirty="0">
                <a:solidFill>
                  <a:srgbClr val="0070C0"/>
                </a:solidFill>
                <a:latin typeface="微软雅黑" panose="020B0503020204020204" pitchFamily="34" charset="-122"/>
                <a:ea typeface="微软雅黑" panose="020B0503020204020204" pitchFamily="34" charset="-122"/>
                <a:sym typeface="+mn-ea"/>
              </a:rPr>
              <a:t>精</a:t>
            </a:r>
            <a:r>
              <a:rPr lang="en-US" altLang="zh-CN" sz="1600" dirty="0">
                <a:solidFill>
                  <a:srgbClr val="0070C0"/>
                </a:solidFill>
                <a:latin typeface="微软雅黑" panose="020B0503020204020204" pitchFamily="34" charset="-122"/>
                <a:ea typeface="微软雅黑" panose="020B0503020204020204" pitchFamily="34" charset="-122"/>
                <a:sym typeface="+mn-ea"/>
              </a:rPr>
              <a:t>加工，推动南美乡南部区域旅游发展</a:t>
            </a:r>
            <a:endParaRPr lang="en-US" altLang="zh-CN" sz="1600" dirty="0">
              <a:solidFill>
                <a:srgbClr val="0070C0"/>
              </a:solidFill>
              <a:latin typeface="微软雅黑" panose="020B0503020204020204" pitchFamily="34" charset="-122"/>
              <a:ea typeface="微软雅黑" panose="020B0503020204020204" pitchFamily="34" charset="-122"/>
              <a:sym typeface="+mn-ea"/>
            </a:endParaRPr>
          </a:p>
        </p:txBody>
      </p:sp>
      <p:pic>
        <p:nvPicPr>
          <p:cNvPr id="37" name="图片 36"/>
          <p:cNvPicPr>
            <a:picLocks noChangeAspect="1"/>
          </p:cNvPicPr>
          <p:nvPr/>
        </p:nvPicPr>
        <p:blipFill>
          <a:blip r:embed="rId8"/>
          <a:stretch>
            <a:fillRect/>
          </a:stretch>
        </p:blipFill>
        <p:spPr>
          <a:xfrm>
            <a:off x="351790" y="7866380"/>
            <a:ext cx="5020945" cy="6945630"/>
          </a:xfrm>
          <a:prstGeom prst="rect">
            <a:avLst/>
          </a:prstGeom>
        </p:spPr>
      </p:pic>
      <p:sp>
        <p:nvSpPr>
          <p:cNvPr id="39" name="椭圆 38"/>
          <p:cNvSpPr/>
          <p:nvPr/>
        </p:nvSpPr>
        <p:spPr>
          <a:xfrm>
            <a:off x="1878330" y="9764395"/>
            <a:ext cx="1447800" cy="1868170"/>
          </a:xfrm>
          <a:prstGeom prst="ellipse">
            <a:avLst/>
          </a:prstGeom>
          <a:solidFill>
            <a:schemeClr val="accent2">
              <a:alpha val="54000"/>
            </a:schemeClr>
          </a:solidFill>
          <a:ln w="28575" cmpd="dbl">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任意多边形 39"/>
          <p:cNvSpPr/>
          <p:nvPr/>
        </p:nvSpPr>
        <p:spPr>
          <a:xfrm>
            <a:off x="2301240" y="7908925"/>
            <a:ext cx="1385570" cy="6473825"/>
          </a:xfrm>
          <a:custGeom>
            <a:avLst/>
            <a:gdLst>
              <a:gd name="connisteX0" fmla="*/ 0 w 1115060"/>
              <a:gd name="connsiteY0" fmla="*/ 5132070 h 5132070"/>
              <a:gd name="connisteX1" fmla="*/ 70485 w 1115060"/>
              <a:gd name="connsiteY1" fmla="*/ 5071110 h 5132070"/>
              <a:gd name="connisteX2" fmla="*/ 141605 w 1115060"/>
              <a:gd name="connsiteY2" fmla="*/ 4989830 h 5132070"/>
              <a:gd name="connisteX3" fmla="*/ 202565 w 1115060"/>
              <a:gd name="connsiteY3" fmla="*/ 4918710 h 5132070"/>
              <a:gd name="connisteX4" fmla="*/ 243205 w 1115060"/>
              <a:gd name="connsiteY4" fmla="*/ 4827905 h 5132070"/>
              <a:gd name="connisteX5" fmla="*/ 253365 w 1115060"/>
              <a:gd name="connsiteY5" fmla="*/ 4746625 h 5132070"/>
              <a:gd name="connisteX6" fmla="*/ 253365 w 1115060"/>
              <a:gd name="connsiteY6" fmla="*/ 4665345 h 5132070"/>
              <a:gd name="connisteX7" fmla="*/ 253365 w 1115060"/>
              <a:gd name="connsiteY7" fmla="*/ 4594225 h 5132070"/>
              <a:gd name="connisteX8" fmla="*/ 253365 w 1115060"/>
              <a:gd name="connsiteY8" fmla="*/ 4523105 h 5132070"/>
              <a:gd name="connisteX9" fmla="*/ 253365 w 1115060"/>
              <a:gd name="connsiteY9" fmla="*/ 4452620 h 5132070"/>
              <a:gd name="connisteX10" fmla="*/ 253365 w 1115060"/>
              <a:gd name="connsiteY10" fmla="*/ 4371340 h 5132070"/>
              <a:gd name="connisteX11" fmla="*/ 253365 w 1115060"/>
              <a:gd name="connsiteY11" fmla="*/ 4300220 h 5132070"/>
              <a:gd name="connisteX12" fmla="*/ 253365 w 1115060"/>
              <a:gd name="connsiteY12" fmla="*/ 4229100 h 5132070"/>
              <a:gd name="connisteX13" fmla="*/ 253365 w 1115060"/>
              <a:gd name="connsiteY13" fmla="*/ 4148455 h 5132070"/>
              <a:gd name="connisteX14" fmla="*/ 253365 w 1115060"/>
              <a:gd name="connsiteY14" fmla="*/ 4067175 h 5132070"/>
              <a:gd name="connisteX15" fmla="*/ 253365 w 1115060"/>
              <a:gd name="connsiteY15" fmla="*/ 3985895 h 5132070"/>
              <a:gd name="connisteX16" fmla="*/ 253365 w 1115060"/>
              <a:gd name="connsiteY16" fmla="*/ 3914775 h 5132070"/>
              <a:gd name="connisteX17" fmla="*/ 243205 w 1115060"/>
              <a:gd name="connsiteY17" fmla="*/ 3843655 h 5132070"/>
              <a:gd name="connisteX18" fmla="*/ 233045 w 1115060"/>
              <a:gd name="connsiteY18" fmla="*/ 3773170 h 5132070"/>
              <a:gd name="connisteX19" fmla="*/ 233045 w 1115060"/>
              <a:gd name="connsiteY19" fmla="*/ 3702050 h 5132070"/>
              <a:gd name="connisteX20" fmla="*/ 233045 w 1115060"/>
              <a:gd name="connsiteY20" fmla="*/ 3630930 h 5132070"/>
              <a:gd name="connisteX21" fmla="*/ 233045 w 1115060"/>
              <a:gd name="connsiteY21" fmla="*/ 3559810 h 5132070"/>
              <a:gd name="connisteX22" fmla="*/ 233045 w 1115060"/>
              <a:gd name="connsiteY22" fmla="*/ 3478530 h 5132070"/>
              <a:gd name="connisteX23" fmla="*/ 233045 w 1115060"/>
              <a:gd name="connsiteY23" fmla="*/ 3408045 h 5132070"/>
              <a:gd name="connisteX24" fmla="*/ 233045 w 1115060"/>
              <a:gd name="connsiteY24" fmla="*/ 3336925 h 5132070"/>
              <a:gd name="connisteX25" fmla="*/ 233045 w 1115060"/>
              <a:gd name="connsiteY25" fmla="*/ 3265805 h 5132070"/>
              <a:gd name="connisteX26" fmla="*/ 233045 w 1115060"/>
              <a:gd name="connsiteY26" fmla="*/ 3194685 h 5132070"/>
              <a:gd name="connisteX27" fmla="*/ 243205 w 1115060"/>
              <a:gd name="connsiteY27" fmla="*/ 3114040 h 5132070"/>
              <a:gd name="connisteX28" fmla="*/ 253365 w 1115060"/>
              <a:gd name="connsiteY28" fmla="*/ 3042920 h 5132070"/>
              <a:gd name="connisteX29" fmla="*/ 253365 w 1115060"/>
              <a:gd name="connsiteY29" fmla="*/ 2961640 h 5132070"/>
              <a:gd name="connisteX30" fmla="*/ 263525 w 1115060"/>
              <a:gd name="connsiteY30" fmla="*/ 2890520 h 5132070"/>
              <a:gd name="connisteX31" fmla="*/ 273685 w 1115060"/>
              <a:gd name="connsiteY31" fmla="*/ 2819400 h 5132070"/>
              <a:gd name="connisteX32" fmla="*/ 283845 w 1115060"/>
              <a:gd name="connsiteY32" fmla="*/ 2748915 h 5132070"/>
              <a:gd name="connisteX33" fmla="*/ 294005 w 1115060"/>
              <a:gd name="connsiteY33" fmla="*/ 2677795 h 5132070"/>
              <a:gd name="connisteX34" fmla="*/ 314325 w 1115060"/>
              <a:gd name="connsiteY34" fmla="*/ 2606675 h 5132070"/>
              <a:gd name="connisteX35" fmla="*/ 324485 w 1115060"/>
              <a:gd name="connsiteY35" fmla="*/ 2525395 h 5132070"/>
              <a:gd name="connisteX36" fmla="*/ 334645 w 1115060"/>
              <a:gd name="connsiteY36" fmla="*/ 2454275 h 5132070"/>
              <a:gd name="connisteX37" fmla="*/ 334645 w 1115060"/>
              <a:gd name="connsiteY37" fmla="*/ 2383790 h 5132070"/>
              <a:gd name="connisteX38" fmla="*/ 344805 w 1115060"/>
              <a:gd name="connsiteY38" fmla="*/ 2312670 h 5132070"/>
              <a:gd name="connisteX39" fmla="*/ 344805 w 1115060"/>
              <a:gd name="connsiteY39" fmla="*/ 2241550 h 5132070"/>
              <a:gd name="connisteX40" fmla="*/ 354965 w 1115060"/>
              <a:gd name="connsiteY40" fmla="*/ 2170430 h 5132070"/>
              <a:gd name="connisteX41" fmla="*/ 354965 w 1115060"/>
              <a:gd name="connsiteY41" fmla="*/ 2099310 h 5132070"/>
              <a:gd name="connisteX42" fmla="*/ 354965 w 1115060"/>
              <a:gd name="connsiteY42" fmla="*/ 2028825 h 5132070"/>
              <a:gd name="connisteX43" fmla="*/ 354965 w 1115060"/>
              <a:gd name="connsiteY43" fmla="*/ 1957705 h 5132070"/>
              <a:gd name="connisteX44" fmla="*/ 344805 w 1115060"/>
              <a:gd name="connsiteY44" fmla="*/ 1886585 h 5132070"/>
              <a:gd name="connisteX45" fmla="*/ 324485 w 1115060"/>
              <a:gd name="connsiteY45" fmla="*/ 1815465 h 5132070"/>
              <a:gd name="connisteX46" fmla="*/ 294005 w 1115060"/>
              <a:gd name="connsiteY46" fmla="*/ 1744345 h 5132070"/>
              <a:gd name="connisteX47" fmla="*/ 263525 w 1115060"/>
              <a:gd name="connsiteY47" fmla="*/ 1673860 h 5132070"/>
              <a:gd name="connisteX48" fmla="*/ 233045 w 1115060"/>
              <a:gd name="connsiteY48" fmla="*/ 1602740 h 5132070"/>
              <a:gd name="connisteX49" fmla="*/ 212725 w 1115060"/>
              <a:gd name="connsiteY49" fmla="*/ 1531620 h 5132070"/>
              <a:gd name="connisteX50" fmla="*/ 202565 w 1115060"/>
              <a:gd name="connsiteY50" fmla="*/ 1460500 h 5132070"/>
              <a:gd name="connisteX51" fmla="*/ 202565 w 1115060"/>
              <a:gd name="connsiteY51" fmla="*/ 1389380 h 5132070"/>
              <a:gd name="connisteX52" fmla="*/ 202565 w 1115060"/>
              <a:gd name="connsiteY52" fmla="*/ 1318895 h 5132070"/>
              <a:gd name="connisteX53" fmla="*/ 202565 w 1115060"/>
              <a:gd name="connsiteY53" fmla="*/ 1247775 h 5132070"/>
              <a:gd name="connisteX54" fmla="*/ 212725 w 1115060"/>
              <a:gd name="connsiteY54" fmla="*/ 1176655 h 5132070"/>
              <a:gd name="connisteX55" fmla="*/ 222885 w 1115060"/>
              <a:gd name="connsiteY55" fmla="*/ 1105535 h 5132070"/>
              <a:gd name="connisteX56" fmla="*/ 253365 w 1115060"/>
              <a:gd name="connsiteY56" fmla="*/ 1034415 h 5132070"/>
              <a:gd name="connisteX57" fmla="*/ 283845 w 1115060"/>
              <a:gd name="connsiteY57" fmla="*/ 963930 h 5132070"/>
              <a:gd name="connisteX58" fmla="*/ 314325 w 1115060"/>
              <a:gd name="connsiteY58" fmla="*/ 892810 h 5132070"/>
              <a:gd name="connisteX59" fmla="*/ 354965 w 1115060"/>
              <a:gd name="connsiteY59" fmla="*/ 811530 h 5132070"/>
              <a:gd name="connisteX60" fmla="*/ 395605 w 1115060"/>
              <a:gd name="connsiteY60" fmla="*/ 740410 h 5132070"/>
              <a:gd name="connisteX61" fmla="*/ 435610 w 1115060"/>
              <a:gd name="connsiteY61" fmla="*/ 669925 h 5132070"/>
              <a:gd name="connisteX62" fmla="*/ 486410 w 1115060"/>
              <a:gd name="connsiteY62" fmla="*/ 598805 h 5132070"/>
              <a:gd name="connisteX63" fmla="*/ 537210 w 1115060"/>
              <a:gd name="connsiteY63" fmla="*/ 527685 h 5132070"/>
              <a:gd name="connisteX64" fmla="*/ 588010 w 1115060"/>
              <a:gd name="connsiteY64" fmla="*/ 456565 h 5132070"/>
              <a:gd name="connisteX65" fmla="*/ 638810 w 1115060"/>
              <a:gd name="connsiteY65" fmla="*/ 385445 h 5132070"/>
              <a:gd name="connisteX66" fmla="*/ 689610 w 1115060"/>
              <a:gd name="connsiteY66" fmla="*/ 314960 h 5132070"/>
              <a:gd name="connisteX67" fmla="*/ 760095 w 1115060"/>
              <a:gd name="connsiteY67" fmla="*/ 254000 h 5132070"/>
              <a:gd name="connisteX68" fmla="*/ 831215 w 1115060"/>
              <a:gd name="connsiteY68" fmla="*/ 193040 h 5132070"/>
              <a:gd name="connisteX69" fmla="*/ 902335 w 1115060"/>
              <a:gd name="connsiteY69" fmla="*/ 132080 h 5132070"/>
              <a:gd name="connisteX70" fmla="*/ 973455 w 1115060"/>
              <a:gd name="connsiteY70" fmla="*/ 81280 h 5132070"/>
              <a:gd name="connisteX71" fmla="*/ 1044575 w 1115060"/>
              <a:gd name="connsiteY71" fmla="*/ 40640 h 5132070"/>
              <a:gd name="connisteX72" fmla="*/ 1115060 w 1115060"/>
              <a:gd name="connsiteY72" fmla="*/ 0 h 51320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Lst>
            <a:rect l="l" t="t" r="r" b="b"/>
            <a:pathLst>
              <a:path w="1115060" h="5132070">
                <a:moveTo>
                  <a:pt x="0" y="5132070"/>
                </a:moveTo>
                <a:cubicBezTo>
                  <a:pt x="12700" y="5121275"/>
                  <a:pt x="41910" y="5099685"/>
                  <a:pt x="70485" y="5071110"/>
                </a:cubicBezTo>
                <a:cubicBezTo>
                  <a:pt x="99060" y="5042535"/>
                  <a:pt x="114935" y="5020310"/>
                  <a:pt x="141605" y="4989830"/>
                </a:cubicBezTo>
                <a:cubicBezTo>
                  <a:pt x="168275" y="4959350"/>
                  <a:pt x="182245" y="4951095"/>
                  <a:pt x="202565" y="4918710"/>
                </a:cubicBezTo>
                <a:cubicBezTo>
                  <a:pt x="222885" y="4886325"/>
                  <a:pt x="233045" y="4862195"/>
                  <a:pt x="243205" y="4827905"/>
                </a:cubicBezTo>
                <a:cubicBezTo>
                  <a:pt x="253365" y="4793615"/>
                  <a:pt x="251460" y="4779010"/>
                  <a:pt x="253365" y="4746625"/>
                </a:cubicBezTo>
                <a:cubicBezTo>
                  <a:pt x="255270" y="4714240"/>
                  <a:pt x="253365" y="4695825"/>
                  <a:pt x="253365" y="4665345"/>
                </a:cubicBezTo>
                <a:cubicBezTo>
                  <a:pt x="253365" y="4634865"/>
                  <a:pt x="253365" y="4622800"/>
                  <a:pt x="253365" y="4594225"/>
                </a:cubicBezTo>
                <a:cubicBezTo>
                  <a:pt x="253365" y="4565650"/>
                  <a:pt x="253365" y="4551680"/>
                  <a:pt x="253365" y="4523105"/>
                </a:cubicBezTo>
                <a:cubicBezTo>
                  <a:pt x="253365" y="4494530"/>
                  <a:pt x="253365" y="4483100"/>
                  <a:pt x="253365" y="4452620"/>
                </a:cubicBezTo>
                <a:cubicBezTo>
                  <a:pt x="253365" y="4422140"/>
                  <a:pt x="253365" y="4401820"/>
                  <a:pt x="253365" y="4371340"/>
                </a:cubicBezTo>
                <a:cubicBezTo>
                  <a:pt x="253365" y="4340860"/>
                  <a:pt x="253365" y="4328795"/>
                  <a:pt x="253365" y="4300220"/>
                </a:cubicBezTo>
                <a:cubicBezTo>
                  <a:pt x="253365" y="4271645"/>
                  <a:pt x="253365" y="4259580"/>
                  <a:pt x="253365" y="4229100"/>
                </a:cubicBezTo>
                <a:cubicBezTo>
                  <a:pt x="253365" y="4198620"/>
                  <a:pt x="253365" y="4180840"/>
                  <a:pt x="253365" y="4148455"/>
                </a:cubicBezTo>
                <a:cubicBezTo>
                  <a:pt x="253365" y="4116070"/>
                  <a:pt x="253365" y="4099560"/>
                  <a:pt x="253365" y="4067175"/>
                </a:cubicBezTo>
                <a:cubicBezTo>
                  <a:pt x="253365" y="4034790"/>
                  <a:pt x="253365" y="4016375"/>
                  <a:pt x="253365" y="3985895"/>
                </a:cubicBezTo>
                <a:cubicBezTo>
                  <a:pt x="253365" y="3955415"/>
                  <a:pt x="255270" y="3943350"/>
                  <a:pt x="253365" y="3914775"/>
                </a:cubicBezTo>
                <a:cubicBezTo>
                  <a:pt x="251460" y="3886200"/>
                  <a:pt x="247015" y="3872230"/>
                  <a:pt x="243205" y="3843655"/>
                </a:cubicBezTo>
                <a:cubicBezTo>
                  <a:pt x="239395" y="3815080"/>
                  <a:pt x="234950" y="3801745"/>
                  <a:pt x="233045" y="3773170"/>
                </a:cubicBezTo>
                <a:cubicBezTo>
                  <a:pt x="231140" y="3744595"/>
                  <a:pt x="233045" y="3730625"/>
                  <a:pt x="233045" y="3702050"/>
                </a:cubicBezTo>
                <a:cubicBezTo>
                  <a:pt x="233045" y="3673475"/>
                  <a:pt x="233045" y="3659505"/>
                  <a:pt x="233045" y="3630930"/>
                </a:cubicBezTo>
                <a:cubicBezTo>
                  <a:pt x="233045" y="3602355"/>
                  <a:pt x="233045" y="3590290"/>
                  <a:pt x="233045" y="3559810"/>
                </a:cubicBezTo>
                <a:cubicBezTo>
                  <a:pt x="233045" y="3529330"/>
                  <a:pt x="233045" y="3509010"/>
                  <a:pt x="233045" y="3478530"/>
                </a:cubicBezTo>
                <a:cubicBezTo>
                  <a:pt x="233045" y="3448050"/>
                  <a:pt x="233045" y="3436620"/>
                  <a:pt x="233045" y="3408045"/>
                </a:cubicBezTo>
                <a:cubicBezTo>
                  <a:pt x="233045" y="3379470"/>
                  <a:pt x="233045" y="3365500"/>
                  <a:pt x="233045" y="3336925"/>
                </a:cubicBezTo>
                <a:cubicBezTo>
                  <a:pt x="233045" y="3308350"/>
                  <a:pt x="233045" y="3294380"/>
                  <a:pt x="233045" y="3265805"/>
                </a:cubicBezTo>
                <a:cubicBezTo>
                  <a:pt x="233045" y="3237230"/>
                  <a:pt x="231140" y="3225165"/>
                  <a:pt x="233045" y="3194685"/>
                </a:cubicBezTo>
                <a:cubicBezTo>
                  <a:pt x="234950" y="3164205"/>
                  <a:pt x="239395" y="3144520"/>
                  <a:pt x="243205" y="3114040"/>
                </a:cubicBezTo>
                <a:cubicBezTo>
                  <a:pt x="247015" y="3083560"/>
                  <a:pt x="251460" y="3073400"/>
                  <a:pt x="253365" y="3042920"/>
                </a:cubicBezTo>
                <a:cubicBezTo>
                  <a:pt x="255270" y="3012440"/>
                  <a:pt x="251460" y="2992120"/>
                  <a:pt x="253365" y="2961640"/>
                </a:cubicBezTo>
                <a:cubicBezTo>
                  <a:pt x="255270" y="2931160"/>
                  <a:pt x="259715" y="2919095"/>
                  <a:pt x="263525" y="2890520"/>
                </a:cubicBezTo>
                <a:cubicBezTo>
                  <a:pt x="267335" y="2861945"/>
                  <a:pt x="269875" y="2847975"/>
                  <a:pt x="273685" y="2819400"/>
                </a:cubicBezTo>
                <a:cubicBezTo>
                  <a:pt x="277495" y="2790825"/>
                  <a:pt x="280035" y="2777490"/>
                  <a:pt x="283845" y="2748915"/>
                </a:cubicBezTo>
                <a:cubicBezTo>
                  <a:pt x="287655" y="2720340"/>
                  <a:pt x="287655" y="2706370"/>
                  <a:pt x="294005" y="2677795"/>
                </a:cubicBezTo>
                <a:cubicBezTo>
                  <a:pt x="300355" y="2649220"/>
                  <a:pt x="307975" y="2637155"/>
                  <a:pt x="314325" y="2606675"/>
                </a:cubicBezTo>
                <a:cubicBezTo>
                  <a:pt x="320675" y="2576195"/>
                  <a:pt x="320675" y="2555875"/>
                  <a:pt x="324485" y="2525395"/>
                </a:cubicBezTo>
                <a:cubicBezTo>
                  <a:pt x="328295" y="2494915"/>
                  <a:pt x="332740" y="2482850"/>
                  <a:pt x="334645" y="2454275"/>
                </a:cubicBezTo>
                <a:cubicBezTo>
                  <a:pt x="336550" y="2425700"/>
                  <a:pt x="332740" y="2412365"/>
                  <a:pt x="334645" y="2383790"/>
                </a:cubicBezTo>
                <a:cubicBezTo>
                  <a:pt x="336550" y="2355215"/>
                  <a:pt x="342900" y="2341245"/>
                  <a:pt x="344805" y="2312670"/>
                </a:cubicBezTo>
                <a:cubicBezTo>
                  <a:pt x="346710" y="2284095"/>
                  <a:pt x="342900" y="2270125"/>
                  <a:pt x="344805" y="2241550"/>
                </a:cubicBezTo>
                <a:cubicBezTo>
                  <a:pt x="346710" y="2212975"/>
                  <a:pt x="353060" y="2199005"/>
                  <a:pt x="354965" y="2170430"/>
                </a:cubicBezTo>
                <a:cubicBezTo>
                  <a:pt x="356870" y="2141855"/>
                  <a:pt x="354965" y="2127885"/>
                  <a:pt x="354965" y="2099310"/>
                </a:cubicBezTo>
                <a:cubicBezTo>
                  <a:pt x="354965" y="2070735"/>
                  <a:pt x="354965" y="2057400"/>
                  <a:pt x="354965" y="2028825"/>
                </a:cubicBezTo>
                <a:cubicBezTo>
                  <a:pt x="354965" y="2000250"/>
                  <a:pt x="356870" y="1986280"/>
                  <a:pt x="354965" y="1957705"/>
                </a:cubicBezTo>
                <a:cubicBezTo>
                  <a:pt x="353060" y="1929130"/>
                  <a:pt x="351155" y="1915160"/>
                  <a:pt x="344805" y="1886585"/>
                </a:cubicBezTo>
                <a:cubicBezTo>
                  <a:pt x="338455" y="1858010"/>
                  <a:pt x="334645" y="1844040"/>
                  <a:pt x="324485" y="1815465"/>
                </a:cubicBezTo>
                <a:cubicBezTo>
                  <a:pt x="314325" y="1786890"/>
                  <a:pt x="306070" y="1772920"/>
                  <a:pt x="294005" y="1744345"/>
                </a:cubicBezTo>
                <a:cubicBezTo>
                  <a:pt x="281940" y="1715770"/>
                  <a:pt x="275590" y="1702435"/>
                  <a:pt x="263525" y="1673860"/>
                </a:cubicBezTo>
                <a:cubicBezTo>
                  <a:pt x="251460" y="1645285"/>
                  <a:pt x="243205" y="1631315"/>
                  <a:pt x="233045" y="1602740"/>
                </a:cubicBezTo>
                <a:cubicBezTo>
                  <a:pt x="222885" y="1574165"/>
                  <a:pt x="219075" y="1560195"/>
                  <a:pt x="212725" y="1531620"/>
                </a:cubicBezTo>
                <a:cubicBezTo>
                  <a:pt x="206375" y="1503045"/>
                  <a:pt x="204470" y="1489075"/>
                  <a:pt x="202565" y="1460500"/>
                </a:cubicBezTo>
                <a:cubicBezTo>
                  <a:pt x="200660" y="1431925"/>
                  <a:pt x="202565" y="1417955"/>
                  <a:pt x="202565" y="1389380"/>
                </a:cubicBezTo>
                <a:cubicBezTo>
                  <a:pt x="202565" y="1360805"/>
                  <a:pt x="202565" y="1347470"/>
                  <a:pt x="202565" y="1318895"/>
                </a:cubicBezTo>
                <a:cubicBezTo>
                  <a:pt x="202565" y="1290320"/>
                  <a:pt x="200660" y="1276350"/>
                  <a:pt x="202565" y="1247775"/>
                </a:cubicBezTo>
                <a:cubicBezTo>
                  <a:pt x="204470" y="1219200"/>
                  <a:pt x="208915" y="1205230"/>
                  <a:pt x="212725" y="1176655"/>
                </a:cubicBezTo>
                <a:cubicBezTo>
                  <a:pt x="216535" y="1148080"/>
                  <a:pt x="214630" y="1134110"/>
                  <a:pt x="222885" y="1105535"/>
                </a:cubicBezTo>
                <a:cubicBezTo>
                  <a:pt x="231140" y="1076960"/>
                  <a:pt x="241300" y="1062990"/>
                  <a:pt x="253365" y="1034415"/>
                </a:cubicBezTo>
                <a:cubicBezTo>
                  <a:pt x="265430" y="1005840"/>
                  <a:pt x="271780" y="992505"/>
                  <a:pt x="283845" y="963930"/>
                </a:cubicBezTo>
                <a:cubicBezTo>
                  <a:pt x="295910" y="935355"/>
                  <a:pt x="300355" y="923290"/>
                  <a:pt x="314325" y="892810"/>
                </a:cubicBezTo>
                <a:cubicBezTo>
                  <a:pt x="328295" y="862330"/>
                  <a:pt x="338455" y="842010"/>
                  <a:pt x="354965" y="811530"/>
                </a:cubicBezTo>
                <a:cubicBezTo>
                  <a:pt x="371475" y="781050"/>
                  <a:pt x="379730" y="768985"/>
                  <a:pt x="395605" y="740410"/>
                </a:cubicBezTo>
                <a:cubicBezTo>
                  <a:pt x="411480" y="711835"/>
                  <a:pt x="417195" y="698500"/>
                  <a:pt x="435610" y="669925"/>
                </a:cubicBezTo>
                <a:cubicBezTo>
                  <a:pt x="454025" y="641350"/>
                  <a:pt x="466090" y="627380"/>
                  <a:pt x="486410" y="598805"/>
                </a:cubicBezTo>
                <a:cubicBezTo>
                  <a:pt x="506730" y="570230"/>
                  <a:pt x="516890" y="556260"/>
                  <a:pt x="537210" y="527685"/>
                </a:cubicBezTo>
                <a:cubicBezTo>
                  <a:pt x="557530" y="499110"/>
                  <a:pt x="567690" y="485140"/>
                  <a:pt x="588010" y="456565"/>
                </a:cubicBezTo>
                <a:cubicBezTo>
                  <a:pt x="608330" y="427990"/>
                  <a:pt x="618490" y="414020"/>
                  <a:pt x="638810" y="385445"/>
                </a:cubicBezTo>
                <a:cubicBezTo>
                  <a:pt x="659130" y="356870"/>
                  <a:pt x="665480" y="340995"/>
                  <a:pt x="689610" y="314960"/>
                </a:cubicBezTo>
                <a:cubicBezTo>
                  <a:pt x="713740" y="288925"/>
                  <a:pt x="731520" y="278130"/>
                  <a:pt x="760095" y="254000"/>
                </a:cubicBezTo>
                <a:cubicBezTo>
                  <a:pt x="788670" y="229870"/>
                  <a:pt x="802640" y="217170"/>
                  <a:pt x="831215" y="193040"/>
                </a:cubicBezTo>
                <a:cubicBezTo>
                  <a:pt x="859790" y="168910"/>
                  <a:pt x="873760" y="154305"/>
                  <a:pt x="902335" y="132080"/>
                </a:cubicBezTo>
                <a:cubicBezTo>
                  <a:pt x="930910" y="109855"/>
                  <a:pt x="944880" y="99695"/>
                  <a:pt x="973455" y="81280"/>
                </a:cubicBezTo>
                <a:cubicBezTo>
                  <a:pt x="1002030" y="62865"/>
                  <a:pt x="1016000" y="57150"/>
                  <a:pt x="1044575" y="40640"/>
                </a:cubicBezTo>
                <a:cubicBezTo>
                  <a:pt x="1073150" y="24130"/>
                  <a:pt x="1102360" y="7620"/>
                  <a:pt x="1115060" y="0"/>
                </a:cubicBezTo>
              </a:path>
            </a:pathLst>
          </a:custGeom>
          <a:noFill/>
          <a:ln w="73025" cmpd="sng">
            <a:solidFill>
              <a:srgbClr val="FFFF00"/>
            </a:solidFill>
            <a:prstDash val="dash"/>
            <a:headEnd type="triangl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801370" y="11811635"/>
            <a:ext cx="3326765" cy="2301875"/>
          </a:xfrm>
          <a:prstGeom prst="ellipse">
            <a:avLst/>
          </a:prstGeom>
          <a:solidFill>
            <a:schemeClr val="accent6">
              <a:lumMod val="60000"/>
              <a:lumOff val="40000"/>
              <a:alpha val="54000"/>
            </a:schemeClr>
          </a:solidFill>
          <a:ln w="47625" cmpd="dbl">
            <a:solidFill>
              <a:schemeClr val="accent1">
                <a:shade val="50000"/>
                <a:alpha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latin typeface="微软雅黑" panose="020B0503020204020204" pitchFamily="34" charset="-122"/>
                <a:ea typeface="微软雅黑" panose="020B0503020204020204" pitchFamily="34" charset="-122"/>
                <a:sym typeface="+mn-ea"/>
              </a:rPr>
              <a:t>茶文化生态旅游区</a:t>
            </a:r>
            <a:endParaRPr lang="zh-CN" altLang="en-US"/>
          </a:p>
        </p:txBody>
      </p:sp>
      <p:sp>
        <p:nvSpPr>
          <p:cNvPr id="42" name="文本框 41"/>
          <p:cNvSpPr txBox="1"/>
          <p:nvPr/>
        </p:nvSpPr>
        <p:spPr>
          <a:xfrm>
            <a:off x="1574800" y="10485120"/>
            <a:ext cx="2205990" cy="337185"/>
          </a:xfrm>
          <a:prstGeom prst="rect">
            <a:avLst/>
          </a:prstGeom>
          <a:noFill/>
        </p:spPr>
        <p:txBody>
          <a:bodyPr wrap="square" rtlCol="0" anchor="t">
            <a:spAutoFit/>
          </a:bodyPr>
          <a:p>
            <a:r>
              <a:rPr lang="zh-CN" altLang="en-US" sz="1600" b="1" dirty="0">
                <a:solidFill>
                  <a:schemeClr val="accent2">
                    <a:lumMod val="75000"/>
                  </a:schemeClr>
                </a:solidFill>
                <a:latin typeface="微软雅黑" panose="020B0503020204020204" pitchFamily="34" charset="-122"/>
                <a:ea typeface="微软雅黑" panose="020B0503020204020204" pitchFamily="34" charset="-122"/>
                <a:sym typeface="+mn-ea"/>
              </a:rPr>
              <a:t>民族文化旅游区</a:t>
            </a:r>
            <a:endParaRPr lang="zh-CN" altLang="en-US" sz="1600" b="1"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43" name="文本框 42"/>
          <p:cNvSpPr txBox="1"/>
          <p:nvPr/>
        </p:nvSpPr>
        <p:spPr>
          <a:xfrm>
            <a:off x="2236470" y="8739505"/>
            <a:ext cx="2205990" cy="337185"/>
          </a:xfrm>
          <a:prstGeom prst="rect">
            <a:avLst/>
          </a:prstGeom>
          <a:noFill/>
        </p:spPr>
        <p:txBody>
          <a:bodyPr wrap="square" rtlCol="0" anchor="t">
            <a:spAutoFit/>
          </a:bodyPr>
          <a:p>
            <a:r>
              <a:rPr lang="zh-CN" altLang="en-US" sz="1600" b="1" dirty="0">
                <a:solidFill>
                  <a:srgbClr val="0070C0"/>
                </a:solidFill>
                <a:latin typeface="微软雅黑" panose="020B0503020204020204" pitchFamily="34" charset="-122"/>
                <a:ea typeface="微软雅黑" panose="020B0503020204020204" pitchFamily="34" charset="-122"/>
                <a:sym typeface="+mn-ea"/>
              </a:rPr>
              <a:t>高山生态农林旅游区</a:t>
            </a:r>
            <a:endParaRPr lang="zh-CN" altLang="en-US" sz="1600" b="1" dirty="0">
              <a:solidFill>
                <a:schemeClr val="accent5"/>
              </a:solidFill>
              <a:latin typeface="微软雅黑" panose="020B0503020204020204" pitchFamily="34" charset="-122"/>
              <a:ea typeface="微软雅黑" panose="020B0503020204020204" pitchFamily="34" charset="-122"/>
              <a:sym typeface="+mn-ea"/>
            </a:endParaRPr>
          </a:p>
        </p:txBody>
      </p:sp>
      <p:sp>
        <p:nvSpPr>
          <p:cNvPr id="44" name="椭圆 43"/>
          <p:cNvSpPr/>
          <p:nvPr/>
        </p:nvSpPr>
        <p:spPr>
          <a:xfrm>
            <a:off x="2540000" y="8246110"/>
            <a:ext cx="1424305" cy="1514475"/>
          </a:xfrm>
          <a:prstGeom prst="ellipse">
            <a:avLst/>
          </a:prstGeom>
          <a:solidFill>
            <a:schemeClr val="accent1">
              <a:lumMod val="60000"/>
              <a:lumOff val="40000"/>
              <a:alpha val="61000"/>
            </a:schemeClr>
          </a:solidFill>
          <a:ln w="22225"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任意多边形 44"/>
          <p:cNvSpPr/>
          <p:nvPr/>
        </p:nvSpPr>
        <p:spPr>
          <a:xfrm>
            <a:off x="1847850" y="9086215"/>
            <a:ext cx="617855" cy="5283200"/>
          </a:xfrm>
          <a:custGeom>
            <a:avLst/>
            <a:gdLst>
              <a:gd name="connisteX0" fmla="*/ 0 w 497416"/>
              <a:gd name="connsiteY0" fmla="*/ 4188460 h 4188460"/>
              <a:gd name="connisteX1" fmla="*/ 50800 w 497416"/>
              <a:gd name="connsiteY1" fmla="*/ 4117340 h 4188460"/>
              <a:gd name="connisteX2" fmla="*/ 121285 w 497416"/>
              <a:gd name="connsiteY2" fmla="*/ 4056380 h 4188460"/>
              <a:gd name="connisteX3" fmla="*/ 172085 w 497416"/>
              <a:gd name="connsiteY3" fmla="*/ 3985260 h 4188460"/>
              <a:gd name="connisteX4" fmla="*/ 233045 w 497416"/>
              <a:gd name="connsiteY4" fmla="*/ 3904615 h 4188460"/>
              <a:gd name="connisteX5" fmla="*/ 283845 w 497416"/>
              <a:gd name="connsiteY5" fmla="*/ 3833495 h 4188460"/>
              <a:gd name="connisteX6" fmla="*/ 314325 w 497416"/>
              <a:gd name="connsiteY6" fmla="*/ 3762375 h 4188460"/>
              <a:gd name="connisteX7" fmla="*/ 344805 w 497416"/>
              <a:gd name="connsiteY7" fmla="*/ 3681095 h 4188460"/>
              <a:gd name="connisteX8" fmla="*/ 354965 w 497416"/>
              <a:gd name="connsiteY8" fmla="*/ 3609975 h 4188460"/>
              <a:gd name="connisteX9" fmla="*/ 365125 w 497416"/>
              <a:gd name="connsiteY9" fmla="*/ 3539490 h 4188460"/>
              <a:gd name="connisteX10" fmla="*/ 375285 w 497416"/>
              <a:gd name="connsiteY10" fmla="*/ 3468370 h 4188460"/>
              <a:gd name="connisteX11" fmla="*/ 385445 w 497416"/>
              <a:gd name="connsiteY11" fmla="*/ 3397250 h 4188460"/>
              <a:gd name="connisteX12" fmla="*/ 385445 w 497416"/>
              <a:gd name="connsiteY12" fmla="*/ 3326130 h 4188460"/>
              <a:gd name="connisteX13" fmla="*/ 405765 w 497416"/>
              <a:gd name="connsiteY13" fmla="*/ 3255010 h 4188460"/>
              <a:gd name="connisteX14" fmla="*/ 415925 w 497416"/>
              <a:gd name="connsiteY14" fmla="*/ 3184525 h 4188460"/>
              <a:gd name="connisteX15" fmla="*/ 426085 w 497416"/>
              <a:gd name="connsiteY15" fmla="*/ 3113405 h 4188460"/>
              <a:gd name="connisteX16" fmla="*/ 426085 w 497416"/>
              <a:gd name="connsiteY16" fmla="*/ 3042285 h 4188460"/>
              <a:gd name="connisteX17" fmla="*/ 435610 w 497416"/>
              <a:gd name="connsiteY17" fmla="*/ 2971165 h 4188460"/>
              <a:gd name="connisteX18" fmla="*/ 435610 w 497416"/>
              <a:gd name="connsiteY18" fmla="*/ 2900045 h 4188460"/>
              <a:gd name="connisteX19" fmla="*/ 435610 w 497416"/>
              <a:gd name="connsiteY19" fmla="*/ 2819400 h 4188460"/>
              <a:gd name="connisteX20" fmla="*/ 435610 w 497416"/>
              <a:gd name="connsiteY20" fmla="*/ 2738120 h 4188460"/>
              <a:gd name="connisteX21" fmla="*/ 435610 w 497416"/>
              <a:gd name="connsiteY21" fmla="*/ 2656840 h 4188460"/>
              <a:gd name="connisteX22" fmla="*/ 435610 w 497416"/>
              <a:gd name="connsiteY22" fmla="*/ 2585720 h 4188460"/>
              <a:gd name="connisteX23" fmla="*/ 445770 w 497416"/>
              <a:gd name="connsiteY23" fmla="*/ 2515235 h 4188460"/>
              <a:gd name="connisteX24" fmla="*/ 445770 w 497416"/>
              <a:gd name="connsiteY24" fmla="*/ 2444115 h 4188460"/>
              <a:gd name="connisteX25" fmla="*/ 445770 w 497416"/>
              <a:gd name="connsiteY25" fmla="*/ 2372995 h 4188460"/>
              <a:gd name="connisteX26" fmla="*/ 455930 w 497416"/>
              <a:gd name="connsiteY26" fmla="*/ 2301875 h 4188460"/>
              <a:gd name="connisteX27" fmla="*/ 466090 w 497416"/>
              <a:gd name="connsiteY27" fmla="*/ 2230755 h 4188460"/>
              <a:gd name="connisteX28" fmla="*/ 466090 w 497416"/>
              <a:gd name="connsiteY28" fmla="*/ 2160270 h 4188460"/>
              <a:gd name="connisteX29" fmla="*/ 466090 w 497416"/>
              <a:gd name="connsiteY29" fmla="*/ 2078990 h 4188460"/>
              <a:gd name="connisteX30" fmla="*/ 466090 w 497416"/>
              <a:gd name="connsiteY30" fmla="*/ 2007870 h 4188460"/>
              <a:gd name="connisteX31" fmla="*/ 455930 w 497416"/>
              <a:gd name="connsiteY31" fmla="*/ 1936750 h 4188460"/>
              <a:gd name="connisteX32" fmla="*/ 455930 w 497416"/>
              <a:gd name="connsiteY32" fmla="*/ 1865630 h 4188460"/>
              <a:gd name="connisteX33" fmla="*/ 455930 w 497416"/>
              <a:gd name="connsiteY33" fmla="*/ 1795145 h 4188460"/>
              <a:gd name="connisteX34" fmla="*/ 455930 w 497416"/>
              <a:gd name="connsiteY34" fmla="*/ 1724025 h 4188460"/>
              <a:gd name="connisteX35" fmla="*/ 455930 w 497416"/>
              <a:gd name="connsiteY35" fmla="*/ 1652905 h 4188460"/>
              <a:gd name="connisteX36" fmla="*/ 455930 w 497416"/>
              <a:gd name="connsiteY36" fmla="*/ 1581785 h 4188460"/>
              <a:gd name="connisteX37" fmla="*/ 455930 w 497416"/>
              <a:gd name="connsiteY37" fmla="*/ 1510665 h 4188460"/>
              <a:gd name="connisteX38" fmla="*/ 455930 w 497416"/>
              <a:gd name="connsiteY38" fmla="*/ 1440180 h 4188460"/>
              <a:gd name="connisteX39" fmla="*/ 455930 w 497416"/>
              <a:gd name="connsiteY39" fmla="*/ 1358900 h 4188460"/>
              <a:gd name="connisteX40" fmla="*/ 455930 w 497416"/>
              <a:gd name="connsiteY40" fmla="*/ 1277620 h 4188460"/>
              <a:gd name="connisteX41" fmla="*/ 455930 w 497416"/>
              <a:gd name="connsiteY41" fmla="*/ 1206500 h 4188460"/>
              <a:gd name="connisteX42" fmla="*/ 466090 w 497416"/>
              <a:gd name="connsiteY42" fmla="*/ 1136015 h 4188460"/>
              <a:gd name="connisteX43" fmla="*/ 476250 w 497416"/>
              <a:gd name="connsiteY43" fmla="*/ 1064895 h 4188460"/>
              <a:gd name="connisteX44" fmla="*/ 486410 w 497416"/>
              <a:gd name="connsiteY44" fmla="*/ 993775 h 4188460"/>
              <a:gd name="connisteX45" fmla="*/ 496570 w 497416"/>
              <a:gd name="connsiteY45" fmla="*/ 922655 h 4188460"/>
              <a:gd name="connisteX46" fmla="*/ 496570 w 497416"/>
              <a:gd name="connsiteY46" fmla="*/ 851535 h 4188460"/>
              <a:gd name="connisteX47" fmla="*/ 496570 w 497416"/>
              <a:gd name="connsiteY47" fmla="*/ 781050 h 4188460"/>
              <a:gd name="connisteX48" fmla="*/ 496570 w 497416"/>
              <a:gd name="connsiteY48" fmla="*/ 709930 h 4188460"/>
              <a:gd name="connisteX49" fmla="*/ 486410 w 497416"/>
              <a:gd name="connsiteY49" fmla="*/ 638810 h 4188460"/>
              <a:gd name="connisteX50" fmla="*/ 486410 w 497416"/>
              <a:gd name="connsiteY50" fmla="*/ 567690 h 4188460"/>
              <a:gd name="connisteX51" fmla="*/ 466090 w 497416"/>
              <a:gd name="connsiteY51" fmla="*/ 496570 h 4188460"/>
              <a:gd name="connisteX52" fmla="*/ 455930 w 497416"/>
              <a:gd name="connsiteY52" fmla="*/ 426085 h 4188460"/>
              <a:gd name="connisteX53" fmla="*/ 435610 w 497416"/>
              <a:gd name="connsiteY53" fmla="*/ 354965 h 4188460"/>
              <a:gd name="connisteX54" fmla="*/ 415925 w 497416"/>
              <a:gd name="connsiteY54" fmla="*/ 283845 h 4188460"/>
              <a:gd name="connisteX55" fmla="*/ 375285 w 497416"/>
              <a:gd name="connsiteY55" fmla="*/ 212725 h 4188460"/>
              <a:gd name="connisteX56" fmla="*/ 324485 w 497416"/>
              <a:gd name="connsiteY56" fmla="*/ 141605 h 4188460"/>
              <a:gd name="connisteX57" fmla="*/ 253365 w 497416"/>
              <a:gd name="connsiteY57" fmla="*/ 71120 h 4188460"/>
              <a:gd name="connisteX58" fmla="*/ 182245 w 497416"/>
              <a:gd name="connsiteY58" fmla="*/ 30480 h 4188460"/>
              <a:gd name="connisteX59" fmla="*/ 111125 w 497416"/>
              <a:gd name="connsiteY59" fmla="*/ 0 h 41884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497417" h="4188460">
                <a:moveTo>
                  <a:pt x="0" y="4188460"/>
                </a:moveTo>
                <a:cubicBezTo>
                  <a:pt x="8890" y="4175760"/>
                  <a:pt x="26670" y="4144010"/>
                  <a:pt x="50800" y="4117340"/>
                </a:cubicBezTo>
                <a:cubicBezTo>
                  <a:pt x="74930" y="4090670"/>
                  <a:pt x="97155" y="4083050"/>
                  <a:pt x="121285" y="4056380"/>
                </a:cubicBezTo>
                <a:cubicBezTo>
                  <a:pt x="145415" y="4029710"/>
                  <a:pt x="149860" y="4015740"/>
                  <a:pt x="172085" y="3985260"/>
                </a:cubicBezTo>
                <a:cubicBezTo>
                  <a:pt x="194310" y="3954780"/>
                  <a:pt x="210820" y="3935095"/>
                  <a:pt x="233045" y="3904615"/>
                </a:cubicBezTo>
                <a:cubicBezTo>
                  <a:pt x="255270" y="3874135"/>
                  <a:pt x="267335" y="3862070"/>
                  <a:pt x="283845" y="3833495"/>
                </a:cubicBezTo>
                <a:cubicBezTo>
                  <a:pt x="300355" y="3804920"/>
                  <a:pt x="302260" y="3792855"/>
                  <a:pt x="314325" y="3762375"/>
                </a:cubicBezTo>
                <a:cubicBezTo>
                  <a:pt x="326390" y="3731895"/>
                  <a:pt x="336550" y="3711575"/>
                  <a:pt x="344805" y="3681095"/>
                </a:cubicBezTo>
                <a:cubicBezTo>
                  <a:pt x="353060" y="3650615"/>
                  <a:pt x="351155" y="3638550"/>
                  <a:pt x="354965" y="3609975"/>
                </a:cubicBezTo>
                <a:cubicBezTo>
                  <a:pt x="358775" y="3581400"/>
                  <a:pt x="361315" y="3568065"/>
                  <a:pt x="365125" y="3539490"/>
                </a:cubicBezTo>
                <a:cubicBezTo>
                  <a:pt x="368935" y="3510915"/>
                  <a:pt x="371475" y="3496945"/>
                  <a:pt x="375285" y="3468370"/>
                </a:cubicBezTo>
                <a:cubicBezTo>
                  <a:pt x="379095" y="3439795"/>
                  <a:pt x="383540" y="3425825"/>
                  <a:pt x="385445" y="3397250"/>
                </a:cubicBezTo>
                <a:cubicBezTo>
                  <a:pt x="387350" y="3368675"/>
                  <a:pt x="381635" y="3354705"/>
                  <a:pt x="385445" y="3326130"/>
                </a:cubicBezTo>
                <a:cubicBezTo>
                  <a:pt x="389255" y="3297555"/>
                  <a:pt x="399415" y="3283585"/>
                  <a:pt x="405765" y="3255010"/>
                </a:cubicBezTo>
                <a:cubicBezTo>
                  <a:pt x="412115" y="3226435"/>
                  <a:pt x="412115" y="3213100"/>
                  <a:pt x="415925" y="3184525"/>
                </a:cubicBezTo>
                <a:cubicBezTo>
                  <a:pt x="419735" y="3155950"/>
                  <a:pt x="424180" y="3141980"/>
                  <a:pt x="426085" y="3113405"/>
                </a:cubicBezTo>
                <a:cubicBezTo>
                  <a:pt x="427990" y="3084830"/>
                  <a:pt x="424180" y="3070860"/>
                  <a:pt x="426085" y="3042285"/>
                </a:cubicBezTo>
                <a:cubicBezTo>
                  <a:pt x="427990" y="3013710"/>
                  <a:pt x="433705" y="2999740"/>
                  <a:pt x="435610" y="2971165"/>
                </a:cubicBezTo>
                <a:cubicBezTo>
                  <a:pt x="437515" y="2942590"/>
                  <a:pt x="435610" y="2930525"/>
                  <a:pt x="435610" y="2900045"/>
                </a:cubicBezTo>
                <a:cubicBezTo>
                  <a:pt x="435610" y="2869565"/>
                  <a:pt x="435610" y="2851785"/>
                  <a:pt x="435610" y="2819400"/>
                </a:cubicBezTo>
                <a:cubicBezTo>
                  <a:pt x="435610" y="2787015"/>
                  <a:pt x="435610" y="2770505"/>
                  <a:pt x="435610" y="2738120"/>
                </a:cubicBezTo>
                <a:cubicBezTo>
                  <a:pt x="435610" y="2705735"/>
                  <a:pt x="435610" y="2687320"/>
                  <a:pt x="435610" y="2656840"/>
                </a:cubicBezTo>
                <a:cubicBezTo>
                  <a:pt x="435610" y="2626360"/>
                  <a:pt x="433705" y="2614295"/>
                  <a:pt x="435610" y="2585720"/>
                </a:cubicBezTo>
                <a:cubicBezTo>
                  <a:pt x="437515" y="2557145"/>
                  <a:pt x="443865" y="2543810"/>
                  <a:pt x="445770" y="2515235"/>
                </a:cubicBezTo>
                <a:cubicBezTo>
                  <a:pt x="447675" y="2486660"/>
                  <a:pt x="445770" y="2472690"/>
                  <a:pt x="445770" y="2444115"/>
                </a:cubicBezTo>
                <a:cubicBezTo>
                  <a:pt x="445770" y="2415540"/>
                  <a:pt x="443865" y="2401570"/>
                  <a:pt x="445770" y="2372995"/>
                </a:cubicBezTo>
                <a:cubicBezTo>
                  <a:pt x="447675" y="2344420"/>
                  <a:pt x="452120" y="2330450"/>
                  <a:pt x="455930" y="2301875"/>
                </a:cubicBezTo>
                <a:cubicBezTo>
                  <a:pt x="459740" y="2273300"/>
                  <a:pt x="464185" y="2259330"/>
                  <a:pt x="466090" y="2230755"/>
                </a:cubicBezTo>
                <a:cubicBezTo>
                  <a:pt x="467995" y="2202180"/>
                  <a:pt x="466090" y="2190750"/>
                  <a:pt x="466090" y="2160270"/>
                </a:cubicBezTo>
                <a:cubicBezTo>
                  <a:pt x="466090" y="2129790"/>
                  <a:pt x="466090" y="2109470"/>
                  <a:pt x="466090" y="2078990"/>
                </a:cubicBezTo>
                <a:cubicBezTo>
                  <a:pt x="466090" y="2048510"/>
                  <a:pt x="467995" y="2036445"/>
                  <a:pt x="466090" y="2007870"/>
                </a:cubicBezTo>
                <a:cubicBezTo>
                  <a:pt x="464185" y="1979295"/>
                  <a:pt x="457835" y="1965325"/>
                  <a:pt x="455930" y="1936750"/>
                </a:cubicBezTo>
                <a:cubicBezTo>
                  <a:pt x="454025" y="1908175"/>
                  <a:pt x="455930" y="1894205"/>
                  <a:pt x="455930" y="1865630"/>
                </a:cubicBezTo>
                <a:cubicBezTo>
                  <a:pt x="455930" y="1837055"/>
                  <a:pt x="455930" y="1823720"/>
                  <a:pt x="455930" y="1795145"/>
                </a:cubicBezTo>
                <a:cubicBezTo>
                  <a:pt x="455930" y="1766570"/>
                  <a:pt x="455930" y="1752600"/>
                  <a:pt x="455930" y="1724025"/>
                </a:cubicBezTo>
                <a:cubicBezTo>
                  <a:pt x="455930" y="1695450"/>
                  <a:pt x="455930" y="1681480"/>
                  <a:pt x="455930" y="1652905"/>
                </a:cubicBezTo>
                <a:cubicBezTo>
                  <a:pt x="455930" y="1624330"/>
                  <a:pt x="455930" y="1610360"/>
                  <a:pt x="455930" y="1581785"/>
                </a:cubicBezTo>
                <a:cubicBezTo>
                  <a:pt x="455930" y="1553210"/>
                  <a:pt x="455930" y="1539240"/>
                  <a:pt x="455930" y="1510665"/>
                </a:cubicBezTo>
                <a:cubicBezTo>
                  <a:pt x="455930" y="1482090"/>
                  <a:pt x="455930" y="1470660"/>
                  <a:pt x="455930" y="1440180"/>
                </a:cubicBezTo>
                <a:cubicBezTo>
                  <a:pt x="455930" y="1409700"/>
                  <a:pt x="455930" y="1391285"/>
                  <a:pt x="455930" y="1358900"/>
                </a:cubicBezTo>
                <a:cubicBezTo>
                  <a:pt x="455930" y="1326515"/>
                  <a:pt x="455930" y="1308100"/>
                  <a:pt x="455930" y="1277620"/>
                </a:cubicBezTo>
                <a:cubicBezTo>
                  <a:pt x="455930" y="1247140"/>
                  <a:pt x="454025" y="1235075"/>
                  <a:pt x="455930" y="1206500"/>
                </a:cubicBezTo>
                <a:cubicBezTo>
                  <a:pt x="457835" y="1177925"/>
                  <a:pt x="462280" y="1164590"/>
                  <a:pt x="466090" y="1136015"/>
                </a:cubicBezTo>
                <a:cubicBezTo>
                  <a:pt x="469900" y="1107440"/>
                  <a:pt x="472440" y="1093470"/>
                  <a:pt x="476250" y="1064895"/>
                </a:cubicBezTo>
                <a:cubicBezTo>
                  <a:pt x="480060" y="1036320"/>
                  <a:pt x="482600" y="1022350"/>
                  <a:pt x="486410" y="993775"/>
                </a:cubicBezTo>
                <a:cubicBezTo>
                  <a:pt x="490220" y="965200"/>
                  <a:pt x="494665" y="951230"/>
                  <a:pt x="496570" y="922655"/>
                </a:cubicBezTo>
                <a:cubicBezTo>
                  <a:pt x="498475" y="894080"/>
                  <a:pt x="496570" y="880110"/>
                  <a:pt x="496570" y="851535"/>
                </a:cubicBezTo>
                <a:cubicBezTo>
                  <a:pt x="496570" y="822960"/>
                  <a:pt x="496570" y="809625"/>
                  <a:pt x="496570" y="781050"/>
                </a:cubicBezTo>
                <a:cubicBezTo>
                  <a:pt x="496570" y="752475"/>
                  <a:pt x="498475" y="738505"/>
                  <a:pt x="496570" y="709930"/>
                </a:cubicBezTo>
                <a:cubicBezTo>
                  <a:pt x="494665" y="681355"/>
                  <a:pt x="488315" y="667385"/>
                  <a:pt x="486410" y="638810"/>
                </a:cubicBezTo>
                <a:cubicBezTo>
                  <a:pt x="484505" y="610235"/>
                  <a:pt x="490220" y="596265"/>
                  <a:pt x="486410" y="567690"/>
                </a:cubicBezTo>
                <a:cubicBezTo>
                  <a:pt x="482600" y="539115"/>
                  <a:pt x="472440" y="525145"/>
                  <a:pt x="466090" y="496570"/>
                </a:cubicBezTo>
                <a:cubicBezTo>
                  <a:pt x="459740" y="467995"/>
                  <a:pt x="462280" y="454660"/>
                  <a:pt x="455930" y="426085"/>
                </a:cubicBezTo>
                <a:cubicBezTo>
                  <a:pt x="449580" y="397510"/>
                  <a:pt x="443865" y="383540"/>
                  <a:pt x="435610" y="354965"/>
                </a:cubicBezTo>
                <a:cubicBezTo>
                  <a:pt x="427355" y="326390"/>
                  <a:pt x="427990" y="312420"/>
                  <a:pt x="415925" y="283845"/>
                </a:cubicBezTo>
                <a:cubicBezTo>
                  <a:pt x="403860" y="255270"/>
                  <a:pt x="393700" y="241300"/>
                  <a:pt x="375285" y="212725"/>
                </a:cubicBezTo>
                <a:cubicBezTo>
                  <a:pt x="356870" y="184150"/>
                  <a:pt x="348615" y="170180"/>
                  <a:pt x="324485" y="141605"/>
                </a:cubicBezTo>
                <a:cubicBezTo>
                  <a:pt x="300355" y="113030"/>
                  <a:pt x="281940" y="93345"/>
                  <a:pt x="253365" y="71120"/>
                </a:cubicBezTo>
                <a:cubicBezTo>
                  <a:pt x="224790" y="48895"/>
                  <a:pt x="210820" y="44450"/>
                  <a:pt x="182245" y="30480"/>
                </a:cubicBezTo>
                <a:cubicBezTo>
                  <a:pt x="153670" y="16510"/>
                  <a:pt x="123825" y="5080"/>
                  <a:pt x="111125" y="0"/>
                </a:cubicBezTo>
              </a:path>
            </a:pathLst>
          </a:custGeom>
          <a:noFill/>
          <a:ln w="69850" cmpd="sng">
            <a:solidFill>
              <a:srgbClr val="92D050"/>
            </a:solidFill>
            <a:prstDash val="dash"/>
            <a:headEnd type="stealt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686435" y="8782050"/>
            <a:ext cx="1365885" cy="645160"/>
          </a:xfrm>
          <a:prstGeom prst="rect">
            <a:avLst/>
          </a:prstGeom>
          <a:noFill/>
        </p:spPr>
        <p:txBody>
          <a:bodyPr wrap="square" rtlCol="0">
            <a:spAutoFit/>
          </a:bodyPr>
          <a:p>
            <a:r>
              <a:rPr lang="zh-CN" altLang="en-US" b="1" dirty="0">
                <a:solidFill>
                  <a:srgbClr val="92D050"/>
                </a:solidFill>
                <a:latin typeface="微软雅黑" panose="020B0503020204020204" pitchFamily="34" charset="-122"/>
                <a:ea typeface="微软雅黑" panose="020B0503020204020204" pitchFamily="34" charset="-122"/>
                <a:sym typeface="+mn-ea"/>
              </a:rPr>
              <a:t>南美河高山河流景观带</a:t>
            </a:r>
            <a:endParaRPr lang="zh-CN" altLang="en-US" b="1" dirty="0">
              <a:solidFill>
                <a:srgbClr val="92D050"/>
              </a:solidFill>
              <a:latin typeface="微软雅黑" panose="020B0503020204020204" pitchFamily="34" charset="-122"/>
              <a:ea typeface="微软雅黑" panose="020B0503020204020204" pitchFamily="34" charset="-122"/>
              <a:sym typeface="+mn-ea"/>
            </a:endParaRPr>
          </a:p>
        </p:txBody>
      </p:sp>
      <p:sp>
        <p:nvSpPr>
          <p:cNvPr id="46" name="文本框 45"/>
          <p:cNvSpPr txBox="1"/>
          <p:nvPr/>
        </p:nvSpPr>
        <p:spPr>
          <a:xfrm>
            <a:off x="2052320" y="14350365"/>
            <a:ext cx="1883410" cy="368300"/>
          </a:xfrm>
          <a:prstGeom prst="rect">
            <a:avLst/>
          </a:prstGeom>
          <a:noFill/>
        </p:spPr>
        <p:txBody>
          <a:bodyPr wrap="square" rtlCol="0">
            <a:spAutoFit/>
          </a:bodyPr>
          <a:p>
            <a:r>
              <a:rPr lang="zh-CN" altLang="en-US" b="1" dirty="0">
                <a:solidFill>
                  <a:schemeClr val="accent4">
                    <a:lumMod val="75000"/>
                  </a:schemeClr>
                </a:solidFill>
                <a:latin typeface="微软雅黑" panose="020B0503020204020204" pitchFamily="34" charset="-122"/>
                <a:ea typeface="微软雅黑" panose="020B0503020204020204" pitchFamily="34" charset="-122"/>
                <a:sym typeface="+mn-ea"/>
              </a:rPr>
              <a:t>特色产业风光带</a:t>
            </a:r>
            <a:endParaRPr lang="zh-CN" altLang="en-US" b="1" dirty="0">
              <a:solidFill>
                <a:schemeClr val="accent4">
                  <a:lumMod val="75000"/>
                </a:schemeClr>
              </a:solidFill>
              <a:latin typeface="微软雅黑" panose="020B0503020204020204" pitchFamily="34" charset="-122"/>
              <a:ea typeface="微软雅黑" panose="020B0503020204020204" pitchFamily="34" charset="-122"/>
              <a:sym typeface="+mn-ea"/>
            </a:endParaRPr>
          </a:p>
        </p:txBody>
      </p:sp>
      <p:sp>
        <p:nvSpPr>
          <p:cNvPr id="52" name="右箭头 51"/>
          <p:cNvSpPr/>
          <p:nvPr/>
        </p:nvSpPr>
        <p:spPr>
          <a:xfrm>
            <a:off x="3975100" y="9164320"/>
            <a:ext cx="1693545" cy="83185"/>
          </a:xfrm>
          <a:prstGeom prst="rightArrow">
            <a:avLst>
              <a:gd name="adj1" fmla="val 50000"/>
              <a:gd name="adj2" fmla="val 49618"/>
            </a:avLst>
          </a:prstGeom>
          <a:solidFill>
            <a:srgbClr val="C1A06D"/>
          </a:solidFill>
          <a:ln w="2286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4" name="右箭头 53"/>
          <p:cNvSpPr/>
          <p:nvPr/>
        </p:nvSpPr>
        <p:spPr>
          <a:xfrm>
            <a:off x="3326130" y="11083925"/>
            <a:ext cx="2342515" cy="111125"/>
          </a:xfrm>
          <a:prstGeom prst="rightArrow">
            <a:avLst/>
          </a:prstGeom>
          <a:solidFill>
            <a:srgbClr val="C1A06D"/>
          </a:solidFill>
          <a:ln w="228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5" name="右箭头 54"/>
          <p:cNvSpPr/>
          <p:nvPr/>
        </p:nvSpPr>
        <p:spPr>
          <a:xfrm>
            <a:off x="3686810" y="13726795"/>
            <a:ext cx="2036445" cy="103505"/>
          </a:xfrm>
          <a:prstGeom prst="rightArrow">
            <a:avLst/>
          </a:prstGeom>
          <a:solidFill>
            <a:srgbClr val="C1A06D"/>
          </a:solidFill>
          <a:ln w="228600">
            <a:solidFill>
              <a:srgbClr val="F2A8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57" name="图片 56" descr="6B5A334E-B0B9-4ce1-B2B7-E5CE6044D4E0"/>
          <p:cNvPicPr>
            <a:picLocks noChangeAspect="1"/>
          </p:cNvPicPr>
          <p:nvPr/>
        </p:nvPicPr>
        <p:blipFill>
          <a:blip r:embed="rId9"/>
          <a:stretch>
            <a:fillRect/>
          </a:stretch>
        </p:blipFill>
        <p:spPr>
          <a:xfrm>
            <a:off x="5808980" y="7867015"/>
            <a:ext cx="4257040" cy="2252980"/>
          </a:xfrm>
          <a:prstGeom prst="rect">
            <a:avLst/>
          </a:prstGeom>
        </p:spPr>
      </p:pic>
      <p:pic>
        <p:nvPicPr>
          <p:cNvPr id="59" name="图片 58" descr="I:\乡镇规划\ppt图片\南美\rrr.pngrrr"/>
          <p:cNvPicPr>
            <a:picLocks noChangeAspect="1"/>
          </p:cNvPicPr>
          <p:nvPr/>
        </p:nvPicPr>
        <p:blipFill>
          <a:blip r:embed="rId10"/>
          <a:srcRect/>
          <a:stretch>
            <a:fillRect/>
          </a:stretch>
        </p:blipFill>
        <p:spPr>
          <a:xfrm>
            <a:off x="5756910" y="12635230"/>
            <a:ext cx="4309110" cy="2379345"/>
          </a:xfrm>
          <a:prstGeom prst="rect">
            <a:avLst/>
          </a:prstGeom>
        </p:spPr>
      </p:pic>
      <p:pic>
        <p:nvPicPr>
          <p:cNvPr id="60" name="图片 59"/>
          <p:cNvPicPr>
            <a:picLocks noChangeAspect="1"/>
          </p:cNvPicPr>
          <p:nvPr/>
        </p:nvPicPr>
        <p:blipFill>
          <a:blip r:embed="rId11"/>
          <a:stretch>
            <a:fillRect/>
          </a:stretch>
        </p:blipFill>
        <p:spPr>
          <a:xfrm>
            <a:off x="5808980" y="10119995"/>
            <a:ext cx="4256405" cy="2514600"/>
          </a:xfrm>
          <a:prstGeom prst="rect">
            <a:avLst/>
          </a:prstGeom>
        </p:spPr>
      </p:pic>
    </p:spTree>
    <p:custDataLst>
      <p:tags r:id="rId1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descr="9a81c85043e722dc8bc1fa36c958bf6b"/>
          <p:cNvPicPr>
            <a:picLocks noChangeAspect="1"/>
          </p:cNvPicPr>
          <p:nvPr/>
        </p:nvPicPr>
        <p:blipFill>
          <a:blip r:embed="rId1"/>
          <a:stretch>
            <a:fillRect/>
          </a:stretch>
        </p:blipFill>
        <p:spPr>
          <a:xfrm>
            <a:off x="13970" y="786130"/>
            <a:ext cx="10677525" cy="11362690"/>
          </a:xfrm>
          <a:prstGeom prst="rect">
            <a:avLst/>
          </a:prstGeom>
        </p:spPr>
      </p:pic>
      <p:sp>
        <p:nvSpPr>
          <p:cNvPr id="2" name="文本框 1"/>
          <p:cNvSpPr txBox="1"/>
          <p:nvPr>
            <p:custDataLst>
              <p:tags r:id="rId2"/>
            </p:custDataLst>
          </p:nvPr>
        </p:nvSpPr>
        <p:spPr>
          <a:xfrm>
            <a:off x="279717" y="785988"/>
            <a:ext cx="3651885" cy="3569335"/>
          </a:xfrm>
          <a:prstGeom prst="rect">
            <a:avLst/>
          </a:prstGeom>
          <a:noFill/>
        </p:spPr>
        <p:txBody>
          <a:bodyPr wrap="square" rtlCol="0">
            <a:spAutoFit/>
          </a:bodyPr>
          <a:lstStyle/>
          <a:p>
            <a:r>
              <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rPr>
              <a:t>05</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
        <p:nvSpPr>
          <p:cNvPr id="5" name="文本框 4"/>
          <p:cNvSpPr txBox="1"/>
          <p:nvPr>
            <p:custDataLst>
              <p:tags r:id="rId3"/>
            </p:custDataLst>
          </p:nvPr>
        </p:nvSpPr>
        <p:spPr>
          <a:xfrm>
            <a:off x="457834" y="5864083"/>
            <a:ext cx="7047866" cy="2221121"/>
          </a:xfrm>
          <a:prstGeom prst="rect">
            <a:avLst/>
          </a:prstGeom>
          <a:noFill/>
        </p:spPr>
        <p:txBody>
          <a:bodyPr wrap="square" rtlCol="0">
            <a:spAutoFit/>
          </a:bodyPr>
          <a:lstStyle/>
          <a:p>
            <a:pPr indent="0" algn="l">
              <a:lnSpc>
                <a:spcPct val="150000"/>
              </a:lnSpc>
              <a:spcBef>
                <a:spcPts val="160"/>
              </a:spcBef>
              <a:buFont typeface="+mj-lt"/>
              <a:buNone/>
            </a:pPr>
            <a:r>
              <a:rPr lang="en-US" altLang="zh-CN" sz="3000" b="1">
                <a:solidFill>
                  <a:schemeClr val="bg1"/>
                </a:solidFill>
                <a:latin typeface="微软雅黑" panose="020B0503020204020204" pitchFamily="34" charset="-122"/>
                <a:ea typeface="微软雅黑" panose="020B0503020204020204" pitchFamily="34" charset="-122"/>
                <a:sym typeface="+mn-ea"/>
              </a:rPr>
              <a:t>5.1 </a:t>
            </a:r>
            <a:r>
              <a:rPr lang="zh-CN" altLang="en-US" sz="3000" b="1" smtClean="0">
                <a:solidFill>
                  <a:schemeClr val="bg1"/>
                </a:solidFill>
                <a:latin typeface="微软雅黑" panose="020B0503020204020204" pitchFamily="34" charset="-122"/>
                <a:ea typeface="微软雅黑" panose="020B0503020204020204" pitchFamily="34" charset="-122"/>
                <a:sym typeface="+mn-ea"/>
              </a:rPr>
              <a:t>综合交通规划</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latin typeface="微软雅黑" panose="020B0503020204020204" pitchFamily="34" charset="-122"/>
                <a:ea typeface="微软雅黑" panose="020B0503020204020204" pitchFamily="34" charset="-122"/>
                <a:sym typeface="+mn-ea"/>
              </a:rPr>
              <a:t>5.2 </a:t>
            </a:r>
            <a:r>
              <a:rPr lang="zh-CN" altLang="en-US" sz="3000" b="1" smtClean="0">
                <a:solidFill>
                  <a:schemeClr val="bg1"/>
                </a:solidFill>
                <a:latin typeface="微软雅黑" panose="020B0503020204020204" pitchFamily="34" charset="-122"/>
                <a:ea typeface="微软雅黑" panose="020B0503020204020204" pitchFamily="34" charset="-122"/>
                <a:sym typeface="+mn-ea"/>
              </a:rPr>
              <a:t>市政</a:t>
            </a:r>
            <a:r>
              <a:rPr lang="zh-CN" altLang="en-US" sz="3000" b="1">
                <a:solidFill>
                  <a:schemeClr val="bg1"/>
                </a:solidFill>
                <a:latin typeface="微软雅黑" panose="020B0503020204020204" pitchFamily="34" charset="-122"/>
                <a:ea typeface="微软雅黑" panose="020B0503020204020204" pitchFamily="34" charset="-122"/>
                <a:sym typeface="+mn-ea"/>
              </a:rPr>
              <a:t>基础</a:t>
            </a:r>
            <a:r>
              <a:rPr lang="zh-CN" altLang="en-US" sz="3000" b="1" smtClean="0">
                <a:solidFill>
                  <a:schemeClr val="bg1"/>
                </a:solidFill>
                <a:latin typeface="微软雅黑" panose="020B0503020204020204" pitchFamily="34" charset="-122"/>
                <a:ea typeface="微软雅黑" panose="020B0503020204020204" pitchFamily="34" charset="-122"/>
                <a:sym typeface="+mn-ea"/>
              </a:rPr>
              <a:t>设施</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latin typeface="微软雅黑" panose="020B0503020204020204" pitchFamily="34" charset="-122"/>
                <a:ea typeface="微软雅黑" panose="020B0503020204020204" pitchFamily="34" charset="-122"/>
                <a:sym typeface="+mn-ea"/>
              </a:rPr>
              <a:t>5.3 </a:t>
            </a:r>
            <a:r>
              <a:rPr lang="zh-CN" altLang="en-US" sz="3000" b="1" smtClean="0">
                <a:solidFill>
                  <a:schemeClr val="bg1"/>
                </a:solidFill>
                <a:latin typeface="微软雅黑" panose="020B0503020204020204" pitchFamily="34" charset="-122"/>
                <a:ea typeface="微软雅黑" panose="020B0503020204020204" pitchFamily="34" charset="-122"/>
                <a:sym typeface="+mn-ea"/>
              </a:rPr>
              <a:t>综合</a:t>
            </a:r>
            <a:r>
              <a:rPr lang="zh-CN" altLang="en-US" sz="3000" b="1">
                <a:solidFill>
                  <a:schemeClr val="bg1"/>
                </a:solidFill>
                <a:latin typeface="微软雅黑" panose="020B0503020204020204" pitchFamily="34" charset="-122"/>
                <a:ea typeface="微软雅黑" panose="020B0503020204020204" pitchFamily="34" charset="-122"/>
                <a:sym typeface="+mn-ea"/>
              </a:rPr>
              <a:t>防灾与安全</a:t>
            </a:r>
            <a:r>
              <a:rPr lang="zh-CN" altLang="en-US" sz="3000" b="1" smtClean="0">
                <a:solidFill>
                  <a:schemeClr val="bg1"/>
                </a:solidFill>
                <a:latin typeface="微软雅黑" panose="020B0503020204020204" pitchFamily="34" charset="-122"/>
                <a:ea typeface="微软雅黑" panose="020B0503020204020204" pitchFamily="34" charset="-122"/>
                <a:sym typeface="+mn-ea"/>
              </a:rPr>
              <a:t>韧性</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4"/>
            </p:custDataLst>
          </p:nvPr>
        </p:nvSpPr>
        <p:spPr>
          <a:xfrm>
            <a:off x="457835" y="4355323"/>
            <a:ext cx="9617818" cy="830997"/>
          </a:xfrm>
          <a:prstGeom prst="rect">
            <a:avLst/>
          </a:prstGeom>
          <a:noFill/>
        </p:spPr>
        <p:txBody>
          <a:bodyPr wrap="square" rtlCol="0">
            <a:spAutoFit/>
          </a:bodyPr>
          <a:lstStyle/>
          <a:p>
            <a:r>
              <a:rPr lang="zh-CN" altLang="en-US" sz="4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基础设施支撑体系</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0" y="11943715"/>
            <a:ext cx="10691495" cy="3176270"/>
            <a:chOff x="0" y="18809"/>
            <a:chExt cx="16837" cy="5002"/>
          </a:xfrm>
          <a:solidFill>
            <a:schemeClr val="accent2">
              <a:lumMod val="60000"/>
              <a:lumOff val="40000"/>
            </a:schemeClr>
          </a:solidFill>
        </p:grpSpPr>
        <p:sp>
          <p:nvSpPr>
            <p:cNvPr id="10" name="任意多边形 20"/>
            <p:cNvSpPr/>
            <p:nvPr>
              <p:custDataLst>
                <p:tags r:id="rId5"/>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23"/>
            <p:cNvSpPr/>
            <p:nvPr>
              <p:custDataLst>
                <p:tags r:id="rId6"/>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22"/>
            <p:cNvSpPr/>
            <p:nvPr>
              <p:custDataLst>
                <p:tags r:id="rId7"/>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grp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ustDataLst>
      <p:tags r:id="rId8"/>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8" name="矩形 17"/>
          <p:cNvSpPr/>
          <p:nvPr/>
        </p:nvSpPr>
        <p:spPr>
          <a:xfrm>
            <a:off x="0" y="2733675"/>
            <a:ext cx="10692130" cy="9668510"/>
          </a:xfrm>
          <a:prstGeom prst="rect">
            <a:avLst/>
          </a:prstGeom>
          <a:gradFill flip="none" rotWithShape="1">
            <a:gsLst>
              <a:gs pos="52000">
                <a:schemeClr val="bg1">
                  <a:alpha val="100000"/>
                </a:schemeClr>
              </a:gs>
              <a:gs pos="100000">
                <a:schemeClr val="bg1">
                  <a:alpha val="19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2"/>
          <p:cNvSpPr txBox="1"/>
          <p:nvPr>
            <p:custDataLst>
              <p:tags r:id="rId2"/>
            </p:custDataLst>
          </p:nvPr>
        </p:nvSpPr>
        <p:spPr>
          <a:xfrm>
            <a:off x="842010" y="6585607"/>
            <a:ext cx="9001125" cy="1040140"/>
          </a:xfrm>
          <a:prstGeom prst="rect">
            <a:avLst/>
          </a:prstGeom>
          <a:solidFill>
            <a:srgbClr val="51738D">
              <a:alpha val="15000"/>
            </a:srgbClr>
          </a:solidFill>
          <a:ln>
            <a:noFill/>
          </a:ln>
        </p:spPr>
        <p:txBody>
          <a:bodyPr wrap="square" rtlCol="0">
            <a:noAutofit/>
          </a:bodyPr>
          <a:lstStyle/>
          <a:p>
            <a:pPr>
              <a:lnSpc>
                <a:spcPct val="150000"/>
              </a:lnSpc>
            </a:pPr>
            <a:endParaRPr lang="zh-CN" altLang="en-US" dirty="0"/>
          </a:p>
        </p:txBody>
      </p:sp>
      <p:sp>
        <p:nvSpPr>
          <p:cNvPr id="22" name="文本框 12"/>
          <p:cNvSpPr txBox="1"/>
          <p:nvPr>
            <p:custDataLst>
              <p:tags r:id="rId3"/>
            </p:custDataLst>
          </p:nvPr>
        </p:nvSpPr>
        <p:spPr>
          <a:xfrm>
            <a:off x="842011" y="1777402"/>
            <a:ext cx="8970646" cy="4031701"/>
          </a:xfrm>
          <a:prstGeom prst="rect">
            <a:avLst/>
          </a:prstGeom>
          <a:solidFill>
            <a:srgbClr val="528C8B">
              <a:alpha val="15000"/>
            </a:srgbClr>
          </a:solidFill>
          <a:ln>
            <a:noFill/>
          </a:ln>
        </p:spPr>
        <p:txBody>
          <a:bodyPr wrap="square" rtlCol="0">
            <a:noAutofit/>
          </a:bodyPr>
          <a:lstStyle/>
          <a:p>
            <a:pPr>
              <a:lnSpc>
                <a:spcPct val="150000"/>
              </a:lnSpc>
            </a:pPr>
            <a:endParaRPr lang="zh-CN" altLang="en-US" dirty="0"/>
          </a:p>
        </p:txBody>
      </p:sp>
      <p:sp>
        <p:nvSpPr>
          <p:cNvPr id="9" name="流程图: 延期 8"/>
          <p:cNvSpPr/>
          <p:nvPr>
            <p:custDataLst>
              <p:tags r:id="rId4"/>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5.</a:t>
            </a:r>
            <a:endParaRPr lang="en-US" altLang="zh-CN" sz="6600" b="1" dirty="0">
              <a:latin typeface="黑体" panose="02010609060101010101" charset="-122"/>
              <a:ea typeface="黑体" panose="02010609060101010101" charset="-122"/>
            </a:endParaRPr>
          </a:p>
        </p:txBody>
      </p:sp>
      <p:sp>
        <p:nvSpPr>
          <p:cNvPr id="6" name="标题 2"/>
          <p:cNvSpPr txBox="1"/>
          <p:nvPr/>
        </p:nvSpPr>
        <p:spPr>
          <a:xfrm>
            <a:off x="1619249" y="431165"/>
            <a:ext cx="5640706" cy="908050"/>
          </a:xfrm>
        </p:spPr>
        <p:txBody>
          <a:bodyPr>
            <a:noAutofit/>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lvl="0" algn="l">
              <a:buClrTx/>
              <a:buSzTx/>
              <a:buFontTx/>
            </a:pPr>
            <a:r>
              <a:rPr lang="zh-CN" altLang="en-US" sz="4000" smtClean="0">
                <a:solidFill>
                  <a:srgbClr val="D28D10"/>
                </a:solidFill>
                <a:sym typeface="+mn-ea"/>
              </a:rPr>
              <a:t>综合交通规划</a:t>
            </a:r>
            <a:endParaRPr lang="zh-CN" altLang="en-US" sz="4000" dirty="0">
              <a:solidFill>
                <a:srgbClr val="D28D10"/>
              </a:solidFill>
              <a:sym typeface="+mn-ea"/>
            </a:endParaRPr>
          </a:p>
        </p:txBody>
      </p:sp>
      <p:sp>
        <p:nvSpPr>
          <p:cNvPr id="7" name="文本框 6"/>
          <p:cNvSpPr txBox="1"/>
          <p:nvPr>
            <p:custDataLst>
              <p:tags r:id="rId5"/>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
        <p:nvSpPr>
          <p:cNvPr id="3" name="文本框 2"/>
          <p:cNvSpPr txBox="1"/>
          <p:nvPr>
            <p:custDataLst>
              <p:tags r:id="rId6"/>
            </p:custDataLst>
          </p:nvPr>
        </p:nvSpPr>
        <p:spPr>
          <a:xfrm>
            <a:off x="884447" y="2244438"/>
            <a:ext cx="4601845" cy="732155"/>
          </a:xfrm>
          <a:prstGeom prst="rect">
            <a:avLst/>
          </a:prstGeom>
          <a:noFill/>
          <a:ln w="9525">
            <a:noFill/>
          </a:ln>
        </p:spPr>
        <p:txBody>
          <a:bodyPr wrap="square">
            <a:spAutoFit/>
          </a:bodyPr>
          <a:lstStyle/>
          <a:p>
            <a:pPr algn="just">
              <a:lnSpc>
                <a:spcPts val="2500"/>
              </a:lnSpc>
            </a:pPr>
            <a:r>
              <a:rPr lang="zh-CN" altLang="en-US" b="1" kern="100">
                <a:latin typeface="微软雅黑" panose="020B0503020204020204" pitchFamily="34" charset="-122"/>
                <a:ea typeface="微软雅黑" panose="020B0503020204020204" pitchFamily="34" charset="-122"/>
              </a:rPr>
              <a:t>高速公路发展规划</a:t>
            </a:r>
            <a:r>
              <a:rPr lang="zh-CN" altLang="en-US" b="1" kern="100" smtClean="0">
                <a:latin typeface="微软雅黑" panose="020B0503020204020204" pitchFamily="34" charset="-122"/>
                <a:ea typeface="微软雅黑" panose="020B0503020204020204" pitchFamily="34" charset="-122"/>
              </a:rPr>
              <a:t>：</a:t>
            </a:r>
            <a:r>
              <a:rPr lang="zh-CN" altLang="en-US" kern="100">
                <a:latin typeface="微软雅黑" panose="020B0503020204020204" pitchFamily="34" charset="-122"/>
                <a:ea typeface="微软雅黑" panose="020B0503020204020204" pitchFamily="34" charset="-122"/>
              </a:rPr>
              <a:t>配合市、区加快建设</a:t>
            </a:r>
            <a:r>
              <a:rPr b="1" dirty="0">
                <a:solidFill>
                  <a:schemeClr val="accent3">
                    <a:lumMod val="75000"/>
                  </a:schemeClr>
                </a:solidFill>
                <a:latin typeface="微软雅黑" panose="020B0503020204020204" pitchFamily="34" charset="-122"/>
                <a:ea typeface="微软雅黑" panose="020B0503020204020204" pitchFamily="34" charset="-122"/>
                <a:sym typeface="+mn-ea"/>
              </a:rPr>
              <a:t>临沧至清水河的高速公路</a:t>
            </a:r>
            <a:r>
              <a:rPr lang="zh-CN" b="1" dirty="0">
                <a:solidFill>
                  <a:schemeClr val="accent3">
                    <a:lumMod val="75000"/>
                  </a:schemeClr>
                </a:solidFill>
                <a:latin typeface="微软雅黑" panose="020B0503020204020204" pitchFamily="34" charset="-122"/>
                <a:ea typeface="微软雅黑" panose="020B0503020204020204" pitchFamily="34" charset="-122"/>
                <a:sym typeface="+mn-ea"/>
              </a:rPr>
              <a:t>通车</a:t>
            </a:r>
            <a:endParaRPr lang="zh-CN" altLang="zh-CN" b="1" kern="100" dirty="0">
              <a:solidFill>
                <a:schemeClr val="accent3">
                  <a:lumMod val="7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826135" y="5919599"/>
            <a:ext cx="9001760" cy="429895"/>
          </a:xfrm>
          <a:prstGeom prst="rect">
            <a:avLst/>
          </a:prstGeom>
          <a:solidFill>
            <a:srgbClr val="51738D"/>
          </a:solidFill>
        </p:spPr>
        <p:txBody>
          <a:bodyPr wrap="square" rtlCol="0">
            <a:spAutoFit/>
          </a:bodyPr>
          <a:lstStyle/>
          <a:p>
            <a:pPr lvl="0">
              <a:buClrTx/>
              <a:buSzTx/>
              <a:buFontTx/>
            </a:pPr>
            <a:r>
              <a:rPr lang="zh-CN" altLang="en-US" sz="2200" b="1">
                <a:solidFill>
                  <a:schemeClr val="bg1"/>
                </a:solidFill>
                <a:sym typeface="+mn-ea"/>
              </a:rPr>
              <a:t>布局综合交通枢纽</a:t>
            </a:r>
            <a:endParaRPr lang="zh-CN" altLang="en-US" sz="2200" b="1" dirty="0">
              <a:solidFill>
                <a:schemeClr val="bg1"/>
              </a:solidFill>
              <a:sym typeface="+mn-ea"/>
            </a:endParaRPr>
          </a:p>
        </p:txBody>
      </p:sp>
      <p:sp>
        <p:nvSpPr>
          <p:cNvPr id="8" name="文本框 7"/>
          <p:cNvSpPr txBox="1"/>
          <p:nvPr>
            <p:custDataLst>
              <p:tags r:id="rId8"/>
            </p:custDataLst>
          </p:nvPr>
        </p:nvSpPr>
        <p:spPr>
          <a:xfrm>
            <a:off x="906145" y="6473319"/>
            <a:ext cx="8891272" cy="948700"/>
          </a:xfrm>
          <a:prstGeom prst="rect">
            <a:avLst/>
          </a:prstGeom>
          <a:noFill/>
          <a:ln w="9525">
            <a:noFill/>
          </a:ln>
        </p:spPr>
        <p:txBody>
          <a:bodyPr wrap="square">
            <a:noAutofit/>
          </a:bodyPr>
          <a:lstStyle/>
          <a:p>
            <a:pPr indent="0" fontAlgn="auto">
              <a:lnSpc>
                <a:spcPct val="150000"/>
              </a:lnSpc>
            </a:pPr>
            <a:r>
              <a:rPr b="1" dirty="0">
                <a:solidFill>
                  <a:srgbClr val="181818"/>
                </a:solidFill>
                <a:latin typeface="微软雅黑" panose="020B0503020204020204" pitchFamily="34" charset="-122"/>
                <a:ea typeface="微软雅黑" panose="020B0503020204020204" pitchFamily="34" charset="-122"/>
                <a:sym typeface="+mn-ea"/>
              </a:rPr>
              <a:t>在乡驻地和快速连接线下口新建乡长途客运站和公共停车场</a:t>
            </a:r>
            <a:r>
              <a:rPr lang="zh-CN" altLang="en-US">
                <a:solidFill>
                  <a:srgbClr val="000000"/>
                </a:solidFill>
                <a:sym typeface="+mn-ea"/>
              </a:rPr>
              <a:t>，</a:t>
            </a:r>
            <a:r>
              <a:rPr lang="zh-CN" altLang="en-US" smtClean="0">
                <a:solidFill>
                  <a:srgbClr val="000000"/>
                </a:solidFill>
                <a:sym typeface="+mn-ea"/>
              </a:rPr>
              <a:t>在各</a:t>
            </a:r>
            <a:r>
              <a:rPr lang="zh-CN" altLang="en-US">
                <a:solidFill>
                  <a:srgbClr val="000000"/>
                </a:solidFill>
                <a:sym typeface="+mn-ea"/>
              </a:rPr>
              <a:t>行政村布置适宜的交通设施，如社会公共停车场和乡村客运点，保证交通系统的科学合理性。</a:t>
            </a:r>
            <a:endParaRPr lang="en-US" altLang="zh-CN" dirty="0">
              <a:solidFill>
                <a:srgbClr val="000000"/>
              </a:solidFill>
            </a:endParaRPr>
          </a:p>
        </p:txBody>
      </p:sp>
      <p:sp>
        <p:nvSpPr>
          <p:cNvPr id="23" name="文本框 34"/>
          <p:cNvSpPr txBox="1"/>
          <p:nvPr>
            <p:custDataLst>
              <p:tags r:id="rId9"/>
            </p:custDataLst>
          </p:nvPr>
        </p:nvSpPr>
        <p:spPr>
          <a:xfrm>
            <a:off x="842010" y="1778672"/>
            <a:ext cx="8989695" cy="429895"/>
          </a:xfrm>
          <a:prstGeom prst="rect">
            <a:avLst/>
          </a:prstGeom>
          <a:solidFill>
            <a:srgbClr val="528C8B"/>
          </a:solidFill>
        </p:spPr>
        <p:txBody>
          <a:bodyPr wrap="square" rtlCol="0">
            <a:spAutoFit/>
          </a:bodyPr>
          <a:lstStyle/>
          <a:p>
            <a:pPr>
              <a:buClrTx/>
              <a:buSzTx/>
              <a:buFontTx/>
            </a:pPr>
            <a:r>
              <a:rPr lang="zh-CN" altLang="en-US" sz="2200" b="1" smtClean="0">
                <a:solidFill>
                  <a:schemeClr val="bg1"/>
                </a:solidFill>
                <a:sym typeface="+mn-ea"/>
              </a:rPr>
              <a:t>完善交通网络</a:t>
            </a:r>
            <a:endParaRPr lang="zh-CN" altLang="en-US" sz="2200" b="1" dirty="0">
              <a:solidFill>
                <a:schemeClr val="bg1"/>
              </a:solidFill>
              <a:sym typeface="+mn-ea"/>
            </a:endParaRPr>
          </a:p>
        </p:txBody>
      </p:sp>
      <p:sp>
        <p:nvSpPr>
          <p:cNvPr id="25" name="矩形 24"/>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文本框 2"/>
          <p:cNvSpPr txBox="1"/>
          <p:nvPr>
            <p:custDataLst>
              <p:tags r:id="rId10"/>
            </p:custDataLst>
          </p:nvPr>
        </p:nvSpPr>
        <p:spPr>
          <a:xfrm>
            <a:off x="884447" y="2995978"/>
            <a:ext cx="4601845" cy="1052830"/>
          </a:xfrm>
          <a:prstGeom prst="rect">
            <a:avLst/>
          </a:prstGeom>
          <a:noFill/>
          <a:ln w="9525">
            <a:noFill/>
          </a:ln>
        </p:spPr>
        <p:txBody>
          <a:bodyPr wrap="square">
            <a:spAutoFit/>
          </a:bodyPr>
          <a:lstStyle/>
          <a:p>
            <a:pPr algn="just">
              <a:lnSpc>
                <a:spcPts val="2500"/>
              </a:lnSpc>
              <a:buClrTx/>
              <a:buSzTx/>
              <a:buFontTx/>
            </a:pPr>
            <a:r>
              <a:rPr lang="zh-CN" altLang="en-US" b="1" kern="100">
                <a:latin typeface="微软雅黑" panose="020B0503020204020204" pitchFamily="34" charset="-122"/>
                <a:ea typeface="微软雅黑" panose="020B0503020204020204" pitchFamily="34" charset="-122"/>
              </a:rPr>
              <a:t>干线公路发展规划：</a:t>
            </a:r>
            <a:r>
              <a:rPr lang="zh-CN" altLang="en-US" kern="100">
                <a:latin typeface="微软雅黑" panose="020B0503020204020204" pitchFamily="34" charset="-122"/>
                <a:ea typeface="微软雅黑" panose="020B0503020204020204" pitchFamily="34" charset="-122"/>
                <a:sym typeface="+mn-ea"/>
              </a:rPr>
              <a:t>完善高速下线口及高速连接线、提升林勐线道路等级为二级路</a:t>
            </a:r>
            <a:endParaRPr lang="zh-CN" altLang="en-US" kern="100">
              <a:latin typeface="微软雅黑" panose="020B0503020204020204" pitchFamily="34" charset="-122"/>
              <a:ea typeface="微软雅黑" panose="020B0503020204020204" pitchFamily="34" charset="-122"/>
            </a:endParaRPr>
          </a:p>
          <a:p>
            <a:pPr algn="just">
              <a:lnSpc>
                <a:spcPts val="2500"/>
              </a:lnSpc>
              <a:buClrTx/>
              <a:buSzTx/>
              <a:buFontTx/>
            </a:pPr>
            <a:endParaRPr lang="zh-CN" altLang="en-US" kern="100">
              <a:latin typeface="微软雅黑" panose="020B0503020204020204" pitchFamily="34" charset="-122"/>
              <a:ea typeface="微软雅黑" panose="020B0503020204020204" pitchFamily="34" charset="-122"/>
            </a:endParaRPr>
          </a:p>
        </p:txBody>
      </p:sp>
      <p:sp>
        <p:nvSpPr>
          <p:cNvPr id="28" name="文本框 2"/>
          <p:cNvSpPr txBox="1"/>
          <p:nvPr>
            <p:custDataLst>
              <p:tags r:id="rId11"/>
            </p:custDataLst>
          </p:nvPr>
        </p:nvSpPr>
        <p:spPr>
          <a:xfrm>
            <a:off x="906037" y="3729853"/>
            <a:ext cx="4601845" cy="1373505"/>
          </a:xfrm>
          <a:prstGeom prst="rect">
            <a:avLst/>
          </a:prstGeom>
          <a:noFill/>
          <a:ln w="9525">
            <a:noFill/>
          </a:ln>
        </p:spPr>
        <p:txBody>
          <a:bodyPr wrap="square">
            <a:spAutoFit/>
          </a:bodyPr>
          <a:lstStyle/>
          <a:p>
            <a:pPr algn="just">
              <a:lnSpc>
                <a:spcPts val="2500"/>
              </a:lnSpc>
              <a:buClrTx/>
              <a:buSzTx/>
              <a:buFontTx/>
            </a:pPr>
            <a:r>
              <a:rPr lang="zh-CN" altLang="en-US" b="1" kern="100">
                <a:latin typeface="微软雅黑" panose="020B0503020204020204" pitchFamily="34" charset="-122"/>
                <a:ea typeface="微软雅黑" panose="020B0503020204020204" pitchFamily="34" charset="-122"/>
              </a:rPr>
              <a:t>农村公路发展规划</a:t>
            </a:r>
            <a:r>
              <a:rPr lang="zh-CN" altLang="en-US" b="1" kern="100" smtClean="0">
                <a:latin typeface="微软雅黑" panose="020B0503020204020204" pitchFamily="34" charset="-122"/>
                <a:ea typeface="微软雅黑" panose="020B0503020204020204" pitchFamily="34" charset="-122"/>
              </a:rPr>
              <a:t>：</a:t>
            </a:r>
            <a:r>
              <a:rPr lang="zh-CN" altLang="en-US" kern="100">
                <a:latin typeface="微软雅黑" panose="020B0503020204020204" pitchFamily="34" charset="-122"/>
                <a:ea typeface="微软雅黑" panose="020B0503020204020204" pitchFamily="34" charset="-122"/>
                <a:sym typeface="+mn-ea"/>
              </a:rPr>
              <a:t>加快完成30户以上自然村（组）普通硬化路建设</a:t>
            </a:r>
            <a:r>
              <a:rPr lang="en-US" altLang="zh-CN" kern="100">
                <a:latin typeface="微软雅黑" panose="020B0503020204020204" pitchFamily="34" charset="-122"/>
                <a:ea typeface="微软雅黑" panose="020B0503020204020204" pitchFamily="34" charset="-122"/>
                <a:sym typeface="+mn-ea"/>
              </a:rPr>
              <a:t>,</a:t>
            </a:r>
            <a:r>
              <a:rPr lang="zh-CN" altLang="en-US" kern="100">
                <a:latin typeface="微软雅黑" panose="020B0503020204020204" pitchFamily="34" charset="-122"/>
                <a:ea typeface="微软雅黑" panose="020B0503020204020204" pitchFamily="34" charset="-122"/>
                <a:sym typeface="+mn-ea"/>
              </a:rPr>
              <a:t>构建普惠公平的农村公路基础网络，规划建设村与村连接线和农村重大产业线路项目</a:t>
            </a:r>
            <a:endParaRPr lang="zh-CN" altLang="en-US" kern="100">
              <a:latin typeface="微软雅黑" panose="020B0503020204020204" pitchFamily="34" charset="-122"/>
              <a:ea typeface="微软雅黑" panose="020B0503020204020204" pitchFamily="34" charset="-122"/>
            </a:endParaRPr>
          </a:p>
        </p:txBody>
      </p:sp>
      <p:sp>
        <p:nvSpPr>
          <p:cNvPr id="29" name="文本框 2"/>
          <p:cNvSpPr txBox="1"/>
          <p:nvPr>
            <p:custDataLst>
              <p:tags r:id="rId12"/>
            </p:custDataLst>
          </p:nvPr>
        </p:nvSpPr>
        <p:spPr>
          <a:xfrm>
            <a:off x="906037" y="5062234"/>
            <a:ext cx="4601845" cy="733534"/>
          </a:xfrm>
          <a:prstGeom prst="rect">
            <a:avLst/>
          </a:prstGeom>
          <a:noFill/>
          <a:ln w="9525">
            <a:noFill/>
          </a:ln>
        </p:spPr>
        <p:txBody>
          <a:bodyPr wrap="square">
            <a:spAutoFit/>
          </a:bodyPr>
          <a:lstStyle/>
          <a:p>
            <a:pPr algn="just">
              <a:lnSpc>
                <a:spcPts val="2500"/>
              </a:lnSpc>
            </a:pPr>
            <a:r>
              <a:rPr lang="zh-CN" altLang="en-US" b="1" kern="100">
                <a:latin typeface="微软雅黑" panose="020B0503020204020204" pitchFamily="34" charset="-122"/>
                <a:ea typeface="微软雅黑" panose="020B0503020204020204" pitchFamily="34" charset="-122"/>
              </a:rPr>
              <a:t>特色公路规划</a:t>
            </a:r>
            <a:r>
              <a:rPr lang="zh-CN" altLang="en-US" b="1" kern="100" smtClean="0">
                <a:latin typeface="微软雅黑" panose="020B0503020204020204" pitchFamily="34" charset="-122"/>
                <a:ea typeface="微软雅黑" panose="020B0503020204020204" pitchFamily="34" charset="-122"/>
              </a:rPr>
              <a:t>：</a:t>
            </a:r>
            <a:r>
              <a:rPr lang="zh-CN" altLang="en-US" kern="100">
                <a:latin typeface="微软雅黑" panose="020B0503020204020204" pitchFamily="34" charset="-122"/>
                <a:ea typeface="微软雅黑" panose="020B0503020204020204" pitchFamily="34" charset="-122"/>
              </a:rPr>
              <a:t>加快建设美丽公路，提升道路品质，在县道沿线建设休息区。</a:t>
            </a:r>
            <a:endParaRPr lang="en-US" altLang="zh-CN" kern="10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3"/>
          <a:stretch>
            <a:fillRect/>
          </a:stretch>
        </p:blipFill>
        <p:spPr>
          <a:xfrm>
            <a:off x="5507355" y="2249170"/>
            <a:ext cx="4290060" cy="3434080"/>
          </a:xfrm>
          <a:prstGeom prst="rect">
            <a:avLst/>
          </a:prstGeom>
        </p:spPr>
      </p:pic>
      <p:pic>
        <p:nvPicPr>
          <p:cNvPr id="2" name="图片 1"/>
          <p:cNvPicPr>
            <a:picLocks noChangeAspect="1"/>
          </p:cNvPicPr>
          <p:nvPr/>
        </p:nvPicPr>
        <p:blipFill>
          <a:blip r:embed="rId14"/>
          <a:stretch>
            <a:fillRect/>
          </a:stretch>
        </p:blipFill>
        <p:spPr>
          <a:xfrm>
            <a:off x="1123950" y="7666355"/>
            <a:ext cx="8505825" cy="7345045"/>
          </a:xfrm>
          <a:prstGeom prst="rect">
            <a:avLst/>
          </a:prstGeom>
        </p:spPr>
      </p:pic>
    </p:spTree>
    <p:custDataLst>
      <p:tags r:id="rId15"/>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84455" y="7394575"/>
            <a:ext cx="10540365" cy="7412990"/>
          </a:xfrm>
          <a:prstGeom prst="rect">
            <a:avLst/>
          </a:prstGeom>
        </p:spPr>
      </p:pic>
      <p:sp>
        <p:nvSpPr>
          <p:cNvPr id="47" name="矩形 46"/>
          <p:cNvSpPr/>
          <p:nvPr/>
        </p:nvSpPr>
        <p:spPr>
          <a:xfrm>
            <a:off x="-25400" y="6855460"/>
            <a:ext cx="10650855" cy="801687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sym typeface="+mn-ea"/>
              </a:rPr>
              <a:t>多依村建设一座，处理北部该区部分生活垃圾。其余各村新建垃圾处理池进行垃圾收集。</a:t>
            </a:r>
            <a:endParaRPr lang="zh-CN" altLang="en-US" dirty="0"/>
          </a:p>
        </p:txBody>
      </p:sp>
      <p:sp>
        <p:nvSpPr>
          <p:cNvPr id="9" name="流程图: 延期 8"/>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5.</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3"/>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
        <p:nvSpPr>
          <p:cNvPr id="16" name="标题 2"/>
          <p:cNvSpPr txBox="1"/>
          <p:nvPr>
            <p:custDataLst>
              <p:tags r:id="rId4"/>
            </p:custDataLst>
          </p:nvPr>
        </p:nvSpPr>
        <p:spPr>
          <a:xfrm>
            <a:off x="1655445" y="429260"/>
            <a:ext cx="6275070" cy="90995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市政基础设施</a:t>
            </a:r>
            <a:endParaRPr lang="zh-CN" altLang="en-US" sz="4000" dirty="0">
              <a:solidFill>
                <a:srgbClr val="D28D10"/>
              </a:solidFill>
            </a:endParaRPr>
          </a:p>
        </p:txBody>
      </p:sp>
      <p:sp>
        <p:nvSpPr>
          <p:cNvPr id="39" name="矩形 38"/>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任意多边形 77"/>
          <p:cNvSpPr/>
          <p:nvPr>
            <p:custDataLst>
              <p:tags r:id="rId5"/>
            </p:custDataLst>
          </p:nvPr>
        </p:nvSpPr>
        <p:spPr>
          <a:xfrm>
            <a:off x="1162685" y="3182620"/>
            <a:ext cx="8384540" cy="1447165"/>
          </a:xfrm>
          <a:custGeom>
            <a:avLst/>
            <a:gdLst>
              <a:gd name="connsiteX0" fmla="*/ 0 w 10406"/>
              <a:gd name="connsiteY0" fmla="*/ 83 h 1610"/>
              <a:gd name="connsiteX1" fmla="*/ 0 w 10406"/>
              <a:gd name="connsiteY1" fmla="*/ 1610 h 1610"/>
              <a:gd name="connsiteX2" fmla="*/ 10406 w 10406"/>
              <a:gd name="connsiteY2" fmla="*/ 1610 h 1610"/>
              <a:gd name="connsiteX3" fmla="*/ 10406 w 10406"/>
              <a:gd name="connsiteY3" fmla="*/ 0 h 1610"/>
              <a:gd name="connsiteX4" fmla="*/ 2319 w 10406"/>
              <a:gd name="connsiteY4" fmla="*/ 11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 h="1610">
                <a:moveTo>
                  <a:pt x="0" y="83"/>
                </a:moveTo>
                <a:lnTo>
                  <a:pt x="0" y="1610"/>
                </a:lnTo>
                <a:lnTo>
                  <a:pt x="10406" y="1610"/>
                </a:lnTo>
                <a:lnTo>
                  <a:pt x="10406" y="0"/>
                </a:lnTo>
                <a:lnTo>
                  <a:pt x="2319" y="11"/>
                </a:lnTo>
              </a:path>
            </a:pathLst>
          </a:custGeom>
          <a:noFill/>
          <a:ln w="38100">
            <a:solidFill>
              <a:srgbClr val="A680AB"/>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9" name="任意多边形 78"/>
          <p:cNvSpPr/>
          <p:nvPr>
            <p:custDataLst>
              <p:tags r:id="rId6"/>
            </p:custDataLst>
          </p:nvPr>
        </p:nvSpPr>
        <p:spPr>
          <a:xfrm>
            <a:off x="1068070" y="9639935"/>
            <a:ext cx="8480425" cy="1351915"/>
          </a:xfrm>
          <a:custGeom>
            <a:avLst/>
            <a:gdLst>
              <a:gd name="connsiteX0" fmla="*/ 0 w 10406"/>
              <a:gd name="connsiteY0" fmla="*/ 83 h 1610"/>
              <a:gd name="connsiteX1" fmla="*/ 0 w 10406"/>
              <a:gd name="connsiteY1" fmla="*/ 1610 h 1610"/>
              <a:gd name="connsiteX2" fmla="*/ 10406 w 10406"/>
              <a:gd name="connsiteY2" fmla="*/ 1610 h 1610"/>
              <a:gd name="connsiteX3" fmla="*/ 10406 w 10406"/>
              <a:gd name="connsiteY3" fmla="*/ 0 h 1610"/>
              <a:gd name="connsiteX4" fmla="*/ 2319 w 10406"/>
              <a:gd name="connsiteY4" fmla="*/ 11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 h="1610">
                <a:moveTo>
                  <a:pt x="0" y="83"/>
                </a:moveTo>
                <a:lnTo>
                  <a:pt x="0" y="1610"/>
                </a:lnTo>
                <a:lnTo>
                  <a:pt x="10406" y="1610"/>
                </a:lnTo>
                <a:lnTo>
                  <a:pt x="10406" y="0"/>
                </a:lnTo>
                <a:lnTo>
                  <a:pt x="2319" y="11"/>
                </a:lnTo>
              </a:path>
            </a:pathLst>
          </a:custGeom>
          <a:noFill/>
          <a:ln w="38100">
            <a:solidFill>
              <a:srgbClr val="A680AB"/>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3" name="矩形 82"/>
          <p:cNvSpPr/>
          <p:nvPr>
            <p:custDataLst>
              <p:tags r:id="rId7"/>
            </p:custDataLst>
          </p:nvPr>
        </p:nvSpPr>
        <p:spPr>
          <a:xfrm>
            <a:off x="1068070" y="9324975"/>
            <a:ext cx="3176270" cy="49720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dirty="0">
                <a:solidFill>
                  <a:srgbClr val="9B75A5"/>
                </a:solidFill>
                <a:latin typeface="汉仪黑方简" panose="00020600040101010101" charset="-122"/>
                <a:ea typeface="汉仪黑方简" panose="00020600040101010101" charset="-122"/>
                <a:sym typeface="+mn-ea"/>
              </a:rPr>
              <a:t>电力工程规划</a:t>
            </a:r>
            <a:endParaRPr lang="zh-CN" altLang="en-US" dirty="0">
              <a:solidFill>
                <a:srgbClr val="9B75A5"/>
              </a:solidFill>
              <a:latin typeface="汉仪黑方简" panose="00020600040101010101" charset="-122"/>
              <a:ea typeface="汉仪黑方简" panose="00020600040101010101" charset="-122"/>
              <a:sym typeface="+mn-ea"/>
            </a:endParaRPr>
          </a:p>
        </p:txBody>
      </p:sp>
      <p:sp>
        <p:nvSpPr>
          <p:cNvPr id="84" name="矩形 83"/>
          <p:cNvSpPr/>
          <p:nvPr>
            <p:custDataLst>
              <p:tags r:id="rId8"/>
            </p:custDataLst>
          </p:nvPr>
        </p:nvSpPr>
        <p:spPr>
          <a:xfrm>
            <a:off x="1205865" y="2919095"/>
            <a:ext cx="3176270" cy="3987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dirty="0">
                <a:solidFill>
                  <a:srgbClr val="9B75A5"/>
                </a:solidFill>
                <a:latin typeface="汉仪黑方简" panose="00020600040101010101" charset="-122"/>
                <a:ea typeface="汉仪黑方简" panose="00020600040101010101" charset="-122"/>
                <a:sym typeface="+mn-ea"/>
              </a:rPr>
              <a:t>给水工程规划</a:t>
            </a:r>
            <a:endParaRPr lang="zh-CN" altLang="en-US" dirty="0">
              <a:solidFill>
                <a:srgbClr val="9B75A5"/>
              </a:solidFill>
              <a:latin typeface="汉仪黑方简" panose="00020600040101010101" charset="-122"/>
              <a:ea typeface="汉仪黑方简" panose="00020600040101010101" charset="-122"/>
              <a:sym typeface="+mn-ea"/>
            </a:endParaRPr>
          </a:p>
        </p:txBody>
      </p:sp>
      <p:sp>
        <p:nvSpPr>
          <p:cNvPr id="3" name="文本框 2"/>
          <p:cNvSpPr txBox="1"/>
          <p:nvPr/>
        </p:nvSpPr>
        <p:spPr>
          <a:xfrm>
            <a:off x="998855" y="1360805"/>
            <a:ext cx="9147175" cy="1198880"/>
          </a:xfrm>
          <a:prstGeom prst="rect">
            <a:avLst/>
          </a:prstGeom>
          <a:noFill/>
        </p:spPr>
        <p:txBody>
          <a:bodyPr wrap="square" rtlCol="0" anchor="t">
            <a:spAutoFit/>
          </a:bodyPr>
          <a:p>
            <a:pPr lvl="0" algn="l">
              <a:lnSpc>
                <a:spcPct val="150000"/>
              </a:lnSpc>
              <a:buClrTx/>
              <a:buSzTx/>
              <a:buFontTx/>
            </a:pPr>
            <a:r>
              <a:rPr lang="zh-CN" altLang="zh-CN" sz="2400" b="1" dirty="0">
                <a:solidFill>
                  <a:srgbClr val="FFC000"/>
                </a:solidFill>
                <a:latin typeface="+mj-ea"/>
                <a:ea typeface="+mj-ea"/>
                <a:sym typeface="+mn-ea"/>
              </a:rPr>
              <a:t>  构建布局合理、设施配套完备、绿色低碳、智慧高效的市政基础设施体系</a:t>
            </a:r>
            <a:r>
              <a:rPr lang="zh-CN" altLang="zh-CN" sz="1600" b="1" dirty="0">
                <a:solidFill>
                  <a:srgbClr val="FFC000"/>
                </a:solidFill>
                <a:latin typeface="+mj-ea"/>
                <a:ea typeface="+mj-ea"/>
                <a:sym typeface="+mn-ea"/>
              </a:rPr>
              <a:t>。</a:t>
            </a:r>
            <a:endParaRPr lang="zh-CN" altLang="zh-CN" sz="1600" b="1" dirty="0">
              <a:solidFill>
                <a:srgbClr val="FFC000"/>
              </a:solidFill>
              <a:latin typeface="+mj-ea"/>
              <a:ea typeface="+mj-ea"/>
              <a:sym typeface="+mn-ea"/>
            </a:endParaRPr>
          </a:p>
        </p:txBody>
      </p:sp>
      <p:sp>
        <p:nvSpPr>
          <p:cNvPr id="4" name="文本框 3"/>
          <p:cNvSpPr txBox="1"/>
          <p:nvPr/>
        </p:nvSpPr>
        <p:spPr>
          <a:xfrm>
            <a:off x="1328420" y="3201670"/>
            <a:ext cx="8052435" cy="1337945"/>
          </a:xfrm>
          <a:prstGeom prst="rect">
            <a:avLst/>
          </a:prstGeom>
          <a:noFill/>
        </p:spPr>
        <p:txBody>
          <a:bodyPr wrap="square" rtlCol="0" anchor="t">
            <a:spAutoFit/>
          </a:bodyPr>
          <a:p>
            <a:pPr algn="l">
              <a:lnSpc>
                <a:spcPct val="150000"/>
              </a:lnSpc>
              <a:buClrTx/>
              <a:buSzTx/>
              <a:buFontTx/>
            </a:pPr>
            <a:r>
              <a:rPr lang="zh-CN" altLang="en-US" sz="1800" dirty="0">
                <a:sym typeface="+mn-ea"/>
              </a:rPr>
              <a:t>规划新建乡自来水厂1座，水源为金子塘水库供。水规模约0.3万立方米/日；各村通过水库坝塘取水后，由蓄水池供水</a:t>
            </a:r>
            <a:r>
              <a:rPr lang="en-US" altLang="zh-CN" sz="1800" dirty="0">
                <a:sym typeface="+mn-ea"/>
              </a:rPr>
              <a:t>,</a:t>
            </a:r>
            <a:r>
              <a:rPr lang="zh-CN" altLang="en-US" dirty="0">
                <a:sym typeface="+mn-ea"/>
              </a:rPr>
              <a:t>中心镇区通过自建储水池</a:t>
            </a:r>
            <a:r>
              <a:rPr lang="en-US" altLang="zh-CN" dirty="0">
                <a:sym typeface="+mn-ea"/>
              </a:rPr>
              <a:t>,</a:t>
            </a:r>
            <a:r>
              <a:rPr lang="zh-CN" altLang="en-US" dirty="0">
                <a:sym typeface="+mn-ea"/>
              </a:rPr>
              <a:t>水源为竹笆山老鼠洞河引水；</a:t>
            </a:r>
            <a:endParaRPr lang="en-US" altLang="zh-CN" sz="1800" dirty="0">
              <a:sym typeface="+mn-ea"/>
            </a:endParaRPr>
          </a:p>
        </p:txBody>
      </p:sp>
      <p:grpSp>
        <p:nvGrpSpPr>
          <p:cNvPr id="5" name="组合 4"/>
          <p:cNvGrpSpPr/>
          <p:nvPr/>
        </p:nvGrpSpPr>
        <p:grpSpPr>
          <a:xfrm>
            <a:off x="1068070" y="4794250"/>
            <a:ext cx="8479155" cy="1894205"/>
            <a:chOff x="1318" y="5654"/>
            <a:chExt cx="9948" cy="2034"/>
          </a:xfrm>
        </p:grpSpPr>
        <p:sp>
          <p:nvSpPr>
            <p:cNvPr id="6" name="矩形 5"/>
            <p:cNvSpPr/>
            <p:nvPr>
              <p:custDataLst>
                <p:tags r:id="rId9"/>
              </p:custDataLst>
            </p:nvPr>
          </p:nvSpPr>
          <p:spPr>
            <a:xfrm>
              <a:off x="1318" y="5654"/>
              <a:ext cx="4776" cy="62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dirty="0">
                  <a:solidFill>
                    <a:srgbClr val="9B75A5"/>
                  </a:solidFill>
                  <a:latin typeface="汉仪黑方简" panose="00020600040101010101" charset="-122"/>
                  <a:ea typeface="汉仪黑方简" panose="00020600040101010101" charset="-122"/>
                  <a:sym typeface="+mn-ea"/>
                </a:rPr>
                <a:t>排水工程规划</a:t>
              </a:r>
              <a:endParaRPr lang="zh-CN" altLang="en-US" dirty="0">
                <a:solidFill>
                  <a:srgbClr val="9B75A5"/>
                </a:solidFill>
                <a:latin typeface="汉仪黑方简" panose="00020600040101010101" charset="-122"/>
                <a:ea typeface="汉仪黑方简" panose="00020600040101010101" charset="-122"/>
                <a:sym typeface="+mn-ea"/>
              </a:endParaRPr>
            </a:p>
          </p:txBody>
        </p:sp>
        <p:sp>
          <p:nvSpPr>
            <p:cNvPr id="8" name="任意多边形 7"/>
            <p:cNvSpPr/>
            <p:nvPr>
              <p:custDataLst>
                <p:tags r:id="rId10"/>
              </p:custDataLst>
            </p:nvPr>
          </p:nvSpPr>
          <p:spPr>
            <a:xfrm>
              <a:off x="1330" y="6078"/>
              <a:ext cx="9936" cy="1610"/>
            </a:xfrm>
            <a:custGeom>
              <a:avLst/>
              <a:gdLst>
                <a:gd name="connsiteX0" fmla="*/ 0 w 10406"/>
                <a:gd name="connsiteY0" fmla="*/ 83 h 1610"/>
                <a:gd name="connsiteX1" fmla="*/ 0 w 10406"/>
                <a:gd name="connsiteY1" fmla="*/ 1610 h 1610"/>
                <a:gd name="connsiteX2" fmla="*/ 10406 w 10406"/>
                <a:gd name="connsiteY2" fmla="*/ 1610 h 1610"/>
                <a:gd name="connsiteX3" fmla="*/ 10406 w 10406"/>
                <a:gd name="connsiteY3" fmla="*/ 0 h 1610"/>
                <a:gd name="connsiteX4" fmla="*/ 2319 w 10406"/>
                <a:gd name="connsiteY4" fmla="*/ 11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 h="1610">
                  <a:moveTo>
                    <a:pt x="0" y="83"/>
                  </a:moveTo>
                  <a:lnTo>
                    <a:pt x="0" y="1610"/>
                  </a:lnTo>
                  <a:lnTo>
                    <a:pt x="10406" y="1610"/>
                  </a:lnTo>
                  <a:lnTo>
                    <a:pt x="10406" y="0"/>
                  </a:lnTo>
                  <a:lnTo>
                    <a:pt x="2319" y="11"/>
                  </a:lnTo>
                </a:path>
              </a:pathLst>
            </a:custGeom>
            <a:noFill/>
            <a:ln w="38100">
              <a:solidFill>
                <a:srgbClr val="A680AB"/>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grpSp>
      <p:sp>
        <p:nvSpPr>
          <p:cNvPr id="10" name="文本框 9"/>
          <p:cNvSpPr txBox="1"/>
          <p:nvPr>
            <p:custDataLst>
              <p:tags r:id="rId11"/>
            </p:custDataLst>
          </p:nvPr>
        </p:nvSpPr>
        <p:spPr>
          <a:xfrm>
            <a:off x="1192891" y="5041460"/>
            <a:ext cx="6211570" cy="1063552"/>
          </a:xfrm>
          <a:prstGeom prst="rect">
            <a:avLst/>
          </a:prstGeom>
          <a:noFill/>
        </p:spPr>
        <p:txBody>
          <a:bodyPr vert="horz" wrap="square" rtlCol="0">
            <a:noAutofit/>
          </a:bodyPr>
          <a:p>
            <a:pPr>
              <a:lnSpc>
                <a:spcPts val="2700"/>
              </a:lnSpc>
            </a:pP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205865" y="5236210"/>
            <a:ext cx="8341995" cy="1337945"/>
          </a:xfrm>
          <a:prstGeom prst="rect">
            <a:avLst/>
          </a:prstGeom>
          <a:noFill/>
        </p:spPr>
        <p:txBody>
          <a:bodyPr wrap="square" rtlCol="0" anchor="t">
            <a:spAutoFit/>
          </a:bodyPr>
          <a:p>
            <a:pPr algn="l">
              <a:lnSpc>
                <a:spcPct val="150000"/>
              </a:lnSpc>
              <a:buClrTx/>
              <a:buSzTx/>
              <a:buFontTx/>
            </a:pPr>
            <a:r>
              <a:rPr lang="zh-CN" altLang="en-US" dirty="0"/>
              <a:t>主要采用雨污分流的</a:t>
            </a:r>
            <a:r>
              <a:rPr lang="zh-CN" altLang="en-US" dirty="0">
                <a:sym typeface="+mn-ea"/>
              </a:rPr>
              <a:t>方式</a:t>
            </a:r>
            <a:r>
              <a:rPr lang="zh-CN" altLang="en-US" dirty="0"/>
              <a:t>排水，乡驻地西南边建污水处理厂1座，处理量0.02万立方米/天，草山北部建设一座，集中处理该区域产生的污水，各村通过新建氧化塘等污水处理设施处理</a:t>
            </a:r>
            <a:endParaRPr lang="zh-CN" altLang="en-US" dirty="0"/>
          </a:p>
        </p:txBody>
      </p:sp>
      <p:sp>
        <p:nvSpPr>
          <p:cNvPr id="12" name="任意多边形 11"/>
          <p:cNvSpPr/>
          <p:nvPr>
            <p:custDataLst>
              <p:tags r:id="rId12"/>
            </p:custDataLst>
          </p:nvPr>
        </p:nvSpPr>
        <p:spPr>
          <a:xfrm>
            <a:off x="1079500" y="7338060"/>
            <a:ext cx="8468360" cy="1537970"/>
          </a:xfrm>
          <a:custGeom>
            <a:avLst/>
            <a:gdLst>
              <a:gd name="connsiteX0" fmla="*/ 0 w 10406"/>
              <a:gd name="connsiteY0" fmla="*/ 83 h 1610"/>
              <a:gd name="connsiteX1" fmla="*/ 0 w 10406"/>
              <a:gd name="connsiteY1" fmla="*/ 1610 h 1610"/>
              <a:gd name="connsiteX2" fmla="*/ 10406 w 10406"/>
              <a:gd name="connsiteY2" fmla="*/ 1610 h 1610"/>
              <a:gd name="connsiteX3" fmla="*/ 10406 w 10406"/>
              <a:gd name="connsiteY3" fmla="*/ 0 h 1610"/>
              <a:gd name="connsiteX4" fmla="*/ 2319 w 10406"/>
              <a:gd name="connsiteY4" fmla="*/ 11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 h="1610">
                <a:moveTo>
                  <a:pt x="0" y="83"/>
                </a:moveTo>
                <a:lnTo>
                  <a:pt x="0" y="1610"/>
                </a:lnTo>
                <a:lnTo>
                  <a:pt x="10406" y="1610"/>
                </a:lnTo>
                <a:lnTo>
                  <a:pt x="10406" y="0"/>
                </a:lnTo>
                <a:lnTo>
                  <a:pt x="2319" y="11"/>
                </a:lnTo>
              </a:path>
            </a:pathLst>
          </a:custGeom>
          <a:noFill/>
          <a:ln w="38100">
            <a:solidFill>
              <a:srgbClr val="A680AB"/>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3" name="矩形 12"/>
          <p:cNvSpPr/>
          <p:nvPr>
            <p:custDataLst>
              <p:tags r:id="rId13"/>
            </p:custDataLst>
          </p:nvPr>
        </p:nvSpPr>
        <p:spPr>
          <a:xfrm>
            <a:off x="1079507" y="6993096"/>
            <a:ext cx="3176270" cy="3987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dirty="0">
                <a:solidFill>
                  <a:srgbClr val="9B75A5"/>
                </a:solidFill>
                <a:latin typeface="汉仪黑方简" panose="00020600040101010101" charset="-122"/>
                <a:ea typeface="汉仪黑方简" panose="00020600040101010101" charset="-122"/>
                <a:sym typeface="+mn-ea"/>
              </a:rPr>
              <a:t>环卫工程规划</a:t>
            </a:r>
            <a:endParaRPr lang="zh-CN" altLang="en-US" dirty="0">
              <a:solidFill>
                <a:srgbClr val="9B75A5"/>
              </a:solidFill>
              <a:latin typeface="汉仪黑方简" panose="00020600040101010101" charset="-122"/>
              <a:ea typeface="汉仪黑方简" panose="00020600040101010101" charset="-122"/>
              <a:sym typeface="+mn-ea"/>
            </a:endParaRPr>
          </a:p>
        </p:txBody>
      </p:sp>
      <p:sp>
        <p:nvSpPr>
          <p:cNvPr id="14" name="文本框 13"/>
          <p:cNvSpPr txBox="1"/>
          <p:nvPr/>
        </p:nvSpPr>
        <p:spPr>
          <a:xfrm>
            <a:off x="1205865" y="7488555"/>
            <a:ext cx="7957185" cy="1337945"/>
          </a:xfrm>
          <a:prstGeom prst="rect">
            <a:avLst/>
          </a:prstGeom>
          <a:noFill/>
        </p:spPr>
        <p:txBody>
          <a:bodyPr wrap="square" rtlCol="0" anchor="t">
            <a:spAutoFit/>
          </a:bodyPr>
          <a:p>
            <a:pPr algn="l">
              <a:lnSpc>
                <a:spcPct val="150000"/>
              </a:lnSpc>
              <a:buClrTx/>
              <a:buSzTx/>
              <a:buFontTx/>
            </a:pPr>
            <a:r>
              <a:rPr lang="zh-CN" altLang="en-US" sz="1800" dirty="0">
                <a:sym typeface="+mn-ea"/>
              </a:rPr>
              <a:t>多依村建设</a:t>
            </a:r>
            <a:r>
              <a:rPr dirty="0">
                <a:solidFill>
                  <a:srgbClr val="FF0000"/>
                </a:solidFill>
                <a:latin typeface="微软雅黑" panose="020B0503020204020204" pitchFamily="34" charset="-122"/>
                <a:ea typeface="微软雅黑" panose="020B0503020204020204" pitchFamily="34" charset="-122"/>
                <a:sym typeface="+mn-ea"/>
              </a:rPr>
              <a:t>垃圾</a:t>
            </a:r>
            <a:r>
              <a:rPr lang="zh-CN" dirty="0">
                <a:solidFill>
                  <a:srgbClr val="FF0000"/>
                </a:solidFill>
                <a:latin typeface="微软雅黑" panose="020B0503020204020204" pitchFamily="34" charset="-122"/>
                <a:ea typeface="微软雅黑" panose="020B0503020204020204" pitchFamily="34" charset="-122"/>
                <a:sym typeface="+mn-ea"/>
              </a:rPr>
              <a:t>中转站</a:t>
            </a:r>
            <a:r>
              <a:rPr lang="zh-CN" altLang="en-US" sz="1800" dirty="0">
                <a:sym typeface="+mn-ea"/>
              </a:rPr>
              <a:t>，处理北部该区部分生活垃圾。其余各村新建垃圾处理池进行垃圾收集</a:t>
            </a:r>
            <a:r>
              <a:rPr lang="en-US" altLang="zh-CN" sz="1800" dirty="0">
                <a:sym typeface="+mn-ea"/>
              </a:rPr>
              <a:t>;</a:t>
            </a:r>
            <a:r>
              <a:rPr lang="zh-CN" altLang="en-US" sz="1800" dirty="0">
                <a:sym typeface="+mn-ea"/>
              </a:rPr>
              <a:t>乡域</a:t>
            </a:r>
            <a:r>
              <a:rPr lang="zh-CN" altLang="en-US" dirty="0">
                <a:latin typeface="微软雅黑" panose="020B0503020204020204" pitchFamily="34" charset="-122"/>
                <a:ea typeface="微软雅黑" panose="020B0503020204020204" pitchFamily="34" charset="-122"/>
                <a:sym typeface="+mn-ea"/>
              </a:rPr>
              <a:t>建设</a:t>
            </a:r>
            <a:r>
              <a:rPr dirty="0">
                <a:solidFill>
                  <a:srgbClr val="FF0000"/>
                </a:solidFill>
                <a:latin typeface="微软雅黑" panose="020B0503020204020204" pitchFamily="34" charset="-122"/>
                <a:ea typeface="微软雅黑" panose="020B0503020204020204" pitchFamily="34" charset="-122"/>
                <a:sym typeface="+mn-ea"/>
              </a:rPr>
              <a:t>垃圾处理场1座</a:t>
            </a:r>
            <a:r>
              <a:rPr lang="zh-CN" altLang="en-US" dirty="0">
                <a:latin typeface="微软雅黑" panose="020B0503020204020204" pitchFamily="34" charset="-122"/>
                <a:ea typeface="微软雅黑" panose="020B0503020204020204" pitchFamily="34" charset="-122"/>
                <a:sym typeface="+mn-ea"/>
              </a:rPr>
              <a:t>，垃圾处理量为70吨/日。全乡生活垃圾、工业垃圾通过环卫车辆运往垃圾场处理</a:t>
            </a:r>
            <a:endParaRPr lang="en-US" altLang="zh-CN" sz="1800" dirty="0">
              <a:sym typeface="+mn-ea"/>
            </a:endParaRPr>
          </a:p>
        </p:txBody>
      </p:sp>
      <p:sp>
        <p:nvSpPr>
          <p:cNvPr id="17" name="文本框 16"/>
          <p:cNvSpPr txBox="1"/>
          <p:nvPr/>
        </p:nvSpPr>
        <p:spPr>
          <a:xfrm>
            <a:off x="1579245" y="9845675"/>
            <a:ext cx="7921625" cy="922020"/>
          </a:xfrm>
          <a:prstGeom prst="rect">
            <a:avLst/>
          </a:prstGeom>
          <a:noFill/>
        </p:spPr>
        <p:txBody>
          <a:bodyPr wrap="square" rtlCol="0" anchor="t">
            <a:spAutoFit/>
          </a:bodyPr>
          <a:p>
            <a:pPr algn="l">
              <a:lnSpc>
                <a:spcPct val="150000"/>
              </a:lnSpc>
              <a:buClrTx/>
              <a:buSzTx/>
              <a:buFontTx/>
            </a:pPr>
            <a:r>
              <a:rPr lang="zh-CN" altLang="en-US" sz="1800" dirty="0">
                <a:sym typeface="+mn-ea"/>
              </a:rPr>
              <a:t>镇域配置35KV变电站1座，保障全镇用电，规划远期考虑35KV变增容改造；各村通过10kv变压器进行电力保障</a:t>
            </a:r>
            <a:endParaRPr lang="zh-CN" altLang="en-US" sz="1800" dirty="0">
              <a:sym typeface="+mn-ea"/>
            </a:endParaRPr>
          </a:p>
        </p:txBody>
      </p:sp>
    </p:spTree>
    <p:custDataLst>
      <p:tags r:id="rId1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7100491"/>
            <a:ext cx="10691814" cy="8018860"/>
          </a:xfrm>
          <a:prstGeom prst="rect">
            <a:avLst/>
          </a:prstGeom>
        </p:spPr>
      </p:pic>
      <p:sp>
        <p:nvSpPr>
          <p:cNvPr id="18" name="矩形 17"/>
          <p:cNvSpPr/>
          <p:nvPr/>
        </p:nvSpPr>
        <p:spPr>
          <a:xfrm>
            <a:off x="-952" y="4734629"/>
            <a:ext cx="10692765" cy="10401935"/>
          </a:xfrm>
          <a:prstGeom prst="rect">
            <a:avLst/>
          </a:prstGeom>
          <a:gradFill flip="none" rotWithShape="1">
            <a:gsLst>
              <a:gs pos="54000">
                <a:schemeClr val="bg1">
                  <a:alpha val="100000"/>
                </a:schemeClr>
              </a:gs>
              <a:gs pos="100000">
                <a:schemeClr val="bg1">
                  <a:alpha val="24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934085" y="5624899"/>
            <a:ext cx="4354195" cy="447675"/>
          </a:xfrm>
          <a:prstGeom prst="rect">
            <a:avLst/>
          </a:prstGeom>
          <a:solidFill>
            <a:srgbClr val="52668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矩形 26"/>
          <p:cNvSpPr/>
          <p:nvPr>
            <p:custDataLst>
              <p:tags r:id="rId2"/>
            </p:custDataLst>
          </p:nvPr>
        </p:nvSpPr>
        <p:spPr>
          <a:xfrm>
            <a:off x="934085" y="6205289"/>
            <a:ext cx="4354195" cy="447675"/>
          </a:xfrm>
          <a:prstGeom prst="rect">
            <a:avLst/>
          </a:prstGeom>
          <a:solidFill>
            <a:srgbClr val="52668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矩形 27"/>
          <p:cNvSpPr/>
          <p:nvPr>
            <p:custDataLst>
              <p:tags r:id="rId3"/>
            </p:custDataLst>
          </p:nvPr>
        </p:nvSpPr>
        <p:spPr>
          <a:xfrm>
            <a:off x="5535295" y="5624899"/>
            <a:ext cx="4323715" cy="447675"/>
          </a:xfrm>
          <a:prstGeom prst="rect">
            <a:avLst/>
          </a:prstGeom>
          <a:solidFill>
            <a:srgbClr val="52668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矩形 28"/>
          <p:cNvSpPr/>
          <p:nvPr>
            <p:custDataLst>
              <p:tags r:id="rId4"/>
            </p:custDataLst>
          </p:nvPr>
        </p:nvSpPr>
        <p:spPr>
          <a:xfrm>
            <a:off x="5535295" y="6197034"/>
            <a:ext cx="4323715" cy="447675"/>
          </a:xfrm>
          <a:prstGeom prst="rect">
            <a:avLst/>
          </a:prstGeom>
          <a:solidFill>
            <a:srgbClr val="52668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矩形 29"/>
          <p:cNvSpPr/>
          <p:nvPr>
            <p:custDataLst>
              <p:tags r:id="rId5"/>
            </p:custDataLst>
          </p:nvPr>
        </p:nvSpPr>
        <p:spPr>
          <a:xfrm>
            <a:off x="934085" y="6804729"/>
            <a:ext cx="4354195" cy="447675"/>
          </a:xfrm>
          <a:prstGeom prst="rect">
            <a:avLst/>
          </a:prstGeom>
          <a:solidFill>
            <a:srgbClr val="52668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对角圆角矩形 13"/>
          <p:cNvSpPr txBox="1"/>
          <p:nvPr>
            <p:custDataLst>
              <p:tags r:id="rId6"/>
            </p:custDataLst>
          </p:nvPr>
        </p:nvSpPr>
        <p:spPr>
          <a:xfrm>
            <a:off x="2381885" y="2376628"/>
            <a:ext cx="7477760" cy="342265"/>
          </a:xfrm>
          <a:prstGeom prst="rect">
            <a:avLst/>
          </a:prstGeom>
          <a:solidFill>
            <a:srgbClr val="E3ECEC"/>
          </a:solidFill>
        </p:spPr>
        <p:txBody>
          <a:bodyPr wrap="square" lIns="36195" tIns="0" rIns="36195" bIns="0" rtlCol="0" anchor="ctr" anchorCtr="0">
            <a:noAutofit/>
          </a:bodyPr>
          <a:lstStyle/>
          <a:p>
            <a:pPr lvl="0" algn="l">
              <a:lnSpc>
                <a:spcPct val="150000"/>
              </a:lnSpc>
              <a:buClrTx/>
              <a:buSzTx/>
              <a:buFontTx/>
            </a:pPr>
            <a:r>
              <a:rPr lang="zh-CN" altLang="en-US">
                <a:sym typeface="+mn-ea"/>
              </a:rPr>
              <a:t>建设</a:t>
            </a:r>
            <a:r>
              <a:rPr lang="zh-CN" altLang="en-US" smtClean="0">
                <a:sym typeface="+mn-ea"/>
              </a:rPr>
              <a:t>城</a:t>
            </a:r>
            <a:r>
              <a:rPr lang="zh-CN" altLang="en-US">
                <a:sym typeface="+mn-ea"/>
              </a:rPr>
              <a:t>乡</a:t>
            </a:r>
            <a:r>
              <a:rPr lang="zh-CN" altLang="en-US" smtClean="0">
                <a:sym typeface="+mn-ea"/>
              </a:rPr>
              <a:t>消防</a:t>
            </a:r>
            <a:r>
              <a:rPr lang="zh-CN" altLang="en-US" dirty="0">
                <a:sym typeface="+mn-ea"/>
              </a:rPr>
              <a:t>体系，优化消防安全</a:t>
            </a:r>
            <a:r>
              <a:rPr lang="zh-CN" altLang="en-US">
                <a:sym typeface="+mn-ea"/>
              </a:rPr>
              <a:t>布局</a:t>
            </a:r>
            <a:r>
              <a:rPr lang="zh-CN" altLang="en-US" smtClean="0">
                <a:sym typeface="+mn-ea"/>
              </a:rPr>
              <a:t>，全乡防空</a:t>
            </a:r>
            <a:r>
              <a:rPr lang="zh-CN" altLang="en-US" dirty="0">
                <a:sym typeface="+mn-ea"/>
              </a:rPr>
              <a:t>警报实际覆盖率100%。</a:t>
            </a:r>
            <a:endParaRPr lang="zh-CN" altLang="en-US" dirty="0">
              <a:sym typeface="+mn-ea"/>
            </a:endParaRPr>
          </a:p>
        </p:txBody>
      </p:sp>
      <p:sp>
        <p:nvSpPr>
          <p:cNvPr id="12" name="对角圆角矩形 13"/>
          <p:cNvSpPr txBox="1"/>
          <p:nvPr>
            <p:custDataLst>
              <p:tags r:id="rId7"/>
            </p:custDataLst>
          </p:nvPr>
        </p:nvSpPr>
        <p:spPr>
          <a:xfrm>
            <a:off x="2381885" y="2881064"/>
            <a:ext cx="7477760" cy="342265"/>
          </a:xfrm>
          <a:prstGeom prst="rect">
            <a:avLst/>
          </a:prstGeom>
          <a:solidFill>
            <a:srgbClr val="E3ECEC"/>
          </a:solidFill>
        </p:spPr>
        <p:txBody>
          <a:bodyPr wrap="square" lIns="36195" tIns="0" rIns="36195" bIns="0" rtlCol="0" anchor="ctr" anchorCtr="0">
            <a:noAutofit/>
          </a:bodyPr>
          <a:lstStyle/>
          <a:p>
            <a:pPr lvl="0">
              <a:lnSpc>
                <a:spcPct val="150000"/>
              </a:lnSpc>
            </a:pPr>
            <a:r>
              <a:rPr lang="zh-CN" altLang="en-US">
                <a:sym typeface="+mn-ea"/>
              </a:rPr>
              <a:t>抗震设防烈度为</a:t>
            </a:r>
            <a:r>
              <a:rPr lang="en-US" altLang="zh-CN">
                <a:sym typeface="+mn-ea"/>
              </a:rPr>
              <a:t>8</a:t>
            </a:r>
            <a:r>
              <a:rPr lang="zh-CN" altLang="en-US">
                <a:sym typeface="+mn-ea"/>
              </a:rPr>
              <a:t>度，设计基本地震加速度值为</a:t>
            </a:r>
            <a:r>
              <a:rPr lang="en-US" altLang="zh-CN" smtClean="0">
                <a:sym typeface="+mn-ea"/>
              </a:rPr>
              <a:t>0.30g</a:t>
            </a:r>
            <a:r>
              <a:rPr lang="zh-CN" altLang="en-US" smtClean="0">
                <a:sym typeface="+mn-ea"/>
              </a:rPr>
              <a:t>。</a:t>
            </a:r>
            <a:endParaRPr lang="zh-CN" altLang="en-US" dirty="0">
              <a:sym typeface="+mn-ea"/>
            </a:endParaRPr>
          </a:p>
        </p:txBody>
      </p:sp>
      <p:sp>
        <p:nvSpPr>
          <p:cNvPr id="13" name="对角圆角矩形 13"/>
          <p:cNvSpPr txBox="1"/>
          <p:nvPr>
            <p:custDataLst>
              <p:tags r:id="rId8"/>
            </p:custDataLst>
          </p:nvPr>
        </p:nvSpPr>
        <p:spPr>
          <a:xfrm>
            <a:off x="2381885" y="3348424"/>
            <a:ext cx="7497445" cy="342265"/>
          </a:xfrm>
          <a:prstGeom prst="rect">
            <a:avLst/>
          </a:prstGeom>
          <a:solidFill>
            <a:srgbClr val="E3ECEC"/>
          </a:solidFill>
        </p:spPr>
        <p:txBody>
          <a:bodyPr wrap="square" lIns="36195" tIns="0" rIns="36195" bIns="0" rtlCol="0" anchor="ctr" anchorCtr="0">
            <a:noAutofit/>
          </a:bodyPr>
          <a:lstStyle/>
          <a:p>
            <a:pPr lvl="0">
              <a:lnSpc>
                <a:spcPct val="150000"/>
              </a:lnSpc>
            </a:pPr>
            <a:r>
              <a:rPr lang="zh-CN" altLang="en-US">
                <a:sym typeface="+mn-ea"/>
              </a:rPr>
              <a:t>乡域的山洪防洪标准重现期为</a:t>
            </a:r>
            <a:r>
              <a:rPr lang="en-US" altLang="zh-CN">
                <a:sym typeface="+mn-ea"/>
              </a:rPr>
              <a:t>10</a:t>
            </a:r>
            <a:r>
              <a:rPr lang="zh-CN" altLang="en-US">
                <a:sym typeface="+mn-ea"/>
              </a:rPr>
              <a:t>年，河流防洪标准重现期为</a:t>
            </a:r>
            <a:r>
              <a:rPr lang="en-US" altLang="zh-CN">
                <a:sym typeface="+mn-ea"/>
              </a:rPr>
              <a:t>20</a:t>
            </a:r>
            <a:r>
              <a:rPr lang="zh-CN" altLang="en-US" smtClean="0">
                <a:sym typeface="+mn-ea"/>
              </a:rPr>
              <a:t>年。</a:t>
            </a:r>
            <a:endParaRPr lang="zh-CN" altLang="en-US" dirty="0">
              <a:sym typeface="+mn-ea"/>
            </a:endParaRPr>
          </a:p>
        </p:txBody>
      </p:sp>
      <p:sp>
        <p:nvSpPr>
          <p:cNvPr id="16" name="对角圆角矩形 13"/>
          <p:cNvSpPr txBox="1"/>
          <p:nvPr>
            <p:custDataLst>
              <p:tags r:id="rId9"/>
            </p:custDataLst>
          </p:nvPr>
        </p:nvSpPr>
        <p:spPr>
          <a:xfrm>
            <a:off x="2381250" y="3817689"/>
            <a:ext cx="7478395" cy="822325"/>
          </a:xfrm>
          <a:prstGeom prst="rect">
            <a:avLst/>
          </a:prstGeom>
          <a:solidFill>
            <a:srgbClr val="E3ECEC"/>
          </a:solidFill>
        </p:spPr>
        <p:txBody>
          <a:bodyPr wrap="square" lIns="36195" tIns="0" rIns="36195" bIns="0" rtlCol="0" anchor="ctr" anchorCtr="0">
            <a:noAutofit/>
          </a:bodyPr>
          <a:lstStyle/>
          <a:p>
            <a:pPr lvl="0" algn="l">
              <a:lnSpc>
                <a:spcPct val="150000"/>
              </a:lnSpc>
              <a:buClrTx/>
              <a:buSzTx/>
              <a:buFontTx/>
            </a:pPr>
            <a:r>
              <a:rPr lang="zh-CN" altLang="en-US" dirty="0">
                <a:sym typeface="+mn-ea"/>
              </a:rPr>
              <a:t>防护疏散为主，掩蔽为辅的原则，确定乡驻地战时留城与疏散人数之比为 20%与 80%。按留城人员人均 1.</a:t>
            </a:r>
            <a:r>
              <a:rPr lang="en-US" dirty="0">
                <a:sym typeface="+mn-ea"/>
              </a:rPr>
              <a:t>3</a:t>
            </a:r>
            <a:r>
              <a:rPr lang="zh-CN" altLang="en-US" dirty="0">
                <a:sym typeface="+mn-ea"/>
              </a:rPr>
              <a:t>平方米计算掩蔽程的应建规模。</a:t>
            </a:r>
            <a:endParaRPr lang="zh-CN" altLang="en-US" dirty="0">
              <a:sym typeface="+mn-ea"/>
            </a:endParaRPr>
          </a:p>
        </p:txBody>
      </p:sp>
      <p:sp>
        <p:nvSpPr>
          <p:cNvPr id="4" name="对角圆角矩形 13"/>
          <p:cNvSpPr txBox="1"/>
          <p:nvPr>
            <p:custDataLst>
              <p:tags r:id="rId10"/>
            </p:custDataLst>
          </p:nvPr>
        </p:nvSpPr>
        <p:spPr>
          <a:xfrm>
            <a:off x="933450" y="3354139"/>
            <a:ext cx="1446530" cy="342265"/>
          </a:xfrm>
          <a:prstGeom prst="rect">
            <a:avLst/>
          </a:prstGeom>
          <a:solidFill>
            <a:srgbClr val="AEC9C8"/>
          </a:solidFill>
        </p:spPr>
        <p:txBody>
          <a:bodyPr wrap="square" rtlCol="0" anchor="ctr" anchorCtr="1">
            <a:noAutofit/>
          </a:bodyPr>
          <a:lstStyle/>
          <a:p>
            <a:pPr lvl="0" algn="l">
              <a:buClrTx/>
              <a:buSzTx/>
              <a:buFontTx/>
            </a:pPr>
            <a:r>
              <a:rPr lang="zh-CN" altLang="en-US" b="1" dirty="0">
                <a:sym typeface="+mn-ea"/>
              </a:rPr>
              <a:t>防洪标准</a:t>
            </a:r>
            <a:endParaRPr lang="en-US" altLang="zh-CN" b="1" dirty="0">
              <a:sym typeface="+mn-ea"/>
            </a:endParaRPr>
          </a:p>
        </p:txBody>
      </p:sp>
      <p:sp>
        <p:nvSpPr>
          <p:cNvPr id="5" name="对角圆角矩形 13"/>
          <p:cNvSpPr txBox="1"/>
          <p:nvPr>
            <p:custDataLst>
              <p:tags r:id="rId11"/>
            </p:custDataLst>
          </p:nvPr>
        </p:nvSpPr>
        <p:spPr>
          <a:xfrm>
            <a:off x="933450" y="2875984"/>
            <a:ext cx="1446530" cy="342265"/>
          </a:xfrm>
          <a:prstGeom prst="rect">
            <a:avLst/>
          </a:prstGeom>
          <a:solidFill>
            <a:srgbClr val="AEC9C8"/>
          </a:solidFill>
        </p:spPr>
        <p:txBody>
          <a:bodyPr wrap="square" rtlCol="0" anchor="ctr" anchorCtr="1">
            <a:noAutofit/>
          </a:bodyPr>
          <a:lstStyle/>
          <a:p>
            <a:pPr lvl="0" algn="l">
              <a:buClrTx/>
              <a:buSzTx/>
              <a:buFontTx/>
            </a:pPr>
            <a:r>
              <a:rPr lang="zh-CN" altLang="en-US" b="1" dirty="0">
                <a:sym typeface="+mn-ea"/>
              </a:rPr>
              <a:t>抗震标准 </a:t>
            </a:r>
            <a:endParaRPr lang="zh-CN" altLang="en-US" b="1" dirty="0">
              <a:sym typeface="+mn-ea"/>
            </a:endParaRPr>
          </a:p>
        </p:txBody>
      </p:sp>
      <p:sp>
        <p:nvSpPr>
          <p:cNvPr id="8" name="对角圆角矩形 13"/>
          <p:cNvSpPr txBox="1"/>
          <p:nvPr>
            <p:custDataLst>
              <p:tags r:id="rId12"/>
            </p:custDataLst>
          </p:nvPr>
        </p:nvSpPr>
        <p:spPr>
          <a:xfrm>
            <a:off x="933450" y="3822769"/>
            <a:ext cx="1446530" cy="827405"/>
          </a:xfrm>
          <a:prstGeom prst="rect">
            <a:avLst/>
          </a:prstGeom>
          <a:solidFill>
            <a:srgbClr val="AEC9C8"/>
          </a:solidFill>
        </p:spPr>
        <p:txBody>
          <a:bodyPr wrap="square" rtlCol="0" anchor="ctr" anchorCtr="1">
            <a:noAutofit/>
          </a:bodyPr>
          <a:lstStyle/>
          <a:p>
            <a:pPr lvl="0" algn="l">
              <a:buClrTx/>
              <a:buSzTx/>
              <a:buFontTx/>
            </a:pPr>
            <a:r>
              <a:rPr lang="zh-CN" altLang="en-US" b="1" dirty="0">
                <a:sym typeface="+mn-ea"/>
              </a:rPr>
              <a:t>人防工程</a:t>
            </a:r>
            <a:endParaRPr lang="zh-CN" altLang="en-US" b="1" dirty="0">
              <a:sym typeface="+mn-ea"/>
            </a:endParaRPr>
          </a:p>
        </p:txBody>
      </p:sp>
      <p:sp>
        <p:nvSpPr>
          <p:cNvPr id="56" name="对角圆角矩形 13"/>
          <p:cNvSpPr txBox="1"/>
          <p:nvPr>
            <p:custDataLst>
              <p:tags r:id="rId13"/>
            </p:custDataLst>
          </p:nvPr>
        </p:nvSpPr>
        <p:spPr>
          <a:xfrm>
            <a:off x="933450" y="2397829"/>
            <a:ext cx="1447165" cy="342265"/>
          </a:xfrm>
          <a:prstGeom prst="rect">
            <a:avLst/>
          </a:prstGeom>
          <a:solidFill>
            <a:srgbClr val="AEC9C8"/>
          </a:solidFill>
        </p:spPr>
        <p:txBody>
          <a:bodyPr wrap="square" rtlCol="0" anchor="ctr" anchorCtr="1">
            <a:noAutofit/>
          </a:bodyPr>
          <a:lstStyle/>
          <a:p>
            <a:pPr lvl="0" algn="l">
              <a:buClrTx/>
              <a:buSzTx/>
              <a:buFontTx/>
            </a:pPr>
            <a:r>
              <a:rPr lang="zh-CN" altLang="en-US" b="1" dirty="0">
                <a:sym typeface="+mn-ea"/>
              </a:rPr>
              <a:t>消防安全</a:t>
            </a:r>
            <a:endParaRPr lang="zh-CN" altLang="en-US" b="1" dirty="0">
              <a:sym typeface="+mn-ea"/>
            </a:endParaRPr>
          </a:p>
        </p:txBody>
      </p:sp>
      <p:sp>
        <p:nvSpPr>
          <p:cNvPr id="9" name="流程图: 延期 8"/>
          <p:cNvSpPr/>
          <p:nvPr>
            <p:custDataLst>
              <p:tags r:id="rId14"/>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5.</a:t>
            </a:r>
            <a:endParaRPr lang="en-US" altLang="zh-CN" sz="6600" b="1" dirty="0">
              <a:latin typeface="黑体" panose="02010609060101010101" charset="-122"/>
              <a:ea typeface="黑体" panose="02010609060101010101" charset="-122"/>
            </a:endParaRPr>
          </a:p>
        </p:txBody>
      </p:sp>
      <p:sp>
        <p:nvSpPr>
          <p:cNvPr id="6" name="标题 2"/>
          <p:cNvSpPr txBox="1"/>
          <p:nvPr/>
        </p:nvSpPr>
        <p:spPr>
          <a:xfrm>
            <a:off x="1656715" y="415803"/>
            <a:ext cx="5640706" cy="819893"/>
          </a:xfrm>
        </p:spPr>
        <p:txBody>
          <a:bodyPr>
            <a:noAutofit/>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lvl="0"/>
            <a:r>
              <a:rPr lang="zh-CN" altLang="en-US" sz="4000">
                <a:solidFill>
                  <a:srgbClr val="D28D10"/>
                </a:solidFill>
                <a:sym typeface="+mn-ea"/>
              </a:rPr>
              <a:t>综合防灾与安全韧性</a:t>
            </a:r>
            <a:endParaRPr lang="zh-CN" altLang="en-US" sz="4000" dirty="0">
              <a:solidFill>
                <a:srgbClr val="D28D10"/>
              </a:solidFill>
              <a:sym typeface="+mn-ea"/>
            </a:endParaRPr>
          </a:p>
        </p:txBody>
      </p:sp>
      <p:sp>
        <p:nvSpPr>
          <p:cNvPr id="7" name="文本框 6"/>
          <p:cNvSpPr txBox="1"/>
          <p:nvPr>
            <p:custDataLst>
              <p:tags r:id="rId15"/>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3</a:t>
            </a:r>
            <a:endParaRPr lang="en-US" altLang="zh-CN" sz="6600" b="1" dirty="0">
              <a:solidFill>
                <a:schemeClr val="bg1"/>
              </a:solidFill>
              <a:latin typeface="黑体" panose="02010609060101010101" charset="-122"/>
              <a:ea typeface="黑体" panose="02010609060101010101" charset="-122"/>
            </a:endParaRPr>
          </a:p>
        </p:txBody>
      </p:sp>
      <p:sp>
        <p:nvSpPr>
          <p:cNvPr id="26" name="文本框 25"/>
          <p:cNvSpPr txBox="1"/>
          <p:nvPr>
            <p:custDataLst>
              <p:tags r:id="rId16"/>
            </p:custDataLst>
          </p:nvPr>
        </p:nvSpPr>
        <p:spPr>
          <a:xfrm>
            <a:off x="1096010" y="5377884"/>
            <a:ext cx="8794115" cy="1918335"/>
          </a:xfrm>
          <a:prstGeom prst="rect">
            <a:avLst/>
          </a:prstGeom>
          <a:noFill/>
          <a:ln w="9525">
            <a:noFill/>
          </a:ln>
        </p:spPr>
        <p:txBody>
          <a:bodyPr wrap="square">
            <a:spAutoFit/>
          </a:bodyPr>
          <a:lstStyle/>
          <a:p>
            <a:pPr indent="0" algn="l" fontAlgn="auto">
              <a:lnSpc>
                <a:spcPct val="220000"/>
              </a:lnSpc>
              <a:spcBef>
                <a:spcPts val="0"/>
              </a:spcBef>
              <a:spcAft>
                <a:spcPts val="0"/>
              </a:spcAft>
              <a:buFont typeface="Wingdings" panose="05000000000000000000" charset="0"/>
              <a:buNone/>
            </a:pPr>
            <a:r>
              <a:rPr lang="zh-CN" altLang="en-US" dirty="0">
                <a:solidFill>
                  <a:srgbClr val="000000"/>
                </a:solidFill>
                <a:sym typeface="+mn-ea"/>
              </a:rPr>
              <a:t>完善应急信息系统，提高监测预警能力</a:t>
            </a:r>
            <a:r>
              <a:rPr lang="en-US" altLang="zh-CN" dirty="0">
                <a:solidFill>
                  <a:srgbClr val="000000"/>
                </a:solidFill>
                <a:sym typeface="+mn-ea"/>
              </a:rPr>
              <a:t>           </a:t>
            </a:r>
            <a:r>
              <a:rPr lang="zh-CN" altLang="en-US" dirty="0">
                <a:solidFill>
                  <a:srgbClr val="000000"/>
                </a:solidFill>
                <a:sym typeface="+mn-ea"/>
              </a:rPr>
              <a:t>完善应急预案系统，提高服务实战能力</a:t>
            </a:r>
            <a:endParaRPr lang="zh-CN" altLang="en-US" dirty="0">
              <a:solidFill>
                <a:srgbClr val="000000"/>
              </a:solidFill>
              <a:sym typeface="+mn-ea"/>
            </a:endParaRPr>
          </a:p>
          <a:p>
            <a:pPr indent="0" algn="l" fontAlgn="auto">
              <a:lnSpc>
                <a:spcPct val="220000"/>
              </a:lnSpc>
              <a:spcBef>
                <a:spcPts val="0"/>
              </a:spcBef>
              <a:spcAft>
                <a:spcPts val="0"/>
              </a:spcAft>
              <a:buFont typeface="Wingdings" panose="05000000000000000000" charset="0"/>
              <a:buNone/>
            </a:pPr>
            <a:r>
              <a:rPr lang="zh-CN" altLang="en-US" dirty="0">
                <a:solidFill>
                  <a:srgbClr val="000000"/>
                </a:solidFill>
                <a:sym typeface="+mn-ea"/>
              </a:rPr>
              <a:t>完善实战演练系统，提高驾驭局势能力</a:t>
            </a:r>
            <a:r>
              <a:rPr lang="en-US" altLang="zh-CN" dirty="0">
                <a:solidFill>
                  <a:srgbClr val="000000"/>
                </a:solidFill>
                <a:sym typeface="+mn-ea"/>
              </a:rPr>
              <a:t>           </a:t>
            </a:r>
            <a:r>
              <a:rPr lang="zh-CN" altLang="en-US" dirty="0">
                <a:solidFill>
                  <a:srgbClr val="000000"/>
                </a:solidFill>
                <a:sym typeface="+mn-ea"/>
              </a:rPr>
              <a:t>完善应急保障系统，提高处置保障能力</a:t>
            </a:r>
            <a:endParaRPr lang="zh-CN" altLang="en-US" dirty="0">
              <a:solidFill>
                <a:srgbClr val="000000"/>
              </a:solidFill>
              <a:sym typeface="+mn-ea"/>
            </a:endParaRPr>
          </a:p>
          <a:p>
            <a:pPr indent="0" algn="l" fontAlgn="auto">
              <a:lnSpc>
                <a:spcPct val="220000"/>
              </a:lnSpc>
              <a:spcBef>
                <a:spcPts val="0"/>
              </a:spcBef>
              <a:spcAft>
                <a:spcPts val="0"/>
              </a:spcAft>
              <a:buFont typeface="Wingdings" panose="05000000000000000000" charset="0"/>
              <a:buNone/>
            </a:pPr>
            <a:r>
              <a:rPr lang="en-US" altLang="zh-CN" dirty="0">
                <a:solidFill>
                  <a:srgbClr val="000000"/>
                </a:solidFill>
                <a:sym typeface="+mn-ea"/>
              </a:rPr>
              <a:t>        </a:t>
            </a:r>
            <a:r>
              <a:rPr lang="zh-CN" altLang="en-US" dirty="0">
                <a:solidFill>
                  <a:srgbClr val="000000"/>
                </a:solidFill>
                <a:sym typeface="+mn-ea"/>
              </a:rPr>
              <a:t>健全灾后恢复重建工作机制</a:t>
            </a:r>
            <a:r>
              <a:rPr lang="en-US" altLang="zh-CN" dirty="0">
                <a:solidFill>
                  <a:srgbClr val="000000"/>
                </a:solidFill>
                <a:sym typeface="+mn-ea"/>
              </a:rPr>
              <a:t> </a:t>
            </a:r>
            <a:endParaRPr lang="en-US" altLang="zh-CN" dirty="0">
              <a:solidFill>
                <a:srgbClr val="000000"/>
              </a:solidFill>
              <a:sym typeface="+mn-ea"/>
            </a:endParaRPr>
          </a:p>
        </p:txBody>
      </p:sp>
      <p:grpSp>
        <p:nvGrpSpPr>
          <p:cNvPr id="2" name="组合 1"/>
          <p:cNvGrpSpPr/>
          <p:nvPr/>
        </p:nvGrpSpPr>
        <p:grpSpPr>
          <a:xfrm>
            <a:off x="894715" y="1751399"/>
            <a:ext cx="8967470" cy="2983230"/>
            <a:chOff x="1143000" y="3475990"/>
            <a:chExt cx="8977630" cy="2983230"/>
          </a:xfrm>
        </p:grpSpPr>
        <p:sp>
          <p:nvSpPr>
            <p:cNvPr id="17" name="矩形 16"/>
            <p:cNvSpPr/>
            <p:nvPr>
              <p:custDataLst>
                <p:tags r:id="rId17"/>
              </p:custDataLst>
            </p:nvPr>
          </p:nvSpPr>
          <p:spPr>
            <a:xfrm>
              <a:off x="1153172" y="3779520"/>
              <a:ext cx="8967458" cy="2679700"/>
            </a:xfrm>
            <a:prstGeom prst="rect">
              <a:avLst/>
            </a:prstGeom>
            <a:noFill/>
            <a:ln w="28575">
              <a:solidFill>
                <a:srgbClr val="528C8B"/>
              </a:solidFill>
            </a:ln>
            <a:extLst>
              <a:ext uri="{909E8E84-426E-40DD-AFC4-6F175D3DCCD1}">
                <a14:hiddenFill xmlns:a14="http://schemas.microsoft.com/office/drawing/2010/main">
                  <a:solidFill>
                    <a:srgbClr val="C1A06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圆角矩形 2"/>
            <p:cNvSpPr/>
            <p:nvPr>
              <p:custDataLst>
                <p:tags r:id="rId18"/>
              </p:custDataLst>
            </p:nvPr>
          </p:nvSpPr>
          <p:spPr>
            <a:xfrm>
              <a:off x="1143000" y="3475990"/>
              <a:ext cx="8974451" cy="514350"/>
            </a:xfrm>
            <a:prstGeom prst="roundRect">
              <a:avLst/>
            </a:prstGeom>
            <a:solidFill>
              <a:srgbClr val="6FABA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zh-CN" altLang="en-US" sz="2400" b="1" dirty="0">
                  <a:solidFill>
                    <a:schemeClr val="bg1"/>
                  </a:solidFill>
                </a:rPr>
                <a:t>明确防灾减灾标准</a:t>
              </a:r>
              <a:endParaRPr lang="zh-CN" altLang="en-US" sz="2400" b="1" dirty="0">
                <a:solidFill>
                  <a:schemeClr val="bg1"/>
                </a:solidFill>
              </a:endParaRPr>
            </a:p>
          </p:txBody>
        </p:sp>
      </p:grpSp>
      <p:grpSp>
        <p:nvGrpSpPr>
          <p:cNvPr id="19" name="组合 18"/>
          <p:cNvGrpSpPr/>
          <p:nvPr/>
        </p:nvGrpSpPr>
        <p:grpSpPr>
          <a:xfrm>
            <a:off x="894715" y="5001964"/>
            <a:ext cx="8984615" cy="2341245"/>
            <a:chOff x="1143000" y="3475990"/>
            <a:chExt cx="8994794" cy="2144395"/>
          </a:xfrm>
        </p:grpSpPr>
        <p:sp>
          <p:nvSpPr>
            <p:cNvPr id="20" name="矩形 19"/>
            <p:cNvSpPr/>
            <p:nvPr>
              <p:custDataLst>
                <p:tags r:id="rId19"/>
              </p:custDataLst>
            </p:nvPr>
          </p:nvSpPr>
          <p:spPr>
            <a:xfrm>
              <a:off x="1153172" y="3779520"/>
              <a:ext cx="8967458" cy="1840865"/>
            </a:xfrm>
            <a:prstGeom prst="rect">
              <a:avLst/>
            </a:prstGeom>
            <a:noFill/>
            <a:ln w="28575">
              <a:solidFill>
                <a:srgbClr val="52668C"/>
              </a:solidFill>
            </a:ln>
            <a:extLst>
              <a:ext uri="{909E8E84-426E-40DD-AFC4-6F175D3DCCD1}">
                <a14:hiddenFill xmlns:a14="http://schemas.microsoft.com/office/drawing/2010/main">
                  <a:solidFill>
                    <a:srgbClr val="C1A06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圆角矩形 20"/>
            <p:cNvSpPr/>
            <p:nvPr>
              <p:custDataLst>
                <p:tags r:id="rId20"/>
              </p:custDataLst>
            </p:nvPr>
          </p:nvSpPr>
          <p:spPr>
            <a:xfrm>
              <a:off x="1143000" y="3475990"/>
              <a:ext cx="8994794" cy="514350"/>
            </a:xfrm>
            <a:prstGeom prst="roundRect">
              <a:avLst/>
            </a:prstGeom>
            <a:solidFill>
              <a:srgbClr val="788CB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zh-CN" altLang="en-US" sz="2400" b="1" dirty="0">
                  <a:solidFill>
                    <a:schemeClr val="bg1"/>
                  </a:solidFill>
                </a:rPr>
                <a:t>完备灾害预警应急预案，强化指</a:t>
              </a:r>
              <a:r>
                <a:rPr lang="zh-CN" altLang="en-US" sz="2400" b="1" dirty="0">
                  <a:solidFill>
                    <a:schemeClr val="bg1"/>
                  </a:solidFill>
                  <a:sym typeface="+mn-ea"/>
                </a:rPr>
                <a:t>挥协调系统</a:t>
              </a:r>
              <a:endParaRPr lang="zh-CN" altLang="en-US" sz="2400" b="1" dirty="0">
                <a:solidFill>
                  <a:schemeClr val="bg1"/>
                </a:solidFill>
              </a:endParaRPr>
            </a:p>
          </p:txBody>
        </p:sp>
      </p:grpSp>
      <p:sp>
        <p:nvSpPr>
          <p:cNvPr id="32" name="矩形 31"/>
          <p:cNvSpPr/>
          <p:nvPr>
            <p:custDataLst>
              <p:tags r:id="rId21"/>
            </p:custDataLst>
          </p:nvPr>
        </p:nvSpPr>
        <p:spPr>
          <a:xfrm>
            <a:off x="915035" y="7858613"/>
            <a:ext cx="8957310" cy="6781165"/>
          </a:xfrm>
          <a:prstGeom prst="rect">
            <a:avLst/>
          </a:prstGeom>
          <a:solidFill>
            <a:schemeClr val="bg1">
              <a:alpha val="26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文本框 34"/>
          <p:cNvSpPr txBox="1"/>
          <p:nvPr/>
        </p:nvSpPr>
        <p:spPr>
          <a:xfrm>
            <a:off x="934085" y="8293804"/>
            <a:ext cx="1478280" cy="1348105"/>
          </a:xfrm>
          <a:prstGeom prst="rect">
            <a:avLst/>
          </a:prstGeom>
          <a:solidFill>
            <a:schemeClr val="bg1">
              <a:lumMod val="50000"/>
              <a:alpha val="66000"/>
            </a:schemeClr>
          </a:solidFill>
        </p:spPr>
        <p:txBody>
          <a:bodyPr wrap="square" rtlCol="0" anchor="ctr" anchorCtr="1">
            <a:noAutofit/>
          </a:bodyPr>
          <a:lstStyle/>
          <a:p>
            <a:r>
              <a:rPr lang="zh-CN" altLang="en-US" b="1" dirty="0">
                <a:sym typeface="+mn-ea"/>
              </a:rPr>
              <a:t>防震抗震</a:t>
            </a:r>
            <a:endParaRPr lang="zh-CN" altLang="en-US" b="1" dirty="0">
              <a:sym typeface="+mn-ea"/>
            </a:endParaRPr>
          </a:p>
        </p:txBody>
      </p:sp>
      <p:sp>
        <p:nvSpPr>
          <p:cNvPr id="36" name="文本框 35"/>
          <p:cNvSpPr txBox="1"/>
          <p:nvPr>
            <p:custDataLst>
              <p:tags r:id="rId22"/>
            </p:custDataLst>
          </p:nvPr>
        </p:nvSpPr>
        <p:spPr>
          <a:xfrm>
            <a:off x="934085" y="9777164"/>
            <a:ext cx="1448435" cy="935355"/>
          </a:xfrm>
          <a:prstGeom prst="rect">
            <a:avLst/>
          </a:prstGeom>
          <a:solidFill>
            <a:schemeClr val="bg1">
              <a:lumMod val="50000"/>
              <a:alpha val="66000"/>
            </a:schemeClr>
          </a:solidFill>
        </p:spPr>
        <p:txBody>
          <a:bodyPr wrap="square" rtlCol="0" anchor="ctr" anchorCtr="1">
            <a:noAutofit/>
          </a:bodyPr>
          <a:lstStyle/>
          <a:p>
            <a:pPr lvl="0" algn="l">
              <a:buClrTx/>
              <a:buSzTx/>
              <a:buFontTx/>
            </a:pPr>
            <a:r>
              <a:rPr lang="zh-CN" altLang="en-US" b="1" dirty="0">
                <a:sym typeface="+mn-ea"/>
              </a:rPr>
              <a:t>地质灾害</a:t>
            </a:r>
            <a:endParaRPr lang="zh-CN" altLang="en-US" b="1" dirty="0">
              <a:sym typeface="+mn-ea"/>
            </a:endParaRPr>
          </a:p>
        </p:txBody>
      </p:sp>
      <p:sp>
        <p:nvSpPr>
          <p:cNvPr id="37" name="文本框 36"/>
          <p:cNvSpPr txBox="1"/>
          <p:nvPr>
            <p:custDataLst>
              <p:tags r:id="rId23"/>
            </p:custDataLst>
          </p:nvPr>
        </p:nvSpPr>
        <p:spPr>
          <a:xfrm>
            <a:off x="934085" y="10854124"/>
            <a:ext cx="1447165" cy="941705"/>
          </a:xfrm>
          <a:prstGeom prst="rect">
            <a:avLst/>
          </a:prstGeom>
          <a:solidFill>
            <a:schemeClr val="bg1">
              <a:lumMod val="50000"/>
              <a:alpha val="66000"/>
            </a:schemeClr>
          </a:solidFill>
        </p:spPr>
        <p:txBody>
          <a:bodyPr wrap="square" rtlCol="0" anchor="ctr" anchorCtr="1">
            <a:noAutofit/>
          </a:bodyPr>
          <a:lstStyle/>
          <a:p>
            <a:pPr lvl="0" algn="l">
              <a:buClrTx/>
              <a:buSzTx/>
              <a:buFontTx/>
            </a:pPr>
            <a:r>
              <a:rPr lang="zh-CN" altLang="en-US" b="1" dirty="0">
                <a:sym typeface="+mn-ea"/>
              </a:rPr>
              <a:t>防洪排涝</a:t>
            </a:r>
            <a:endParaRPr lang="zh-CN" altLang="en-US" b="1" dirty="0">
              <a:sym typeface="+mn-ea"/>
            </a:endParaRPr>
          </a:p>
        </p:txBody>
      </p:sp>
      <p:sp>
        <p:nvSpPr>
          <p:cNvPr id="38" name="文本框 37"/>
          <p:cNvSpPr txBox="1"/>
          <p:nvPr>
            <p:custDataLst>
              <p:tags r:id="rId24"/>
            </p:custDataLst>
          </p:nvPr>
        </p:nvSpPr>
        <p:spPr>
          <a:xfrm>
            <a:off x="934085" y="11928544"/>
            <a:ext cx="1447165" cy="984250"/>
          </a:xfrm>
          <a:prstGeom prst="rect">
            <a:avLst/>
          </a:prstGeom>
          <a:solidFill>
            <a:schemeClr val="bg1">
              <a:lumMod val="50000"/>
              <a:alpha val="66000"/>
            </a:schemeClr>
          </a:solidFill>
        </p:spPr>
        <p:txBody>
          <a:bodyPr wrap="square" rtlCol="0" anchor="ctr" anchorCtr="1">
            <a:noAutofit/>
          </a:bodyPr>
          <a:lstStyle/>
          <a:p>
            <a:pPr lvl="0" algn="l">
              <a:buClrTx/>
              <a:buSzTx/>
              <a:buFontTx/>
            </a:pPr>
            <a:r>
              <a:rPr lang="zh-CN" altLang="en-US" b="1" dirty="0">
                <a:sym typeface="+mn-ea"/>
              </a:rPr>
              <a:t>消防安全</a:t>
            </a:r>
            <a:endParaRPr lang="zh-CN" altLang="en-US" b="1" dirty="0">
              <a:sym typeface="+mn-ea"/>
            </a:endParaRPr>
          </a:p>
        </p:txBody>
      </p:sp>
      <p:sp>
        <p:nvSpPr>
          <p:cNvPr id="39" name="文本框 38"/>
          <p:cNvSpPr txBox="1"/>
          <p:nvPr>
            <p:custDataLst>
              <p:tags r:id="rId25"/>
            </p:custDataLst>
          </p:nvPr>
        </p:nvSpPr>
        <p:spPr>
          <a:xfrm>
            <a:off x="934085" y="13037254"/>
            <a:ext cx="1477645" cy="879475"/>
          </a:xfrm>
          <a:prstGeom prst="rect">
            <a:avLst/>
          </a:prstGeom>
          <a:solidFill>
            <a:schemeClr val="bg1">
              <a:lumMod val="50000"/>
              <a:alpha val="66000"/>
            </a:schemeClr>
          </a:solidFill>
        </p:spPr>
        <p:txBody>
          <a:bodyPr wrap="square" rtlCol="0" anchor="ctr" anchorCtr="1">
            <a:noAutofit/>
          </a:bodyPr>
          <a:lstStyle/>
          <a:p>
            <a:pPr lvl="0" algn="l">
              <a:buClrTx/>
              <a:buSzTx/>
              <a:buFontTx/>
            </a:pPr>
            <a:r>
              <a:rPr lang="zh-CN" altLang="en-US" b="1" dirty="0">
                <a:sym typeface="+mn-ea"/>
              </a:rPr>
              <a:t>人防</a:t>
            </a:r>
            <a:endParaRPr lang="zh-CN" altLang="en-US" b="1" dirty="0">
              <a:sym typeface="+mn-ea"/>
            </a:endParaRPr>
          </a:p>
        </p:txBody>
      </p:sp>
      <p:sp>
        <p:nvSpPr>
          <p:cNvPr id="40" name="文本框 39"/>
          <p:cNvSpPr txBox="1"/>
          <p:nvPr>
            <p:custDataLst>
              <p:tags r:id="rId26"/>
            </p:custDataLst>
          </p:nvPr>
        </p:nvSpPr>
        <p:spPr>
          <a:xfrm>
            <a:off x="932815" y="14043729"/>
            <a:ext cx="2207260" cy="508635"/>
          </a:xfrm>
          <a:prstGeom prst="rect">
            <a:avLst/>
          </a:prstGeom>
          <a:solidFill>
            <a:schemeClr val="bg1">
              <a:lumMod val="50000"/>
              <a:alpha val="66000"/>
            </a:schemeClr>
          </a:solidFill>
        </p:spPr>
        <p:txBody>
          <a:bodyPr wrap="square" lIns="0" tIns="0" rIns="0" bIns="0" rtlCol="0" anchor="ctr" anchorCtr="1">
            <a:noAutofit/>
          </a:bodyPr>
          <a:lstStyle/>
          <a:p>
            <a:pPr indent="0" algn="ctr" fontAlgn="auto">
              <a:lnSpc>
                <a:spcPct val="150000"/>
              </a:lnSpc>
              <a:buSzPct val="80000"/>
              <a:buNone/>
            </a:pPr>
            <a:r>
              <a:rPr lang="zh-CN" altLang="en-US" b="1" dirty="0">
                <a:sym typeface="+mn-ea"/>
              </a:rPr>
              <a:t>严格管控重大危险源</a:t>
            </a:r>
            <a:endParaRPr lang="zh-CN" altLang="en-US" b="1" dirty="0">
              <a:sym typeface="+mn-ea"/>
            </a:endParaRPr>
          </a:p>
        </p:txBody>
      </p:sp>
      <p:sp>
        <p:nvSpPr>
          <p:cNvPr id="44" name="文本框 43"/>
          <p:cNvSpPr txBox="1"/>
          <p:nvPr>
            <p:custDataLst>
              <p:tags r:id="rId27"/>
            </p:custDataLst>
          </p:nvPr>
        </p:nvSpPr>
        <p:spPr>
          <a:xfrm>
            <a:off x="2381250" y="8288724"/>
            <a:ext cx="7477760" cy="1367155"/>
          </a:xfrm>
          <a:prstGeom prst="rect">
            <a:avLst/>
          </a:prstGeom>
          <a:solidFill>
            <a:schemeClr val="bg1">
              <a:lumMod val="85000"/>
              <a:alpha val="48000"/>
            </a:schemeClr>
          </a:solidFill>
        </p:spPr>
        <p:txBody>
          <a:bodyPr wrap="square" rtlCol="0" anchor="t">
            <a:noAutofit/>
          </a:bodyPr>
          <a:lstStyle/>
          <a:p>
            <a:pPr>
              <a:lnSpc>
                <a:spcPct val="150000"/>
              </a:lnSpc>
            </a:pPr>
            <a:r>
              <a:rPr lang="zh-CN" altLang="en-US" dirty="0">
                <a:sym typeface="+mn-ea"/>
              </a:rPr>
              <a:t>预防为主，防御与救助相结合，保障生命线工程和公共建筑具有一定抗震能力，城市不发生较大的破坏，保障人民生命财产安全和经济建设顺利进行。</a:t>
            </a:r>
            <a:endParaRPr lang="en-US" altLang="zh-CN" b="1" dirty="0">
              <a:sym typeface="+mn-ea"/>
            </a:endParaRPr>
          </a:p>
        </p:txBody>
      </p:sp>
      <p:sp>
        <p:nvSpPr>
          <p:cNvPr id="45" name="文本框 44"/>
          <p:cNvSpPr txBox="1"/>
          <p:nvPr>
            <p:custDataLst>
              <p:tags r:id="rId28"/>
            </p:custDataLst>
          </p:nvPr>
        </p:nvSpPr>
        <p:spPr>
          <a:xfrm>
            <a:off x="2381250" y="9767004"/>
            <a:ext cx="7477760" cy="944880"/>
          </a:xfrm>
          <a:prstGeom prst="rect">
            <a:avLst/>
          </a:prstGeom>
          <a:solidFill>
            <a:schemeClr val="bg1">
              <a:lumMod val="85000"/>
              <a:alpha val="48000"/>
            </a:schemeClr>
          </a:solidFill>
        </p:spPr>
        <p:txBody>
          <a:bodyPr wrap="square" rtlCol="0" anchor="t">
            <a:noAutofit/>
          </a:bodyPr>
          <a:lstStyle/>
          <a:p>
            <a:pPr indent="0" fontAlgn="auto">
              <a:lnSpc>
                <a:spcPct val="150000"/>
              </a:lnSpc>
              <a:buSzPct val="80000"/>
              <a:buNone/>
            </a:pPr>
            <a:r>
              <a:rPr lang="zh-CN" altLang="en-US" dirty="0">
                <a:sym typeface="+mn-ea"/>
              </a:rPr>
              <a:t>以地质灾害易发性分区为基础，兼顾地理、地质单元和行政区的完整性</a:t>
            </a:r>
            <a:r>
              <a:rPr lang="zh-CN" altLang="en-US">
                <a:sym typeface="+mn-ea"/>
              </a:rPr>
              <a:t>，</a:t>
            </a:r>
            <a:r>
              <a:rPr lang="zh-CN" altLang="en-US" smtClean="0">
                <a:sym typeface="+mn-ea"/>
              </a:rPr>
              <a:t>进行全乡地质灾害</a:t>
            </a:r>
            <a:r>
              <a:rPr lang="zh-CN" altLang="en-US" dirty="0">
                <a:sym typeface="+mn-ea"/>
              </a:rPr>
              <a:t>防治分区的划分，有效提高地质灾害防御能力。</a:t>
            </a:r>
            <a:endParaRPr lang="en-US" altLang="zh-CN" b="1" dirty="0">
              <a:sym typeface="+mn-ea"/>
            </a:endParaRPr>
          </a:p>
        </p:txBody>
      </p:sp>
      <p:sp>
        <p:nvSpPr>
          <p:cNvPr id="46" name="文本框 45"/>
          <p:cNvSpPr txBox="1"/>
          <p:nvPr>
            <p:custDataLst>
              <p:tags r:id="rId29"/>
            </p:custDataLst>
          </p:nvPr>
        </p:nvSpPr>
        <p:spPr>
          <a:xfrm>
            <a:off x="2381250" y="10845234"/>
            <a:ext cx="7477760" cy="954405"/>
          </a:xfrm>
          <a:prstGeom prst="rect">
            <a:avLst/>
          </a:prstGeom>
          <a:solidFill>
            <a:schemeClr val="bg1">
              <a:lumMod val="85000"/>
              <a:alpha val="48000"/>
            </a:schemeClr>
          </a:solidFill>
        </p:spPr>
        <p:txBody>
          <a:bodyPr wrap="square" rtlCol="0" anchor="t">
            <a:noAutofit/>
          </a:bodyPr>
          <a:lstStyle/>
          <a:p>
            <a:pPr indent="0" fontAlgn="auto">
              <a:lnSpc>
                <a:spcPct val="150000"/>
              </a:lnSpc>
              <a:buSzPct val="80000"/>
              <a:buNone/>
            </a:pPr>
            <a:r>
              <a:rPr lang="zh-CN" altLang="en-US" dirty="0">
                <a:sym typeface="+mn-ea"/>
              </a:rPr>
              <a:t>加强防洪排涝排水基础设施网络建设，通过源头控制、管网梳理、内河治理、推行生态治水理念等举措，提高城市防洪能力。</a:t>
            </a:r>
            <a:endParaRPr lang="en-US" altLang="zh-CN" b="1" dirty="0">
              <a:sym typeface="+mn-ea"/>
            </a:endParaRPr>
          </a:p>
        </p:txBody>
      </p:sp>
      <p:sp>
        <p:nvSpPr>
          <p:cNvPr id="47" name="文本框 46"/>
          <p:cNvSpPr txBox="1"/>
          <p:nvPr>
            <p:custDataLst>
              <p:tags r:id="rId30"/>
            </p:custDataLst>
          </p:nvPr>
        </p:nvSpPr>
        <p:spPr>
          <a:xfrm>
            <a:off x="2381250" y="11923464"/>
            <a:ext cx="7477760" cy="1002030"/>
          </a:xfrm>
          <a:prstGeom prst="rect">
            <a:avLst/>
          </a:prstGeom>
          <a:solidFill>
            <a:schemeClr val="bg1">
              <a:lumMod val="85000"/>
              <a:alpha val="48000"/>
            </a:schemeClr>
          </a:solidFill>
        </p:spPr>
        <p:txBody>
          <a:bodyPr wrap="square" rtlCol="0" anchor="t">
            <a:noAutofit/>
          </a:bodyPr>
          <a:lstStyle/>
          <a:p>
            <a:pPr indent="0" fontAlgn="auto">
              <a:lnSpc>
                <a:spcPct val="150000"/>
              </a:lnSpc>
              <a:buSzPct val="80000"/>
              <a:buNone/>
            </a:pPr>
            <a:r>
              <a:rPr lang="zh-CN" altLang="en-US" dirty="0">
                <a:sym typeface="+mn-ea"/>
              </a:rPr>
              <a:t>建设城镇消防体系，优化消防安全布局，构建健全的消防安全保障体系；构建森林防火系统；加强消防通信、消防供水等相关配套建设完善。</a:t>
            </a:r>
            <a:endParaRPr lang="en-US" altLang="zh-CN" b="1" dirty="0">
              <a:sym typeface="+mn-ea"/>
            </a:endParaRPr>
          </a:p>
        </p:txBody>
      </p:sp>
      <p:sp>
        <p:nvSpPr>
          <p:cNvPr id="48" name="文本框 47"/>
          <p:cNvSpPr txBox="1"/>
          <p:nvPr>
            <p:custDataLst>
              <p:tags r:id="rId31"/>
            </p:custDataLst>
          </p:nvPr>
        </p:nvSpPr>
        <p:spPr>
          <a:xfrm>
            <a:off x="2412365" y="13039794"/>
            <a:ext cx="7447280" cy="891540"/>
          </a:xfrm>
          <a:prstGeom prst="rect">
            <a:avLst/>
          </a:prstGeom>
          <a:solidFill>
            <a:schemeClr val="bg1">
              <a:lumMod val="85000"/>
              <a:alpha val="48000"/>
            </a:schemeClr>
          </a:solidFill>
        </p:spPr>
        <p:txBody>
          <a:bodyPr wrap="square" rtlCol="0" anchor="t">
            <a:noAutofit/>
          </a:bodyPr>
          <a:lstStyle/>
          <a:p>
            <a:pPr indent="0" fontAlgn="auto">
              <a:lnSpc>
                <a:spcPct val="150000"/>
              </a:lnSpc>
              <a:buSzPct val="80000"/>
              <a:buNone/>
            </a:pPr>
            <a:r>
              <a:rPr lang="zh-CN" altLang="en-US" dirty="0">
                <a:sym typeface="+mn-ea"/>
              </a:rPr>
              <a:t>建成布局合理、种类齐全、功能配套、连片成网、数量充裕的人防工程体系和点、线、面相结合的整体格局，最大限度发挥人防平战结合功能。</a:t>
            </a:r>
            <a:endParaRPr lang="en-US" altLang="zh-CN" b="1" dirty="0">
              <a:sym typeface="+mn-ea"/>
            </a:endParaRPr>
          </a:p>
        </p:txBody>
      </p:sp>
      <p:sp>
        <p:nvSpPr>
          <p:cNvPr id="51" name="圆角矩形 50"/>
          <p:cNvSpPr/>
          <p:nvPr>
            <p:custDataLst>
              <p:tags r:id="rId32"/>
            </p:custDataLst>
          </p:nvPr>
        </p:nvSpPr>
        <p:spPr>
          <a:xfrm>
            <a:off x="887730" y="7640389"/>
            <a:ext cx="8984615" cy="561566"/>
          </a:xfrm>
          <a:prstGeom prst="roundRect">
            <a:avLst/>
          </a:prstGeom>
          <a:solidFill>
            <a:schemeClr val="bg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zh-CN" altLang="en-US" sz="2400" b="1">
                <a:solidFill>
                  <a:schemeClr val="bg1"/>
                </a:solidFill>
              </a:rPr>
              <a:t>构建</a:t>
            </a:r>
            <a:r>
              <a:rPr lang="zh-CN" altLang="en-US" sz="2400" b="1" smtClean="0">
                <a:solidFill>
                  <a:schemeClr val="bg1"/>
                </a:solidFill>
              </a:rPr>
              <a:t>城乡综合</a:t>
            </a:r>
            <a:r>
              <a:rPr lang="zh-CN" altLang="en-US" sz="2400" b="1" dirty="0">
                <a:solidFill>
                  <a:schemeClr val="bg1"/>
                </a:solidFill>
              </a:rPr>
              <a:t>防灾减灾体系</a:t>
            </a:r>
            <a:endParaRPr lang="zh-CN" altLang="en-US" sz="2400" b="1" dirty="0">
              <a:solidFill>
                <a:schemeClr val="bg1"/>
              </a:solidFill>
            </a:endParaRPr>
          </a:p>
        </p:txBody>
      </p:sp>
      <p:sp>
        <p:nvSpPr>
          <p:cNvPr id="15" name="文本框 14"/>
          <p:cNvSpPr txBox="1"/>
          <p:nvPr>
            <p:custDataLst>
              <p:tags r:id="rId33"/>
            </p:custDataLst>
          </p:nvPr>
        </p:nvSpPr>
        <p:spPr>
          <a:xfrm>
            <a:off x="3140075" y="14045634"/>
            <a:ext cx="6719570" cy="506730"/>
          </a:xfrm>
          <a:prstGeom prst="rect">
            <a:avLst/>
          </a:prstGeom>
          <a:solidFill>
            <a:schemeClr val="bg1">
              <a:lumMod val="85000"/>
              <a:alpha val="48000"/>
            </a:schemeClr>
          </a:solidFill>
        </p:spPr>
        <p:txBody>
          <a:bodyPr wrap="square" rtlCol="0" anchor="t">
            <a:noAutofit/>
          </a:bodyPr>
          <a:lstStyle/>
          <a:p>
            <a:pPr indent="0" fontAlgn="auto">
              <a:lnSpc>
                <a:spcPct val="150000"/>
              </a:lnSpc>
              <a:buSzPct val="80000"/>
              <a:buNone/>
            </a:pPr>
            <a:r>
              <a:rPr lang="zh-CN" altLang="en-US">
                <a:sym typeface="+mn-ea"/>
              </a:rPr>
              <a:t>加强源头治理，提高应急防护与处置能力，降低危险源事故风险。</a:t>
            </a:r>
            <a:endParaRPr lang="en-US" altLang="zh-CN" b="1" dirty="0">
              <a:sym typeface="+mn-ea"/>
            </a:endParaRPr>
          </a:p>
        </p:txBody>
      </p:sp>
      <p:sp>
        <p:nvSpPr>
          <p:cNvPr id="41" name="矩形 40"/>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ustDataLst>
      <p:tags r:id="rId3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I:\乡镇规划\ppt图片\南美\F55023BF-B5E4-46fc-A916-7CAD0F1F6EB8.pngF55023BF-B5E4-46fc-A916-7CAD0F1F6EB8"/>
          <p:cNvPicPr>
            <a:picLocks noChangeAspect="1"/>
          </p:cNvPicPr>
          <p:nvPr/>
        </p:nvPicPr>
        <p:blipFill>
          <a:blip r:embed="rId1"/>
          <a:srcRect/>
          <a:stretch>
            <a:fillRect/>
          </a:stretch>
        </p:blipFill>
        <p:spPr>
          <a:xfrm>
            <a:off x="0" y="786130"/>
            <a:ext cx="10681335" cy="12690475"/>
          </a:xfrm>
          <a:prstGeom prst="rect">
            <a:avLst/>
          </a:prstGeom>
        </p:spPr>
      </p:pic>
      <p:sp>
        <p:nvSpPr>
          <p:cNvPr id="3" name="文本框 2"/>
          <p:cNvSpPr txBox="1"/>
          <p:nvPr>
            <p:custDataLst>
              <p:tags r:id="rId2"/>
            </p:custDataLst>
          </p:nvPr>
        </p:nvSpPr>
        <p:spPr>
          <a:xfrm>
            <a:off x="279717" y="785988"/>
            <a:ext cx="3651885" cy="3569335"/>
          </a:xfrm>
          <a:prstGeom prst="rect">
            <a:avLst/>
          </a:prstGeom>
          <a:noFill/>
        </p:spPr>
        <p:txBody>
          <a:bodyPr wrap="square" rtlCol="0">
            <a:spAutoFit/>
          </a:bodyPr>
          <a:lstStyle/>
          <a:p>
            <a:r>
              <a:rPr lang="en-US" altLang="zh-CN" sz="22600" spc="-300" smtClean="0">
                <a:solidFill>
                  <a:schemeClr val="bg1"/>
                </a:solidFill>
                <a:latin typeface="Arial" panose="020B0604020202020204" pitchFamily="34" charset="0"/>
                <a:ea typeface="华文细黑" panose="02010600040101010101" charset="-122"/>
                <a:cs typeface="Arial" panose="020B0604020202020204" pitchFamily="34" charset="0"/>
              </a:rPr>
              <a:t>06</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
        <p:nvSpPr>
          <p:cNvPr id="6" name="文本框 5"/>
          <p:cNvSpPr txBox="1"/>
          <p:nvPr>
            <p:custDataLst>
              <p:tags r:id="rId3"/>
            </p:custDataLst>
          </p:nvPr>
        </p:nvSpPr>
        <p:spPr>
          <a:xfrm>
            <a:off x="457834" y="5864083"/>
            <a:ext cx="7047866" cy="2221121"/>
          </a:xfrm>
          <a:prstGeom prst="rect">
            <a:avLst/>
          </a:prstGeom>
          <a:noFill/>
        </p:spPr>
        <p:txBody>
          <a:bodyPr wrap="square" rtlCol="0">
            <a:spAutoFit/>
          </a:bodyPr>
          <a:lstStyle/>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6.1 </a:t>
            </a:r>
            <a:r>
              <a:rPr lang="zh-CN" altLang="en-US" sz="3000" b="1" dirty="0">
                <a:solidFill>
                  <a:schemeClr val="bg1"/>
                </a:solidFill>
                <a:latin typeface="微软雅黑" panose="020B0503020204020204" pitchFamily="34" charset="-122"/>
                <a:ea typeface="微软雅黑" panose="020B0503020204020204" pitchFamily="34" charset="-122"/>
                <a:sym typeface="+mn-ea"/>
              </a:rPr>
              <a:t>国土综合整治</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6.2 </a:t>
            </a:r>
            <a:r>
              <a:rPr lang="zh-CN" altLang="en-US" sz="3000" b="1" dirty="0">
                <a:solidFill>
                  <a:schemeClr val="bg1"/>
                </a:solidFill>
                <a:latin typeface="微软雅黑" panose="020B0503020204020204" pitchFamily="34" charset="-122"/>
                <a:ea typeface="微软雅黑" panose="020B0503020204020204" pitchFamily="34" charset="-122"/>
                <a:sym typeface="+mn-ea"/>
              </a:rPr>
              <a:t>山水林田湖</a:t>
            </a:r>
            <a:r>
              <a:rPr lang="zh-CN" altLang="en-US" sz="3000" b="1">
                <a:solidFill>
                  <a:schemeClr val="bg1"/>
                </a:solidFill>
                <a:latin typeface="微软雅黑" panose="020B0503020204020204" pitchFamily="34" charset="-122"/>
                <a:ea typeface="微软雅黑" panose="020B0503020204020204" pitchFamily="34" charset="-122"/>
                <a:sym typeface="+mn-ea"/>
              </a:rPr>
              <a:t>草</a:t>
            </a:r>
            <a:r>
              <a:rPr lang="zh-CN" altLang="en-US" sz="3000" b="1" smtClean="0">
                <a:solidFill>
                  <a:schemeClr val="bg1"/>
                </a:solidFill>
                <a:latin typeface="微软雅黑" panose="020B0503020204020204" pitchFamily="34" charset="-122"/>
                <a:ea typeface="微软雅黑" panose="020B0503020204020204" pitchFamily="34" charset="-122"/>
                <a:sym typeface="+mn-ea"/>
              </a:rPr>
              <a:t>系统</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latin typeface="微软雅黑" panose="020B0503020204020204" pitchFamily="34" charset="-122"/>
                <a:ea typeface="微软雅黑" panose="020B0503020204020204" pitchFamily="34" charset="-122"/>
                <a:sym typeface="+mn-ea"/>
              </a:rPr>
              <a:t>6.3 </a:t>
            </a:r>
            <a:r>
              <a:rPr lang="zh-CN" altLang="en-US" sz="3000" b="1" smtClean="0">
                <a:solidFill>
                  <a:schemeClr val="bg1"/>
                </a:solidFill>
                <a:latin typeface="微软雅黑" panose="020B0503020204020204" pitchFamily="34" charset="-122"/>
                <a:ea typeface="微软雅黑" panose="020B0503020204020204" pitchFamily="34" charset="-122"/>
                <a:sym typeface="+mn-ea"/>
              </a:rPr>
              <a:t>矿山</a:t>
            </a:r>
            <a:r>
              <a:rPr lang="zh-CN" altLang="en-US" sz="3000" b="1">
                <a:solidFill>
                  <a:schemeClr val="bg1"/>
                </a:solidFill>
                <a:latin typeface="微软雅黑" panose="020B0503020204020204" pitchFamily="34" charset="-122"/>
                <a:ea typeface="微软雅黑" panose="020B0503020204020204" pitchFamily="34" charset="-122"/>
                <a:sym typeface="+mn-ea"/>
              </a:rPr>
              <a:t>生态修复</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4"/>
            </p:custDataLst>
          </p:nvPr>
        </p:nvSpPr>
        <p:spPr>
          <a:xfrm>
            <a:off x="457834" y="4444968"/>
            <a:ext cx="9779859" cy="830997"/>
          </a:xfrm>
          <a:prstGeom prst="rect">
            <a:avLst/>
          </a:prstGeom>
          <a:noFill/>
        </p:spPr>
        <p:txBody>
          <a:bodyPr wrap="square" rtlCol="0">
            <a:spAutoFit/>
          </a:bodyPr>
          <a:lstStyle/>
          <a:p>
            <a:r>
              <a:rPr lang="zh-CN" altLang="en-US" sz="4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国土综合整治和生态修复</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 name="组合 7"/>
          <p:cNvGrpSpPr/>
          <p:nvPr/>
        </p:nvGrpSpPr>
        <p:grpSpPr>
          <a:xfrm>
            <a:off x="0" y="11943080"/>
            <a:ext cx="10691495" cy="3176270"/>
            <a:chOff x="0" y="18809"/>
            <a:chExt cx="16837" cy="5002"/>
          </a:xfrm>
        </p:grpSpPr>
        <p:sp>
          <p:nvSpPr>
            <p:cNvPr id="10" name="任意多边形 20"/>
            <p:cNvSpPr/>
            <p:nvPr>
              <p:custDataLst>
                <p:tags r:id="rId5"/>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23"/>
            <p:cNvSpPr/>
            <p:nvPr>
              <p:custDataLst>
                <p:tags r:id="rId6"/>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22"/>
            <p:cNvSpPr/>
            <p:nvPr>
              <p:custDataLst>
                <p:tags r:id="rId7"/>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ustDataLst>
      <p:tags r:id="rId8"/>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5759460" y="4880605"/>
            <a:ext cx="6864187" cy="944679"/>
          </a:xfrm>
          <a:prstGeom prst="rect">
            <a:avLst/>
          </a:prstGeom>
          <a:noFill/>
        </p:spPr>
        <p:txBody>
          <a:bodyPr wrap="square" rtlCol="0">
            <a:noAutofit/>
          </a:bodyPr>
          <a:lstStyle/>
          <a:p>
            <a:pPr indent="0" fontAlgn="auto">
              <a:lnSpc>
                <a:spcPct val="150000"/>
              </a:lnSpc>
            </a:pPr>
            <a:r>
              <a:rPr lang="en-US" sz="3960" b="1" dirty="0">
                <a:solidFill>
                  <a:schemeClr val="tx1">
                    <a:lumMod val="75000"/>
                    <a:lumOff val="25000"/>
                  </a:schemeClr>
                </a:solidFill>
                <a:latin typeface="微软雅黑" panose="020B0503020204020204" pitchFamily="34" charset="-122"/>
                <a:ea typeface="微软雅黑" panose="020B0503020204020204" pitchFamily="34" charset="-122"/>
              </a:rPr>
              <a:t>6.1  </a:t>
            </a:r>
            <a:r>
              <a:rPr lang="zh-CN" altLang="en-US" sz="3960" b="1" dirty="0">
                <a:solidFill>
                  <a:schemeClr val="tx1">
                    <a:lumMod val="75000"/>
                    <a:lumOff val="25000"/>
                  </a:schemeClr>
                </a:solidFill>
                <a:latin typeface="微软雅黑" panose="020B0503020204020204" pitchFamily="34" charset="-122"/>
                <a:ea typeface="微软雅黑" panose="020B0503020204020204" pitchFamily="34" charset="-122"/>
              </a:rPr>
              <a:t>国土综合整治</a:t>
            </a:r>
            <a:endParaRPr lang="zh-CN" altLang="en-US" sz="396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剪去单角的矩形 28"/>
          <p:cNvSpPr/>
          <p:nvPr>
            <p:custDataLst>
              <p:tags r:id="rId2"/>
            </p:custDataLst>
          </p:nvPr>
        </p:nvSpPr>
        <p:spPr>
          <a:xfrm>
            <a:off x="814480" y="2328784"/>
            <a:ext cx="2973224" cy="537892"/>
          </a:xfrm>
          <a:prstGeom prst="snip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265" b="1" dirty="0">
                <a:sym typeface="+mn-ea"/>
              </a:rPr>
              <a:t>耕地提质改造</a:t>
            </a:r>
            <a:endParaRPr lang="zh-CN" altLang="en-US" sz="2265" dirty="0">
              <a:sym typeface="+mn-ea"/>
            </a:endParaRPr>
          </a:p>
        </p:txBody>
      </p:sp>
      <p:sp>
        <p:nvSpPr>
          <p:cNvPr id="4" name="文本框 3"/>
          <p:cNvSpPr txBox="1"/>
          <p:nvPr>
            <p:custDataLst>
              <p:tags r:id="rId3"/>
            </p:custDataLst>
          </p:nvPr>
        </p:nvSpPr>
        <p:spPr>
          <a:xfrm>
            <a:off x="814704" y="1655860"/>
            <a:ext cx="7803769" cy="526415"/>
          </a:xfrm>
          <a:prstGeom prst="rect">
            <a:avLst/>
          </a:prstGeom>
          <a:noFill/>
        </p:spPr>
        <p:txBody>
          <a:bodyPr wrap="square" rtlCol="0">
            <a:spAutoFit/>
          </a:bodyPr>
          <a:lstStyle/>
          <a:p>
            <a:r>
              <a:rPr lang="zh-CN" altLang="en-US" sz="2830" b="1" dirty="0">
                <a:solidFill>
                  <a:schemeClr val="accent2">
                    <a:lumMod val="50000"/>
                  </a:schemeClr>
                </a:solidFill>
              </a:rPr>
              <a:t>深入开展农用地整治，夯实现代农业发展基础</a:t>
            </a:r>
            <a:endParaRPr lang="zh-CN" altLang="en-US" sz="2830" b="1" dirty="0">
              <a:solidFill>
                <a:schemeClr val="accent2">
                  <a:lumMod val="50000"/>
                </a:schemeClr>
              </a:solidFill>
            </a:endParaRPr>
          </a:p>
        </p:txBody>
      </p:sp>
      <p:sp>
        <p:nvSpPr>
          <p:cNvPr id="5" name="文本框 4"/>
          <p:cNvSpPr txBox="1"/>
          <p:nvPr>
            <p:custDataLst>
              <p:tags r:id="rId4"/>
            </p:custDataLst>
          </p:nvPr>
        </p:nvSpPr>
        <p:spPr>
          <a:xfrm>
            <a:off x="843279" y="4503414"/>
            <a:ext cx="7937783" cy="526415"/>
          </a:xfrm>
          <a:prstGeom prst="rect">
            <a:avLst/>
          </a:prstGeom>
          <a:noFill/>
        </p:spPr>
        <p:txBody>
          <a:bodyPr wrap="square" rtlCol="0">
            <a:spAutoFit/>
          </a:bodyPr>
          <a:lstStyle/>
          <a:p>
            <a:r>
              <a:rPr lang="zh-CN" altLang="en-US" sz="2830" b="1" dirty="0">
                <a:solidFill>
                  <a:schemeClr val="accent2">
                    <a:lumMod val="50000"/>
                  </a:schemeClr>
                </a:solidFill>
              </a:rPr>
              <a:t>开展农村建设用地整理，建设美丽新农村</a:t>
            </a:r>
            <a:endParaRPr lang="zh-CN" altLang="en-US" sz="2830" b="1" dirty="0">
              <a:solidFill>
                <a:schemeClr val="accent2">
                  <a:lumMod val="50000"/>
                </a:schemeClr>
              </a:solidFill>
            </a:endParaRPr>
          </a:p>
        </p:txBody>
      </p:sp>
      <p:sp>
        <p:nvSpPr>
          <p:cNvPr id="8" name="文本框 7"/>
          <p:cNvSpPr txBox="1"/>
          <p:nvPr>
            <p:custDataLst>
              <p:tags r:id="rId5"/>
            </p:custDataLst>
          </p:nvPr>
        </p:nvSpPr>
        <p:spPr>
          <a:xfrm>
            <a:off x="814705" y="2952750"/>
            <a:ext cx="9318625" cy="1538605"/>
          </a:xfrm>
          <a:prstGeom prst="rect">
            <a:avLst/>
          </a:prstGeom>
          <a:solidFill>
            <a:schemeClr val="accent3">
              <a:lumMod val="20000"/>
              <a:lumOff val="80000"/>
            </a:schemeClr>
          </a:solidFill>
        </p:spPr>
        <p:txBody>
          <a:bodyPr wrap="square">
            <a:noAutofit/>
          </a:bodyPr>
          <a:lstStyle/>
          <a:p>
            <a:pPr algn="l">
              <a:lnSpc>
                <a:spcPct val="150000"/>
              </a:lnSpc>
              <a:buClrTx/>
              <a:buSzTx/>
              <a:buFontTx/>
            </a:pPr>
            <a:r>
              <a:rPr lang="zh-CN" altLang="zh-CN" sz="1840" dirty="0">
                <a:solidFill>
                  <a:schemeClr val="bg1">
                    <a:lumMod val="50000"/>
                  </a:schemeClr>
                </a:solidFill>
                <a:latin typeface="+mn-ea"/>
              </a:rPr>
              <a:t>土地平整、修建灌溉与排水设施、田间道路等土地整治工程，减缓田面坡度、提升耕地连片度和耕作便利度、提高灌溉保证率、增加水田面积。</a:t>
            </a:r>
            <a:r>
              <a:rPr lang="zh-CN" altLang="zh-CN" sz="1840" dirty="0">
                <a:solidFill>
                  <a:schemeClr val="bg1">
                    <a:lumMod val="50000"/>
                  </a:schemeClr>
                </a:solidFill>
                <a:latin typeface="+mn-ea"/>
                <a:sym typeface="+mn-ea"/>
              </a:rPr>
              <a:t>规划期内计划实施2个耕地提质改造项目，建设规模54.76公顷，预计补充耕地14.63公顷，产生水田指标23.90公顷</a:t>
            </a:r>
            <a:endParaRPr lang="zh-CN" altLang="zh-CN" sz="1840" dirty="0">
              <a:solidFill>
                <a:schemeClr val="bg1">
                  <a:lumMod val="50000"/>
                </a:schemeClr>
              </a:solidFill>
              <a:latin typeface="+mn-ea"/>
            </a:endParaRPr>
          </a:p>
        </p:txBody>
      </p:sp>
      <p:sp>
        <p:nvSpPr>
          <p:cNvPr id="9" name="剪去单角的矩形 12"/>
          <p:cNvSpPr/>
          <p:nvPr>
            <p:custDataLst>
              <p:tags r:id="rId6"/>
            </p:custDataLst>
          </p:nvPr>
        </p:nvSpPr>
        <p:spPr>
          <a:xfrm>
            <a:off x="843062" y="5084632"/>
            <a:ext cx="2973224" cy="537892"/>
          </a:xfrm>
          <a:prstGeom prst="snip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265" b="1" dirty="0">
                <a:sym typeface="+mn-ea"/>
              </a:rPr>
              <a:t>农村建设用地整理</a:t>
            </a:r>
            <a:endParaRPr lang="zh-CN" altLang="en-US" sz="2265" b="1" dirty="0">
              <a:sym typeface="+mn-ea"/>
            </a:endParaRPr>
          </a:p>
        </p:txBody>
      </p:sp>
      <p:sp>
        <p:nvSpPr>
          <p:cNvPr id="10" name="文本框 9"/>
          <p:cNvSpPr txBox="1"/>
          <p:nvPr>
            <p:custDataLst>
              <p:tags r:id="rId7"/>
            </p:custDataLst>
          </p:nvPr>
        </p:nvSpPr>
        <p:spPr>
          <a:xfrm>
            <a:off x="814705" y="5736590"/>
            <a:ext cx="3349625" cy="3931920"/>
          </a:xfrm>
          <a:prstGeom prst="rect">
            <a:avLst/>
          </a:prstGeom>
          <a:solidFill>
            <a:schemeClr val="accent3">
              <a:lumMod val="20000"/>
              <a:lumOff val="80000"/>
            </a:schemeClr>
          </a:solidFill>
        </p:spPr>
        <p:txBody>
          <a:bodyPr wrap="square">
            <a:noAutofit/>
          </a:bodyPr>
          <a:lstStyle/>
          <a:p>
            <a:pPr>
              <a:lnSpc>
                <a:spcPct val="150000"/>
              </a:lnSpc>
            </a:pPr>
            <a:r>
              <a:rPr lang="zh-CN" altLang="en-US" b="1" dirty="0">
                <a:sym typeface="+mn-ea"/>
              </a:rPr>
              <a:t>盘活村庄闲置、低效用地</a:t>
            </a:r>
            <a:r>
              <a:rPr lang="zh-CN" altLang="zh-CN" dirty="0">
                <a:solidFill>
                  <a:schemeClr val="bg1">
                    <a:lumMod val="50000"/>
                  </a:schemeClr>
                </a:solidFill>
                <a:latin typeface="+mn-ea"/>
                <a:sym typeface="+mn-ea"/>
              </a:rPr>
              <a:t>将闲置低效用地用于农村基础和公共服务设施、商业、办公设施建设，加强村庄产业用地整理</a:t>
            </a:r>
            <a:r>
              <a:rPr lang="zh-CN" altLang="en-US" dirty="0">
                <a:solidFill>
                  <a:schemeClr val="bg1">
                    <a:lumMod val="50000"/>
                  </a:schemeClr>
                </a:solidFill>
                <a:latin typeface="+mn-ea"/>
                <a:sym typeface="+mn-ea"/>
              </a:rPr>
              <a:t>。</a:t>
            </a:r>
            <a:r>
              <a:rPr lang="zh-CN" altLang="en-US" dirty="0">
                <a:solidFill>
                  <a:schemeClr val="bg1">
                    <a:lumMod val="50000"/>
                  </a:schemeClr>
                </a:solidFill>
                <a:latin typeface="+mn-ea"/>
              </a:rPr>
              <a:t>规划实施</a:t>
            </a:r>
            <a:r>
              <a:rPr lang="en-US" altLang="zh-CN" dirty="0">
                <a:solidFill>
                  <a:schemeClr val="bg1">
                    <a:lumMod val="50000"/>
                  </a:schemeClr>
                </a:solidFill>
                <a:latin typeface="+mn-ea"/>
              </a:rPr>
              <a:t>1</a:t>
            </a:r>
            <a:r>
              <a:rPr lang="zh-CN" altLang="en-US" dirty="0">
                <a:solidFill>
                  <a:schemeClr val="bg1">
                    <a:lumMod val="50000"/>
                  </a:schemeClr>
                </a:solidFill>
                <a:latin typeface="+mn-ea"/>
              </a:rPr>
              <a:t>个城乡建设用地增减挂钩项目，总规模</a:t>
            </a:r>
            <a:r>
              <a:rPr lang="en-US" altLang="zh-CN" dirty="0">
                <a:solidFill>
                  <a:schemeClr val="bg1">
                    <a:lumMod val="50000"/>
                  </a:schemeClr>
                </a:solidFill>
                <a:latin typeface="+mn-ea"/>
              </a:rPr>
              <a:t>5.66</a:t>
            </a:r>
            <a:r>
              <a:rPr lang="zh-CN" altLang="en-US" dirty="0">
                <a:solidFill>
                  <a:schemeClr val="bg1">
                    <a:lumMod val="50000"/>
                  </a:schemeClr>
                </a:solidFill>
                <a:latin typeface="+mn-ea"/>
              </a:rPr>
              <a:t>公顷，可复垦耕地</a:t>
            </a:r>
            <a:r>
              <a:rPr lang="en-US" altLang="zh-CN" dirty="0">
                <a:solidFill>
                  <a:schemeClr val="bg1">
                    <a:lumMod val="50000"/>
                  </a:schemeClr>
                </a:solidFill>
                <a:latin typeface="+mn-ea"/>
              </a:rPr>
              <a:t>2.29</a:t>
            </a:r>
            <a:r>
              <a:rPr lang="zh-CN" altLang="en-US" dirty="0">
                <a:solidFill>
                  <a:schemeClr val="bg1">
                    <a:lumMod val="50000"/>
                  </a:schemeClr>
                </a:solidFill>
                <a:latin typeface="+mn-ea"/>
              </a:rPr>
              <a:t>公顷，林地</a:t>
            </a:r>
            <a:r>
              <a:rPr lang="en-US" altLang="zh-CN" dirty="0">
                <a:solidFill>
                  <a:schemeClr val="bg1">
                    <a:lumMod val="50000"/>
                  </a:schemeClr>
                </a:solidFill>
                <a:latin typeface="+mn-ea"/>
              </a:rPr>
              <a:t>2.8</a:t>
            </a:r>
            <a:r>
              <a:rPr lang="zh-CN" altLang="en-US" dirty="0">
                <a:solidFill>
                  <a:schemeClr val="bg1">
                    <a:lumMod val="50000"/>
                  </a:schemeClr>
                </a:solidFill>
                <a:latin typeface="+mn-ea"/>
              </a:rPr>
              <a:t>公顷，田坎</a:t>
            </a:r>
            <a:r>
              <a:rPr lang="en-US" altLang="zh-CN" dirty="0">
                <a:solidFill>
                  <a:schemeClr val="bg1">
                    <a:lumMod val="50000"/>
                  </a:schemeClr>
                </a:solidFill>
                <a:latin typeface="+mn-ea"/>
              </a:rPr>
              <a:t>1.12</a:t>
            </a:r>
            <a:r>
              <a:rPr lang="zh-CN" altLang="en-US" dirty="0">
                <a:solidFill>
                  <a:schemeClr val="bg1">
                    <a:lumMod val="50000"/>
                  </a:schemeClr>
                </a:solidFill>
                <a:latin typeface="+mn-ea"/>
              </a:rPr>
              <a:t>公顷</a:t>
            </a:r>
            <a:endParaRPr lang="zh-CN" altLang="en-US" dirty="0">
              <a:solidFill>
                <a:schemeClr val="bg1">
                  <a:lumMod val="50000"/>
                </a:schemeClr>
              </a:solidFill>
              <a:latin typeface="+mn-ea"/>
            </a:endParaRPr>
          </a:p>
        </p:txBody>
      </p:sp>
      <p:grpSp>
        <p:nvGrpSpPr>
          <p:cNvPr id="22" name="组合 21"/>
          <p:cNvGrpSpPr/>
          <p:nvPr/>
        </p:nvGrpSpPr>
        <p:grpSpPr>
          <a:xfrm>
            <a:off x="742315" y="10044761"/>
            <a:ext cx="3606800" cy="3561077"/>
            <a:chOff x="2062" y="16734"/>
            <a:chExt cx="5680" cy="2726"/>
          </a:xfrm>
        </p:grpSpPr>
        <p:sp>
          <p:nvSpPr>
            <p:cNvPr id="6" name="文本框 13"/>
            <p:cNvSpPr txBox="1"/>
            <p:nvPr>
              <p:custDataLst>
                <p:tags r:id="rId8"/>
              </p:custDataLst>
            </p:nvPr>
          </p:nvSpPr>
          <p:spPr>
            <a:xfrm>
              <a:off x="2062" y="16734"/>
              <a:ext cx="5680" cy="1645"/>
            </a:xfrm>
            <a:prstGeom prst="rect">
              <a:avLst/>
            </a:prstGeom>
            <a:noFill/>
          </p:spPr>
          <p:txBody>
            <a:bodyPr wrap="square" rtlCol="0">
              <a:noAutofit/>
            </a:bodyPr>
            <a:lstStyle/>
            <a:p>
              <a:r>
                <a:rPr lang="zh-CN" altLang="en-US" sz="2830" b="1" dirty="0">
                  <a:solidFill>
                    <a:schemeClr val="accent2">
                      <a:lumMod val="50000"/>
                    </a:schemeClr>
                  </a:solidFill>
                </a:rPr>
                <a:t>推进城镇低效用地再开发，促进城市有机更新</a:t>
              </a:r>
              <a:endParaRPr lang="zh-CN" altLang="en-US" sz="2830" b="1" dirty="0">
                <a:solidFill>
                  <a:schemeClr val="accent2">
                    <a:lumMod val="50000"/>
                  </a:schemeClr>
                </a:solidFill>
              </a:endParaRPr>
            </a:p>
          </p:txBody>
        </p:sp>
        <p:sp>
          <p:nvSpPr>
            <p:cNvPr id="12" name="文本框 11"/>
            <p:cNvSpPr txBox="1"/>
            <p:nvPr>
              <p:custDataLst>
                <p:tags r:id="rId9"/>
              </p:custDataLst>
            </p:nvPr>
          </p:nvSpPr>
          <p:spPr>
            <a:xfrm>
              <a:off x="2062" y="17937"/>
              <a:ext cx="5389" cy="1523"/>
            </a:xfrm>
            <a:prstGeom prst="rect">
              <a:avLst/>
            </a:prstGeom>
            <a:solidFill>
              <a:schemeClr val="accent3">
                <a:lumMod val="20000"/>
                <a:lumOff val="80000"/>
              </a:schemeClr>
            </a:solidFill>
          </p:spPr>
          <p:txBody>
            <a:bodyPr wrap="square">
              <a:noAutofit/>
            </a:bodyPr>
            <a:lstStyle/>
            <a:p>
              <a:pPr>
                <a:lnSpc>
                  <a:spcPct val="150000"/>
                </a:lnSpc>
              </a:pPr>
              <a:r>
                <a:rPr sz="1840" dirty="0">
                  <a:solidFill>
                    <a:schemeClr val="bg1">
                      <a:lumMod val="50000"/>
                    </a:schemeClr>
                  </a:solidFill>
                  <a:latin typeface="+mn-ea"/>
                </a:rPr>
                <a:t>城镇低效用地整治重点区面积0.31公顷</a:t>
              </a:r>
              <a:r>
                <a:rPr lang="zh-CN" sz="1840" dirty="0">
                  <a:solidFill>
                    <a:schemeClr val="bg1">
                      <a:lumMod val="50000"/>
                    </a:schemeClr>
                  </a:solidFill>
                  <a:latin typeface="+mn-ea"/>
                </a:rPr>
                <a:t>；计划实施1个城镇低效用地再开发项目，实施动工建设面积0.31公顷</a:t>
              </a:r>
              <a:endParaRPr lang="zh-CN" sz="1840" dirty="0">
                <a:solidFill>
                  <a:schemeClr val="bg1">
                    <a:lumMod val="50000"/>
                  </a:schemeClr>
                </a:solidFill>
                <a:latin typeface="+mn-ea"/>
              </a:endParaRPr>
            </a:p>
          </p:txBody>
        </p:sp>
      </p:grpSp>
      <p:pic>
        <p:nvPicPr>
          <p:cNvPr id="16" name="图片 15"/>
          <p:cNvPicPr>
            <a:picLocks noChangeAspect="1"/>
          </p:cNvPicPr>
          <p:nvPr/>
        </p:nvPicPr>
        <p:blipFill>
          <a:blip r:embed="rId10"/>
          <a:stretch>
            <a:fillRect/>
          </a:stretch>
        </p:blipFill>
        <p:spPr>
          <a:xfrm>
            <a:off x="4220845" y="6335395"/>
            <a:ext cx="6470650" cy="7270750"/>
          </a:xfrm>
          <a:prstGeom prst="rect">
            <a:avLst/>
          </a:prstGeom>
        </p:spPr>
      </p:pic>
      <p:pic>
        <p:nvPicPr>
          <p:cNvPr id="23" name="图片 22"/>
          <p:cNvPicPr>
            <a:picLocks noChangeAspect="1"/>
          </p:cNvPicPr>
          <p:nvPr/>
        </p:nvPicPr>
        <p:blipFill>
          <a:blip r:embed="rId11"/>
          <a:stretch>
            <a:fillRect/>
          </a:stretch>
        </p:blipFill>
        <p:spPr>
          <a:xfrm>
            <a:off x="4220845" y="5780405"/>
            <a:ext cx="3462020" cy="2192020"/>
          </a:xfrm>
          <a:prstGeom prst="rect">
            <a:avLst/>
          </a:prstGeom>
        </p:spPr>
      </p:pic>
      <p:sp>
        <p:nvSpPr>
          <p:cNvPr id="32" name="流程图: 延期 31"/>
          <p:cNvSpPr/>
          <p:nvPr>
            <p:custDataLst>
              <p:tags r:id="rId1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6.</a:t>
            </a:r>
            <a:endParaRPr lang="en-US" altLang="zh-CN" sz="6600" b="1" dirty="0">
              <a:latin typeface="黑体" panose="02010609060101010101" charset="-122"/>
              <a:ea typeface="黑体" panose="02010609060101010101" charset="-122"/>
            </a:endParaRPr>
          </a:p>
        </p:txBody>
      </p:sp>
      <p:sp>
        <p:nvSpPr>
          <p:cNvPr id="33" name="标题 2"/>
          <p:cNvSpPr txBox="1"/>
          <p:nvPr/>
        </p:nvSpPr>
        <p:spPr>
          <a:xfrm>
            <a:off x="1656715" y="415803"/>
            <a:ext cx="5640706" cy="819893"/>
          </a:xfrm>
        </p:spPr>
        <p:txBody>
          <a:bodyPr>
            <a:noAutofit/>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lvl="0" algn="l">
              <a:buClrTx/>
              <a:buSzTx/>
              <a:buFontTx/>
            </a:pPr>
            <a:r>
              <a:rPr lang="zh-CN" altLang="en-US" sz="4000">
                <a:solidFill>
                  <a:srgbClr val="D28D10"/>
                </a:solidFill>
                <a:sym typeface="+mn-ea"/>
              </a:rPr>
              <a:t>国土综合整治</a:t>
            </a:r>
            <a:endParaRPr lang="zh-CN" altLang="en-US" sz="4000">
              <a:solidFill>
                <a:srgbClr val="D28D10"/>
              </a:solidFill>
              <a:sym typeface="+mn-ea"/>
            </a:endParaRPr>
          </a:p>
        </p:txBody>
      </p:sp>
      <p:sp>
        <p:nvSpPr>
          <p:cNvPr id="34" name="文本框 33"/>
          <p:cNvSpPr txBox="1"/>
          <p:nvPr>
            <p:custDataLst>
              <p:tags r:id="rId13"/>
            </p:custDataLst>
          </p:nvPr>
        </p:nvSpPr>
        <p:spPr>
          <a:xfrm>
            <a:off x="685800" y="153562"/>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Tree>
    <p:custDataLst>
      <p:tags r:id="rId1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8020454"/>
            <a:ext cx="10691814" cy="7094255"/>
          </a:xfrm>
          <a:prstGeom prst="rect">
            <a:avLst/>
          </a:prstGeom>
        </p:spPr>
      </p:pic>
      <p:sp>
        <p:nvSpPr>
          <p:cNvPr id="44" name="矩形 43"/>
          <p:cNvSpPr/>
          <p:nvPr/>
        </p:nvSpPr>
        <p:spPr>
          <a:xfrm>
            <a:off x="-2" y="7575602"/>
            <a:ext cx="10691815" cy="7583876"/>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2"/>
            </p:custDataLst>
          </p:nvPr>
        </p:nvSpPr>
        <p:spPr>
          <a:xfrm>
            <a:off x="1113155" y="565785"/>
            <a:ext cx="933450" cy="1130935"/>
          </a:xfrm>
          <a:prstGeom prst="rect">
            <a:avLst/>
          </a:prstGeom>
          <a:noFill/>
        </p:spPr>
        <p:txBody>
          <a:bodyPr wrap="square" rtlCol="0">
            <a:noAutofit/>
          </a:bodyPr>
          <a:lstStyle/>
          <a:p>
            <a:r>
              <a:rPr lang="en-US" altLang="zh-CN" sz="9600" b="1">
                <a:solidFill>
                  <a:schemeClr val="bg1"/>
                </a:solidFill>
                <a:latin typeface="楷体" panose="02010609060101010101" pitchFamily="49" charset="-122"/>
                <a:ea typeface="楷体" panose="02010609060101010101" pitchFamily="49" charset="-122"/>
              </a:rPr>
              <a:t>1</a:t>
            </a:r>
            <a:endParaRPr lang="en-US" altLang="zh-CN" sz="9600" b="1">
              <a:solidFill>
                <a:schemeClr val="bg1"/>
              </a:solidFill>
              <a:latin typeface="楷体" panose="02010609060101010101" pitchFamily="49" charset="-122"/>
              <a:ea typeface="楷体" panose="02010609060101010101" pitchFamily="49" charset="-122"/>
            </a:endParaRPr>
          </a:p>
        </p:txBody>
      </p:sp>
      <p:sp>
        <p:nvSpPr>
          <p:cNvPr id="7" name="流程图: 延期 6"/>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6.</a:t>
            </a:r>
            <a:endParaRPr lang="en-US" altLang="zh-CN" sz="6600" b="1" dirty="0">
              <a:latin typeface="黑体" panose="02010609060101010101" charset="-122"/>
              <a:ea typeface="黑体" panose="02010609060101010101" charset="-122"/>
            </a:endParaRPr>
          </a:p>
        </p:txBody>
      </p:sp>
      <p:sp>
        <p:nvSpPr>
          <p:cNvPr id="8" name="标题 2"/>
          <p:cNvSpPr txBox="1"/>
          <p:nvPr>
            <p:custDataLst>
              <p:tags r:id="rId4"/>
            </p:custDataLst>
          </p:nvPr>
        </p:nvSpPr>
        <p:spPr>
          <a:xfrm>
            <a:off x="1655445" y="391161"/>
            <a:ext cx="5812155" cy="740092"/>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山水林田湖草</a:t>
            </a:r>
            <a:r>
              <a:rPr lang="zh-CN" altLang="en-US" sz="4000" smtClean="0">
                <a:solidFill>
                  <a:srgbClr val="D28D10"/>
                </a:solidFill>
              </a:rPr>
              <a:t>系统修复</a:t>
            </a:r>
            <a:endParaRPr lang="zh-CN" altLang="en-US" sz="4000" dirty="0">
              <a:solidFill>
                <a:srgbClr val="D28D10"/>
              </a:solidFill>
            </a:endParaRPr>
          </a:p>
        </p:txBody>
      </p:sp>
      <p:sp>
        <p:nvSpPr>
          <p:cNvPr id="9" name="文本框 8"/>
          <p:cNvSpPr txBox="1"/>
          <p:nvPr>
            <p:custDataLst>
              <p:tags r:id="rId5"/>
            </p:custDataLst>
          </p:nvPr>
        </p:nvSpPr>
        <p:spPr>
          <a:xfrm>
            <a:off x="685800" y="170815"/>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
        <p:nvSpPr>
          <p:cNvPr id="12" name="文本框 10"/>
          <p:cNvSpPr txBox="1"/>
          <p:nvPr/>
        </p:nvSpPr>
        <p:spPr>
          <a:xfrm>
            <a:off x="989330" y="8306435"/>
            <a:ext cx="2805430" cy="4425950"/>
          </a:xfrm>
          <a:prstGeom prst="rect">
            <a:avLst/>
          </a:prstGeom>
          <a:solidFill>
            <a:schemeClr val="accent2">
              <a:lumMod val="75000"/>
              <a:alpha val="15000"/>
            </a:schemeClr>
          </a:solidFill>
        </p:spPr>
        <p:txBody>
          <a:bodyPr wrap="square" rtlCol="0">
            <a:noAutofit/>
          </a:bodyPr>
          <a:lstStyle/>
          <a:p>
            <a:pPr marL="647700">
              <a:lnSpc>
                <a:spcPts val="3000"/>
              </a:lnSpc>
            </a:pPr>
            <a:r>
              <a:rPr lang="zh-CN" altLang="en-US" sz="2400" b="1" smtClean="0"/>
              <a:t>水环境和水生态修复</a:t>
            </a:r>
            <a:endParaRPr lang="en-US" altLang="zh-CN" sz="2400" b="1" smtClean="0"/>
          </a:p>
          <a:p>
            <a:pPr marL="647700">
              <a:lnSpc>
                <a:spcPts val="3000"/>
              </a:lnSpc>
            </a:pPr>
            <a:r>
              <a:rPr lang="zh-CN" altLang="en-US" sz="2000" smtClean="0"/>
              <a:t>采取</a:t>
            </a:r>
            <a:r>
              <a:rPr lang="zh-CN" altLang="en-US" sz="2000"/>
              <a:t>水源地保护、水量调节、生态补水、河湖水系连通、污染源控制等措施，结合河道清淤与防洪工程建设</a:t>
            </a:r>
            <a:r>
              <a:rPr lang="zh-CN" altLang="en-US" sz="2000" smtClean="0"/>
              <a:t>，提升重要水源地和河流生态功能</a:t>
            </a:r>
            <a:r>
              <a:rPr lang="zh-CN" altLang="en-US" sz="2000"/>
              <a:t>。</a:t>
            </a:r>
            <a:endParaRPr lang="zh-CN" altLang="en-US" sz="2000" dirty="0"/>
          </a:p>
        </p:txBody>
      </p:sp>
      <p:sp>
        <p:nvSpPr>
          <p:cNvPr id="15" name="文本框 10"/>
          <p:cNvSpPr txBox="1"/>
          <p:nvPr/>
        </p:nvSpPr>
        <p:spPr>
          <a:xfrm>
            <a:off x="990211" y="1655949"/>
            <a:ext cx="8712126" cy="1630045"/>
          </a:xfrm>
          <a:prstGeom prst="rect">
            <a:avLst/>
          </a:prstGeom>
          <a:solidFill>
            <a:schemeClr val="accent3">
              <a:lumMod val="50000"/>
              <a:alpha val="15000"/>
            </a:schemeClr>
          </a:solidFill>
        </p:spPr>
        <p:txBody>
          <a:bodyPr wrap="square" rtlCol="0">
            <a:spAutoFit/>
          </a:bodyPr>
          <a:lstStyle/>
          <a:p>
            <a:pPr marL="647700">
              <a:lnSpc>
                <a:spcPts val="3000"/>
              </a:lnSpc>
            </a:pPr>
            <a:r>
              <a:rPr lang="zh-CN" altLang="en-US" sz="2400" b="1" smtClean="0"/>
              <a:t>森林生态修复</a:t>
            </a:r>
            <a:endParaRPr lang="en-US" altLang="zh-CN" sz="2400" b="1" smtClean="0"/>
          </a:p>
          <a:p>
            <a:pPr marL="647700" algn="just">
              <a:lnSpc>
                <a:spcPts val="3000"/>
              </a:lnSpc>
            </a:pPr>
            <a:r>
              <a:rPr lang="zh-CN" altLang="en-US" sz="2000" smtClean="0"/>
              <a:t>采取</a:t>
            </a:r>
            <a:r>
              <a:rPr lang="zh-CN" altLang="en-US" sz="2000"/>
              <a:t>封闭保护、植被恢复、野生动植物栖息地恢复等措施，</a:t>
            </a:r>
            <a:r>
              <a:rPr lang="zh-CN" altLang="en-US" sz="2000" smtClean="0"/>
              <a:t>实施森林生态修复、</a:t>
            </a:r>
            <a:r>
              <a:rPr lang="zh-CN" altLang="en-US" sz="2000"/>
              <a:t>森林质量提升，使生态系统趋于持续稳定。</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共布设森林生态修复项目2个，修复规模8292.22公顷</a:t>
            </a:r>
            <a:endParaRPr lang="zh-CN" altLang="en-US" sz="2000" dirty="0"/>
          </a:p>
        </p:txBody>
      </p:sp>
      <p:sp>
        <p:nvSpPr>
          <p:cNvPr id="18" name="文本框 10"/>
          <p:cNvSpPr txBox="1"/>
          <p:nvPr/>
        </p:nvSpPr>
        <p:spPr>
          <a:xfrm>
            <a:off x="989576" y="5878573"/>
            <a:ext cx="8712126" cy="2014855"/>
          </a:xfrm>
          <a:prstGeom prst="rect">
            <a:avLst/>
          </a:prstGeom>
          <a:solidFill>
            <a:schemeClr val="accent2">
              <a:lumMod val="75000"/>
              <a:alpha val="15000"/>
            </a:schemeClr>
          </a:solidFill>
        </p:spPr>
        <p:txBody>
          <a:bodyPr wrap="square" rtlCol="0">
            <a:spAutoFit/>
          </a:bodyPr>
          <a:lstStyle/>
          <a:p>
            <a:pPr marL="647700">
              <a:lnSpc>
                <a:spcPts val="3000"/>
              </a:lnSpc>
            </a:pPr>
            <a:r>
              <a:rPr lang="zh-CN" altLang="en-US" sz="2400" b="1"/>
              <a:t>水土流失防治</a:t>
            </a:r>
            <a:endParaRPr lang="en-US" altLang="zh-CN" sz="2400" b="1" smtClean="0"/>
          </a:p>
          <a:p>
            <a:pPr marL="647700">
              <a:lnSpc>
                <a:spcPts val="3000"/>
              </a:lnSpc>
            </a:pPr>
            <a:r>
              <a:rPr lang="zh-CN" altLang="en-US" sz="2000" smtClean="0"/>
              <a:t>工程</a:t>
            </a:r>
            <a:r>
              <a:rPr lang="zh-CN" altLang="en-US" sz="2000"/>
              <a:t>与生物措施相结合、人工治理与自然修复相结合，综合运用土地整治、土壤改良、植被恢复、生物修复、保护性耕种、封山育林等措施，加强重点地区水土流失防治。</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共布设水土流失治理项目</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个，防治理水土流失面积3298.65公顷</a:t>
            </a:r>
            <a:r>
              <a:rPr lang="zh-CN" altLang="en-US" sz="2000" smtClean="0"/>
              <a:t>。</a:t>
            </a:r>
            <a:endParaRPr lang="zh-CN" altLang="en-US" sz="2000" dirty="0"/>
          </a:p>
        </p:txBody>
      </p:sp>
      <p:sp>
        <p:nvSpPr>
          <p:cNvPr id="21" name="文本框 10"/>
          <p:cNvSpPr txBox="1"/>
          <p:nvPr/>
        </p:nvSpPr>
        <p:spPr>
          <a:xfrm>
            <a:off x="989576" y="3575182"/>
            <a:ext cx="8712126" cy="2014855"/>
          </a:xfrm>
          <a:prstGeom prst="rect">
            <a:avLst/>
          </a:prstGeom>
          <a:solidFill>
            <a:schemeClr val="accent3">
              <a:lumMod val="50000"/>
              <a:alpha val="15000"/>
            </a:schemeClr>
          </a:solidFill>
        </p:spPr>
        <p:txBody>
          <a:bodyPr wrap="square" rtlCol="0">
            <a:spAutoFit/>
          </a:bodyPr>
          <a:lstStyle/>
          <a:p>
            <a:pPr marL="647700">
              <a:lnSpc>
                <a:spcPts val="3000"/>
              </a:lnSpc>
            </a:pPr>
            <a:r>
              <a:rPr lang="zh-CN" altLang="en-US" sz="2400" b="1" smtClean="0"/>
              <a:t>生物多样性保护</a:t>
            </a:r>
            <a:endParaRPr lang="en-US" altLang="zh-CN" sz="2400" b="1" smtClean="0"/>
          </a:p>
          <a:p>
            <a:pPr marL="647700">
              <a:lnSpc>
                <a:spcPts val="3000"/>
              </a:lnSpc>
            </a:pPr>
            <a:r>
              <a:rPr lang="zh-CN" altLang="en-US" sz="2000"/>
              <a:t>落实</a:t>
            </a:r>
            <a:r>
              <a:rPr lang="en-US" altLang="zh-CN" sz="2000"/>
              <a:t>《</a:t>
            </a:r>
            <a:r>
              <a:rPr lang="zh-CN" altLang="en-US" sz="2000"/>
              <a:t>临沧市生物多样性保护实施方案（</a:t>
            </a:r>
            <a:r>
              <a:rPr lang="en-US" altLang="zh-CN" sz="2000"/>
              <a:t>2014-2030</a:t>
            </a:r>
            <a:r>
              <a:rPr lang="zh-CN" altLang="en-US" sz="2000"/>
              <a:t>年）</a:t>
            </a:r>
            <a:r>
              <a:rPr lang="en-US" altLang="zh-CN" sz="2000"/>
              <a:t>》</a:t>
            </a:r>
            <a:r>
              <a:rPr lang="zh-CN" altLang="en-US" sz="2000"/>
              <a:t>，共布设生物多样性保护修复项目1个</a:t>
            </a:r>
            <a:r>
              <a:rPr lang="en-US" altLang="zh-CN" sz="2000"/>
              <a:t>,</a:t>
            </a:r>
            <a:r>
              <a:rPr lang="zh-CN" altLang="en-US" sz="2000"/>
              <a:t>重点保护弥红豆杉、水青树、紫金龙、红瘰疣螈、滑鼠蛇、林麝、花棘蛙等珍稀动植物</a:t>
            </a:r>
            <a:r>
              <a:rPr lang="en-US" altLang="zh-CN" sz="2000"/>
              <a:t>,中山湿性常绿阔叶林、季风常绿阔叶林生态系统</a:t>
            </a:r>
            <a:r>
              <a:rPr lang="zh-CN" altLang="en-US" sz="2000"/>
              <a:t>。</a:t>
            </a:r>
            <a:endParaRPr lang="zh-CN" altLang="en-US" sz="2000" dirty="0"/>
          </a:p>
        </p:txBody>
      </p:sp>
      <p:sp>
        <p:nvSpPr>
          <p:cNvPr id="11" name="椭圆 10"/>
          <p:cNvSpPr/>
          <p:nvPr/>
        </p:nvSpPr>
        <p:spPr>
          <a:xfrm>
            <a:off x="551037" y="7977424"/>
            <a:ext cx="877078" cy="877078"/>
          </a:xfrm>
          <a:prstGeom prst="ellipse">
            <a:avLst/>
          </a:prstGeom>
          <a:solidFill>
            <a:srgbClr val="2F99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b="1"/>
              <a:t>水</a:t>
            </a:r>
            <a:endParaRPr lang="zh-CN" altLang="en-US" sz="2800" b="1"/>
          </a:p>
        </p:txBody>
      </p:sp>
      <p:sp>
        <p:nvSpPr>
          <p:cNvPr id="14" name="椭圆 13"/>
          <p:cNvSpPr/>
          <p:nvPr/>
        </p:nvSpPr>
        <p:spPr>
          <a:xfrm>
            <a:off x="551672" y="1380269"/>
            <a:ext cx="877078" cy="877078"/>
          </a:xfrm>
          <a:prstGeom prst="ellipse">
            <a:avLst/>
          </a:prstGeom>
          <a:solidFill>
            <a:srgbClr val="34A6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b="1"/>
              <a:t>林</a:t>
            </a:r>
            <a:endParaRPr lang="zh-CN" altLang="en-US" sz="2800" b="1"/>
          </a:p>
        </p:txBody>
      </p:sp>
      <p:sp>
        <p:nvSpPr>
          <p:cNvPr id="17" name="椭圆 16"/>
          <p:cNvSpPr/>
          <p:nvPr/>
        </p:nvSpPr>
        <p:spPr>
          <a:xfrm>
            <a:off x="551037" y="3436768"/>
            <a:ext cx="877078" cy="877078"/>
          </a:xfrm>
          <a:prstGeom prst="ellipse">
            <a:avLst/>
          </a:prstGeom>
          <a:solidFill>
            <a:srgbClr val="4ABA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b="1" smtClean="0"/>
              <a:t>物</a:t>
            </a:r>
            <a:endParaRPr lang="zh-CN" altLang="en-US" sz="2800" b="1"/>
          </a:p>
        </p:txBody>
      </p:sp>
      <p:sp>
        <p:nvSpPr>
          <p:cNvPr id="20" name="椭圆 19"/>
          <p:cNvSpPr/>
          <p:nvPr/>
        </p:nvSpPr>
        <p:spPr>
          <a:xfrm>
            <a:off x="570722" y="5740159"/>
            <a:ext cx="877078" cy="877078"/>
          </a:xfrm>
          <a:prstGeom prst="ellipse">
            <a:avLst/>
          </a:prstGeom>
          <a:solidFill>
            <a:srgbClr val="34A6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b="1"/>
              <a:t>流</a:t>
            </a:r>
            <a:endParaRPr lang="zh-CN" altLang="en-US" sz="2800" b="1"/>
          </a:p>
        </p:txBody>
      </p:sp>
      <p:sp>
        <p:nvSpPr>
          <p:cNvPr id="22" name="矩形 21"/>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图片 1"/>
          <p:cNvPicPr>
            <a:picLocks noChangeAspect="1"/>
          </p:cNvPicPr>
          <p:nvPr/>
        </p:nvPicPr>
        <p:blipFill>
          <a:blip r:embed="rId6"/>
          <a:stretch>
            <a:fillRect/>
          </a:stretch>
        </p:blipFill>
        <p:spPr>
          <a:xfrm>
            <a:off x="4062730" y="7872730"/>
            <a:ext cx="5640070" cy="5313045"/>
          </a:xfrm>
          <a:prstGeom prst="rect">
            <a:avLst/>
          </a:prstGeom>
        </p:spPr>
      </p:pic>
      <p:pic>
        <p:nvPicPr>
          <p:cNvPr id="5" name="图片 4"/>
          <p:cNvPicPr>
            <a:picLocks noChangeAspect="1"/>
          </p:cNvPicPr>
          <p:nvPr/>
        </p:nvPicPr>
        <p:blipFill>
          <a:blip r:embed="rId7"/>
          <a:stretch>
            <a:fillRect/>
          </a:stretch>
        </p:blipFill>
        <p:spPr>
          <a:xfrm>
            <a:off x="4062730" y="7917180"/>
            <a:ext cx="2495550" cy="1680210"/>
          </a:xfrm>
          <a:prstGeom prst="rect">
            <a:avLst/>
          </a:prstGeom>
        </p:spPr>
      </p:pic>
    </p:spTree>
    <p:custDataLst>
      <p:tags r:id="rId8"/>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8020454"/>
            <a:ext cx="10691814" cy="7094255"/>
          </a:xfrm>
          <a:prstGeom prst="rect">
            <a:avLst/>
          </a:prstGeom>
        </p:spPr>
      </p:pic>
      <p:sp>
        <p:nvSpPr>
          <p:cNvPr id="44" name="矩形 43"/>
          <p:cNvSpPr/>
          <p:nvPr/>
        </p:nvSpPr>
        <p:spPr>
          <a:xfrm>
            <a:off x="-2" y="7534327"/>
            <a:ext cx="10691815" cy="7583876"/>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2"/>
            </p:custDataLst>
          </p:nvPr>
        </p:nvSpPr>
        <p:spPr>
          <a:xfrm>
            <a:off x="1113155" y="565785"/>
            <a:ext cx="933450" cy="1130935"/>
          </a:xfrm>
          <a:prstGeom prst="rect">
            <a:avLst/>
          </a:prstGeom>
          <a:noFill/>
        </p:spPr>
        <p:txBody>
          <a:bodyPr wrap="square" rtlCol="0">
            <a:noAutofit/>
          </a:bodyPr>
          <a:lstStyle/>
          <a:p>
            <a:r>
              <a:rPr lang="en-US" altLang="zh-CN" sz="9600" b="1">
                <a:solidFill>
                  <a:schemeClr val="bg1"/>
                </a:solidFill>
                <a:latin typeface="楷体" panose="02010609060101010101" pitchFamily="49" charset="-122"/>
                <a:ea typeface="楷体" panose="02010609060101010101" pitchFamily="49" charset="-122"/>
              </a:rPr>
              <a:t>1</a:t>
            </a:r>
            <a:endParaRPr lang="en-US" altLang="zh-CN" sz="9600" b="1">
              <a:solidFill>
                <a:schemeClr val="bg1"/>
              </a:solidFill>
              <a:latin typeface="楷体" panose="02010609060101010101" pitchFamily="49" charset="-122"/>
              <a:ea typeface="楷体" panose="02010609060101010101" pitchFamily="49" charset="-122"/>
            </a:endParaRPr>
          </a:p>
        </p:txBody>
      </p:sp>
      <p:sp>
        <p:nvSpPr>
          <p:cNvPr id="7" name="流程图: 延期 6"/>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6.</a:t>
            </a:r>
            <a:endParaRPr lang="en-US" altLang="zh-CN" sz="6600" b="1" dirty="0">
              <a:latin typeface="黑体" panose="02010609060101010101" charset="-122"/>
              <a:ea typeface="黑体" panose="02010609060101010101" charset="-122"/>
            </a:endParaRPr>
          </a:p>
        </p:txBody>
      </p:sp>
      <p:sp>
        <p:nvSpPr>
          <p:cNvPr id="8" name="标题 2"/>
          <p:cNvSpPr txBox="1"/>
          <p:nvPr>
            <p:custDataLst>
              <p:tags r:id="rId4"/>
            </p:custDataLst>
          </p:nvPr>
        </p:nvSpPr>
        <p:spPr>
          <a:xfrm>
            <a:off x="1655445" y="391161"/>
            <a:ext cx="5812155" cy="740092"/>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矿山生态修复</a:t>
            </a:r>
            <a:endParaRPr lang="zh-CN" altLang="en-US" sz="4000" dirty="0">
              <a:solidFill>
                <a:srgbClr val="D28D10"/>
              </a:solidFill>
            </a:endParaRPr>
          </a:p>
        </p:txBody>
      </p:sp>
      <p:sp>
        <p:nvSpPr>
          <p:cNvPr id="9" name="文本框 8"/>
          <p:cNvSpPr txBox="1"/>
          <p:nvPr>
            <p:custDataLst>
              <p:tags r:id="rId5"/>
            </p:custDataLst>
          </p:nvPr>
        </p:nvSpPr>
        <p:spPr>
          <a:xfrm>
            <a:off x="685800" y="170815"/>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3</a:t>
            </a:r>
            <a:endParaRPr lang="en-US" altLang="zh-CN" sz="6600" b="1" dirty="0">
              <a:solidFill>
                <a:schemeClr val="bg1"/>
              </a:solidFill>
              <a:latin typeface="黑体" panose="02010609060101010101" charset="-122"/>
              <a:ea typeface="黑体" panose="02010609060101010101" charset="-122"/>
            </a:endParaRPr>
          </a:p>
        </p:txBody>
      </p:sp>
      <p:sp>
        <p:nvSpPr>
          <p:cNvPr id="3" name="椭圆 2"/>
          <p:cNvSpPr/>
          <p:nvPr/>
        </p:nvSpPr>
        <p:spPr>
          <a:xfrm>
            <a:off x="-10522237" y="4635988"/>
            <a:ext cx="877078" cy="877078"/>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800" b="1"/>
              <a:t>山</a:t>
            </a:r>
            <a:endParaRPr lang="zh-CN" altLang="en-US" sz="2800" b="1"/>
          </a:p>
        </p:txBody>
      </p:sp>
      <p:sp>
        <p:nvSpPr>
          <p:cNvPr id="22" name="矩形 21"/>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文本框 6"/>
          <p:cNvSpPr txBox="1"/>
          <p:nvPr/>
        </p:nvSpPr>
        <p:spPr>
          <a:xfrm>
            <a:off x="912682" y="2080450"/>
            <a:ext cx="9003169" cy="1938020"/>
          </a:xfrm>
          <a:prstGeom prst="rect">
            <a:avLst/>
          </a:prstGeom>
          <a:solidFill>
            <a:schemeClr val="bg1">
              <a:lumMod val="95000"/>
            </a:schemeClr>
          </a:solidFill>
        </p:spPr>
        <p:txBody>
          <a:bodyPr wrap="square" rtlCol="0">
            <a:spAutoFit/>
          </a:bodyPr>
          <a:lstStyle/>
          <a:p>
            <a:pPr indent="457200" fontAlgn="auto">
              <a:lnSpc>
                <a:spcPct val="150000"/>
              </a:lnSpc>
            </a:pP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重点区</a:t>
            </a:r>
            <a:r>
              <a:rPr sz="2000">
                <a:latin typeface="微软雅黑" panose="020B0503020204020204" pitchFamily="34" charset="-122"/>
                <a:ea typeface="微软雅黑" panose="020B0503020204020204" pitchFamily="34" charset="-122"/>
                <a:cs typeface="微软雅黑" panose="020B0503020204020204" pitchFamily="34" charset="-122"/>
                <a:sym typeface="+mn-ea"/>
              </a:rPr>
              <a:t>面积33.52公顷，分布在多依村。规划期实施持证矿山生态修复</a:t>
            </a:r>
            <a:r>
              <a:rPr sz="2000" b="1">
                <a:latin typeface="微软雅黑" panose="020B0503020204020204" pitchFamily="34" charset="-122"/>
                <a:ea typeface="微软雅黑" panose="020B0503020204020204" pitchFamily="34" charset="-122"/>
                <a:cs typeface="微软雅黑" panose="020B0503020204020204" pitchFamily="34" charset="-122"/>
                <a:sym typeface="+mn-ea"/>
              </a:rPr>
              <a:t>治理项目</a:t>
            </a:r>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sz="2000" b="1">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，修复规模33.52公顷；</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200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推进废弃矿地综合利用及土地复垦，因矿制宜，优化治理，实现地貌重塑、景观再造、地质灾害防治等综合成效，全面改善矿山生态环境。</a:t>
            </a:r>
            <a:endParaRPr lang="zh-CN" altLang="en-US" sz="2000" dirty="0"/>
          </a:p>
        </p:txBody>
      </p:sp>
      <p:pic>
        <p:nvPicPr>
          <p:cNvPr id="10" name="图片 9"/>
          <p:cNvPicPr>
            <a:picLocks noChangeAspect="1"/>
          </p:cNvPicPr>
          <p:nvPr/>
        </p:nvPicPr>
        <p:blipFill>
          <a:blip r:embed="rId6"/>
          <a:stretch>
            <a:fillRect/>
          </a:stretch>
        </p:blipFill>
        <p:spPr>
          <a:xfrm>
            <a:off x="835660" y="4184015"/>
            <a:ext cx="9080500" cy="9101455"/>
          </a:xfrm>
          <a:prstGeom prst="rect">
            <a:avLst/>
          </a:prstGeom>
        </p:spPr>
      </p:pic>
      <p:sp>
        <p:nvSpPr>
          <p:cNvPr id="2" name="文本框 1"/>
          <p:cNvSpPr txBox="1"/>
          <p:nvPr/>
        </p:nvSpPr>
        <p:spPr>
          <a:xfrm>
            <a:off x="5538470" y="7227570"/>
            <a:ext cx="2273300" cy="306705"/>
          </a:xfrm>
          <a:prstGeom prst="rect">
            <a:avLst/>
          </a:prstGeom>
          <a:noFill/>
        </p:spPr>
        <p:txBody>
          <a:bodyPr wrap="square" rtlCol="0">
            <a:noAutofit/>
          </a:bodyPr>
          <a:p>
            <a:pPr algn="ctr"/>
            <a:r>
              <a:rPr lang="zh-CN" altLang="en-US" sz="2000" b="1">
                <a:solidFill>
                  <a:srgbClr val="CE15BB"/>
                </a:solidFill>
              </a:rPr>
              <a:t>矿山修复治理工程</a:t>
            </a:r>
            <a:endParaRPr lang="zh-CN" altLang="en-US" sz="2000" b="1">
              <a:solidFill>
                <a:srgbClr val="CE15BB"/>
              </a:solidFill>
            </a:endParaRPr>
          </a:p>
        </p:txBody>
      </p:sp>
    </p:spTree>
    <p:custDataLst>
      <p:tags r:id="rId7"/>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I:\乡镇规划\ppt图片\南美\fdc38386244a43049ba3e860fbdbd85c.jpegfdc38386244a43049ba3e860fbdbd85c"/>
          <p:cNvPicPr>
            <a:picLocks noChangeAspect="1"/>
          </p:cNvPicPr>
          <p:nvPr/>
        </p:nvPicPr>
        <p:blipFill>
          <a:blip r:embed="rId1"/>
          <a:srcRect/>
          <a:stretch>
            <a:fillRect/>
          </a:stretch>
        </p:blipFill>
        <p:spPr>
          <a:xfrm>
            <a:off x="0" y="786130"/>
            <a:ext cx="10692130" cy="12722860"/>
          </a:xfrm>
          <a:prstGeom prst="rect">
            <a:avLst/>
          </a:prstGeom>
          <a:solidFill>
            <a:schemeClr val="bg1">
              <a:lumMod val="85000"/>
            </a:schemeClr>
          </a:solidFill>
        </p:spPr>
      </p:pic>
      <p:grpSp>
        <p:nvGrpSpPr>
          <p:cNvPr id="44" name="组合 43"/>
          <p:cNvGrpSpPr/>
          <p:nvPr/>
        </p:nvGrpSpPr>
        <p:grpSpPr>
          <a:xfrm>
            <a:off x="0" y="11943715"/>
            <a:ext cx="10691495" cy="3176270"/>
            <a:chOff x="0" y="18809"/>
            <a:chExt cx="16837" cy="5002"/>
          </a:xfrm>
        </p:grpSpPr>
        <p:sp>
          <p:nvSpPr>
            <p:cNvPr id="21" name="任意多边形 20"/>
            <p:cNvSpPr/>
            <p:nvPr>
              <p:custDataLst>
                <p:tags r:id="rId2"/>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23"/>
            <p:cNvSpPr/>
            <p:nvPr>
              <p:custDataLst>
                <p:tags r:id="rId3"/>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custDataLst>
                <p:tags r:id="rId4"/>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文本框 8"/>
          <p:cNvSpPr txBox="1"/>
          <p:nvPr>
            <p:custDataLst>
              <p:tags r:id="rId5"/>
            </p:custDataLst>
          </p:nvPr>
        </p:nvSpPr>
        <p:spPr>
          <a:xfrm>
            <a:off x="279717" y="785988"/>
            <a:ext cx="3651885" cy="3569335"/>
          </a:xfrm>
          <a:prstGeom prst="rect">
            <a:avLst/>
          </a:prstGeom>
          <a:noFill/>
        </p:spPr>
        <p:txBody>
          <a:bodyPr wrap="square" rtlCol="0">
            <a:spAutoFit/>
          </a:bodyPr>
          <a:lstStyle/>
          <a:p>
            <a:r>
              <a:rPr lang="en-US" altLang="zh-CN" sz="22600" spc="-300" smtClean="0">
                <a:solidFill>
                  <a:schemeClr val="bg1"/>
                </a:solidFill>
                <a:highlight>
                  <a:srgbClr val="808000"/>
                </a:highlight>
                <a:latin typeface="Arial" panose="020B0604020202020204" pitchFamily="34" charset="0"/>
                <a:ea typeface="华文细黑" panose="02010600040101010101" charset="-122"/>
                <a:cs typeface="Arial" panose="020B0604020202020204" pitchFamily="34" charset="0"/>
              </a:rPr>
              <a:t>07</a:t>
            </a:r>
            <a:endParaRPr lang="en-US" altLang="zh-CN" sz="22600" spc="-300" dirty="0" smtClean="0">
              <a:solidFill>
                <a:schemeClr val="bg1"/>
              </a:solidFill>
              <a:highlight>
                <a:srgbClr val="808000"/>
              </a:highlight>
              <a:latin typeface="Arial" panose="020B0604020202020204" pitchFamily="34" charset="0"/>
              <a:ea typeface="华文细黑" panose="02010600040101010101" charset="-122"/>
              <a:cs typeface="Arial" panose="020B0604020202020204" pitchFamily="34" charset="0"/>
            </a:endParaRPr>
          </a:p>
        </p:txBody>
      </p:sp>
      <p:sp>
        <p:nvSpPr>
          <p:cNvPr id="7" name="文本框 6"/>
          <p:cNvSpPr txBox="1"/>
          <p:nvPr>
            <p:custDataLst>
              <p:tags r:id="rId6"/>
            </p:custDataLst>
          </p:nvPr>
        </p:nvSpPr>
        <p:spPr>
          <a:xfrm>
            <a:off x="457835" y="4355323"/>
            <a:ext cx="9395778" cy="830997"/>
          </a:xfrm>
          <a:prstGeom prst="rect">
            <a:avLst/>
          </a:prstGeom>
          <a:noFill/>
        </p:spPr>
        <p:txBody>
          <a:bodyPr wrap="square" rtlCol="0">
            <a:spAutoFit/>
          </a:bodyPr>
          <a:lstStyle/>
          <a:p>
            <a:r>
              <a:rPr lang="zh-CN" altLang="en-US" sz="4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中心镇区规划</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文本框 3"/>
          <p:cNvSpPr txBox="1"/>
          <p:nvPr>
            <p:custDataLst>
              <p:tags r:id="rId7"/>
            </p:custDataLst>
          </p:nvPr>
        </p:nvSpPr>
        <p:spPr>
          <a:xfrm>
            <a:off x="457834" y="5864083"/>
            <a:ext cx="7047866" cy="6529993"/>
          </a:xfrm>
          <a:prstGeom prst="rect">
            <a:avLst/>
          </a:prstGeom>
          <a:noFill/>
        </p:spPr>
        <p:txBody>
          <a:bodyPr wrap="square" rtlCol="0">
            <a:spAutoFit/>
          </a:bodyPr>
          <a:lstStyle/>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7.1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中心</a:t>
            </a:r>
            <a:r>
              <a:rPr lang="zh-CN" altLang="en-US" sz="3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镇</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区规模与规划分区</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7.2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用地布局</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7.3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公共绿地与开敞空间</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7.4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公共服务设施</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7.5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综合交通</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7.6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市政基础设施</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7.7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综合</a:t>
            </a:r>
            <a:r>
              <a:rPr lang="zh-CN" altLang="en-US" sz="3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防灾减灾</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规划</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7.8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风貌管控</a:t>
            </a:r>
            <a:endPar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spcBef>
                <a:spcPts val="160"/>
              </a:spcBef>
            </a:pPr>
            <a:r>
              <a:rPr lang="en-US" altLang="zh-CN"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7.9 </a:t>
            </a:r>
            <a:r>
              <a:rPr lang="zh-CN" altLang="en-US" sz="3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规划管控</a:t>
            </a:r>
            <a:endParaRPr lang="en-US" altLang="zh-CN" sz="3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5765" y="-16510"/>
            <a:ext cx="9723755" cy="15135860"/>
          </a:xfrm>
          <a:prstGeom prst="rect">
            <a:avLst/>
          </a:prstGeom>
          <a:solidFill>
            <a:schemeClr val="bg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876910" y="991112"/>
            <a:ext cx="7314590" cy="1106805"/>
          </a:xfrm>
          <a:prstGeom prst="rect">
            <a:avLst/>
          </a:prstGeom>
          <a:noFill/>
        </p:spPr>
        <p:txBody>
          <a:bodyPr wrap="square" rtlCol="0">
            <a:spAutoFit/>
          </a:bodyPr>
          <a:lstStyle/>
          <a:p>
            <a:r>
              <a:rPr lang="zh-CN" altLang="en-US" sz="6600" b="1" dirty="0">
                <a:solidFill>
                  <a:srgbClr val="D28D10"/>
                </a:solidFill>
              </a:rPr>
              <a:t>南美印象</a:t>
            </a:r>
            <a:endParaRPr lang="zh-CN" altLang="en-US" sz="6600" b="1" dirty="0">
              <a:solidFill>
                <a:srgbClr val="D28D10"/>
              </a:solidFill>
            </a:endParaRPr>
          </a:p>
        </p:txBody>
      </p:sp>
      <p:sp>
        <p:nvSpPr>
          <p:cNvPr id="14" name="矩形 13"/>
          <p:cNvSpPr/>
          <p:nvPr>
            <p:custDataLst>
              <p:tags r:id="rId1"/>
            </p:custDataLst>
          </p:nvPr>
        </p:nvSpPr>
        <p:spPr>
          <a:xfrm rot="18900000">
            <a:off x="-1223038" y="802358"/>
            <a:ext cx="1566363" cy="1566362"/>
          </a:xfrm>
          <a:prstGeom prst="rect">
            <a:avLst/>
          </a:prstGeom>
          <a:solidFill>
            <a:srgbClr val="D28D10"/>
          </a:solidFill>
          <a:ln w="12700">
            <a:solidFill>
              <a:srgbClr val="D28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文本框 39"/>
          <p:cNvSpPr txBox="1"/>
          <p:nvPr>
            <p:custDataLst>
              <p:tags r:id="rId2"/>
            </p:custDataLst>
          </p:nvPr>
        </p:nvSpPr>
        <p:spPr>
          <a:xfrm>
            <a:off x="876935" y="2098040"/>
            <a:ext cx="8847455" cy="4100195"/>
          </a:xfrm>
          <a:prstGeom prst="rect">
            <a:avLst/>
          </a:prstGeom>
          <a:noFill/>
        </p:spPr>
        <p:txBody>
          <a:bodyPr wrap="square" rtlCol="0">
            <a:spAutoFit/>
          </a:bodyPr>
          <a:p>
            <a:pPr indent="0" fontAlgn="auto">
              <a:lnSpc>
                <a:spcPct val="200000"/>
              </a:lnSpc>
              <a:buFont typeface="Wingdings" panose="05000000000000000000" charset="0"/>
              <a:buNone/>
            </a:pPr>
            <a:r>
              <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rPr>
              <a:t>区位地理特征：</a:t>
            </a:r>
            <a:endParaRPr lang="zh-CN" altLang="en-US" sz="2000" b="1" dirty="0">
              <a:solidFill>
                <a:srgbClr val="1B5383"/>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50000"/>
              </a:lnSpc>
              <a:buClrTx/>
              <a:buSzTx/>
              <a:buFontTx/>
              <a:buNone/>
            </a:pPr>
            <a:r>
              <a:rPr lang="en-US" altLang="zh-CN" sz="2100" dirty="0">
                <a:latin typeface="微软雅黑" panose="020B0503020204020204" pitchFamily="34" charset="-122"/>
                <a:ea typeface="微软雅黑" panose="020B0503020204020204" pitchFamily="34" charset="-122"/>
                <a:sym typeface="+mn-ea"/>
              </a:rPr>
              <a:t>01 </a:t>
            </a:r>
            <a:r>
              <a:rPr lang="zh-CN" altLang="en-US" sz="2100" dirty="0">
                <a:latin typeface="微软雅黑" panose="020B0503020204020204" pitchFamily="34" charset="-122"/>
                <a:ea typeface="微软雅黑" panose="020B0503020204020204" pitchFamily="34" charset="-122"/>
                <a:sym typeface="+mn-ea"/>
              </a:rPr>
              <a:t>南美乡位于临翔区西部，距临沧城区车程约1.5小时,距临沧机场车程约2小时,林勐公路贯穿南美南北，连通临翔区和双江县；</a:t>
            </a:r>
            <a:endParaRPr lang="zh-CN" altLang="en-US" sz="2100" dirty="0">
              <a:latin typeface="微软雅黑" panose="020B0503020204020204" pitchFamily="34" charset="-122"/>
              <a:ea typeface="微软雅黑" panose="020B0503020204020204" pitchFamily="34" charset="-122"/>
              <a:sym typeface="+mn-ea"/>
            </a:endParaRPr>
          </a:p>
          <a:p>
            <a:pPr algn="l" fontAlgn="auto">
              <a:lnSpc>
                <a:spcPct val="150000"/>
              </a:lnSpc>
              <a:buClrTx/>
              <a:buSzTx/>
              <a:buFontTx/>
              <a:buNone/>
            </a:pPr>
            <a:r>
              <a:rPr lang="en-US" altLang="zh-CN" sz="2100" dirty="0">
                <a:latin typeface="微软雅黑" panose="020B0503020204020204" pitchFamily="34" charset="-122"/>
                <a:ea typeface="微软雅黑" panose="020B0503020204020204" pitchFamily="34" charset="-122"/>
                <a:sym typeface="+mn-ea"/>
              </a:rPr>
              <a:t>02 </a:t>
            </a:r>
            <a:r>
              <a:rPr lang="zh-CN" altLang="en-US" sz="2100">
                <a:latin typeface="微软雅黑" panose="020B0503020204020204" pitchFamily="34" charset="-122"/>
                <a:ea typeface="微软雅黑" panose="020B0503020204020204" pitchFamily="34" charset="-122"/>
                <a:cs typeface="微软雅黑" panose="020B0503020204020204" pitchFamily="34" charset="-122"/>
                <a:sym typeface="+mn-ea"/>
              </a:rPr>
              <a:t>立体气候明显，四季温差小、年平均气温为14.1℃，光质好，雨量充沛</a:t>
            </a:r>
            <a:endParaRPr lang="zh-CN" altLang="en-US" sz="2100" dirty="0">
              <a:latin typeface="微软雅黑" panose="020B0503020204020204" pitchFamily="34" charset="-122"/>
              <a:ea typeface="微软雅黑" panose="020B0503020204020204" pitchFamily="34" charset="-122"/>
              <a:sym typeface="+mn-ea"/>
            </a:endParaRPr>
          </a:p>
          <a:p>
            <a:pPr algn="l" fontAlgn="auto">
              <a:lnSpc>
                <a:spcPct val="150000"/>
              </a:lnSpc>
              <a:buClrTx/>
              <a:buSzTx/>
              <a:buFontTx/>
              <a:buNone/>
            </a:pPr>
            <a:r>
              <a:rPr lang="en-US" altLang="zh-CN" sz="2100" dirty="0">
                <a:latin typeface="微软雅黑" panose="020B0503020204020204" pitchFamily="34" charset="-122"/>
                <a:ea typeface="微软雅黑" panose="020B0503020204020204" pitchFamily="34" charset="-122"/>
                <a:sym typeface="+mn-ea"/>
              </a:rPr>
              <a:t>03 </a:t>
            </a:r>
            <a:r>
              <a:rPr lang="zh-CN" altLang="en-US" sz="2100" dirty="0">
                <a:latin typeface="微软雅黑" panose="020B0503020204020204" pitchFamily="34" charset="-122"/>
                <a:ea typeface="微软雅黑" panose="020B0503020204020204" pitchFamily="34" charset="-122"/>
                <a:sym typeface="+mn-ea"/>
              </a:rPr>
              <a:t>常住人口4917人，聚居着拉祜、汉、彝、布朗、傣、佤、回7种民族，既有丰富的民族风情旅游资源，同时自身拥有南美草山、南楞田古村、白石崖景区、桫椤群、千亩野生古茶林、万亩茶园等特色资源，在临沧具有一定知名度，经常作为临沧市民周末度假的首选之地。</a:t>
            </a:r>
            <a:endParaRPr lang="zh-CN" altLang="en-US" sz="2100" dirty="0">
              <a:latin typeface="微软雅黑" panose="020B0503020204020204" pitchFamily="34" charset="-122"/>
              <a:ea typeface="微软雅黑" panose="020B0503020204020204" pitchFamily="34" charset="-122"/>
            </a:endParaRPr>
          </a:p>
        </p:txBody>
      </p:sp>
      <p:sp>
        <p:nvSpPr>
          <p:cNvPr id="37" name="文本框 36"/>
          <p:cNvSpPr txBox="1"/>
          <p:nvPr>
            <p:custDataLst>
              <p:tags r:id="rId3"/>
            </p:custDataLst>
          </p:nvPr>
        </p:nvSpPr>
        <p:spPr>
          <a:xfrm>
            <a:off x="668020" y="6307455"/>
            <a:ext cx="8641715" cy="706755"/>
          </a:xfrm>
          <a:prstGeom prst="rect">
            <a:avLst/>
          </a:prstGeom>
          <a:noFill/>
        </p:spPr>
        <p:txBody>
          <a:bodyPr wrap="square" rtlCol="0">
            <a:spAutoFit/>
          </a:bodyPr>
          <a:p>
            <a:pPr algn="l" fontAlgn="auto">
              <a:lnSpc>
                <a:spcPct val="200000"/>
              </a:lnSpc>
              <a:buClrTx/>
              <a:buSzTx/>
              <a:buFont typeface="Wingdings" panose="05000000000000000000" charset="0"/>
              <a:buNone/>
            </a:pPr>
            <a:r>
              <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rPr>
              <a:t>整体印象：</a:t>
            </a:r>
            <a:r>
              <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sym typeface="+mn-ea"/>
              </a:rPr>
              <a:t>生态环境优越</a:t>
            </a:r>
            <a:r>
              <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sym typeface="+mn-ea"/>
              </a:rPr>
              <a:t>民族文化浓郁</a:t>
            </a:r>
            <a:endParaRPr lang="zh-CN" altLang="en-US" sz="20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1"/>
          <p:cNvPicPr>
            <a:picLocks noChangeAspect="1"/>
          </p:cNvPicPr>
          <p:nvPr/>
        </p:nvPicPr>
        <p:blipFill>
          <a:blip r:embed="rId4"/>
          <a:stretch>
            <a:fillRect/>
          </a:stretch>
        </p:blipFill>
        <p:spPr>
          <a:xfrm>
            <a:off x="876935" y="11086465"/>
            <a:ext cx="4458970" cy="3025140"/>
          </a:xfrm>
          <a:prstGeom prst="rect">
            <a:avLst/>
          </a:prstGeom>
        </p:spPr>
      </p:pic>
      <p:pic>
        <p:nvPicPr>
          <p:cNvPr id="8" name="图片 7" descr="4"/>
          <p:cNvPicPr>
            <a:picLocks noChangeAspect="1"/>
          </p:cNvPicPr>
          <p:nvPr/>
        </p:nvPicPr>
        <p:blipFill>
          <a:blip r:embed="rId5"/>
          <a:stretch>
            <a:fillRect/>
          </a:stretch>
        </p:blipFill>
        <p:spPr>
          <a:xfrm>
            <a:off x="5575300" y="11078845"/>
            <a:ext cx="4554220" cy="3040380"/>
          </a:xfrm>
          <a:prstGeom prst="rect">
            <a:avLst/>
          </a:prstGeom>
        </p:spPr>
      </p:pic>
      <p:pic>
        <p:nvPicPr>
          <p:cNvPr id="10" name="图片 9" descr="11"/>
          <p:cNvPicPr>
            <a:picLocks noChangeAspect="1"/>
          </p:cNvPicPr>
          <p:nvPr/>
        </p:nvPicPr>
        <p:blipFill>
          <a:blip r:embed="rId6"/>
          <a:stretch>
            <a:fillRect/>
          </a:stretch>
        </p:blipFill>
        <p:spPr>
          <a:xfrm>
            <a:off x="876935" y="7390130"/>
            <a:ext cx="4458970" cy="2980055"/>
          </a:xfrm>
          <a:prstGeom prst="rect">
            <a:avLst/>
          </a:prstGeom>
        </p:spPr>
      </p:pic>
      <p:pic>
        <p:nvPicPr>
          <p:cNvPr id="67" name="图片 66"/>
          <p:cNvPicPr>
            <a:picLocks noChangeAspect="1"/>
          </p:cNvPicPr>
          <p:nvPr>
            <p:custDataLst>
              <p:tags r:id="rId7"/>
            </p:custDataLst>
          </p:nvPr>
        </p:nvPicPr>
        <p:blipFill>
          <a:blip r:embed="rId8" cstate="email">
            <a:extLst>
              <a:ext uri="{28A0092B-C50C-407E-A947-70E740481C1C}">
                <a14:useLocalDpi xmlns:a14="http://schemas.microsoft.com/office/drawing/2010/main" val="0"/>
              </a:ext>
            </a:extLst>
          </a:blip>
          <a:srcRect/>
          <a:stretch>
            <a:fillRect/>
          </a:stretch>
        </p:blipFill>
        <p:spPr>
          <a:xfrm>
            <a:off x="5575300" y="7264400"/>
            <a:ext cx="4606925" cy="3083560"/>
          </a:xfrm>
          <a:prstGeom prst="rect">
            <a:avLst/>
          </a:prstGeom>
        </p:spPr>
      </p:pic>
      <p:sp>
        <p:nvSpPr>
          <p:cNvPr id="72" name="Text Placeholder 5"/>
          <p:cNvSpPr txBox="1"/>
          <p:nvPr>
            <p:custDataLst>
              <p:tags r:id="rId9"/>
            </p:custDataLst>
          </p:nvPr>
        </p:nvSpPr>
        <p:spPr>
          <a:xfrm>
            <a:off x="6311900" y="7264400"/>
            <a:ext cx="1070610" cy="273050"/>
          </a:xfrm>
          <a:prstGeom prst="rect">
            <a:avLst/>
          </a:prstGeom>
        </p:spPr>
        <p:txBody>
          <a:bodyPr vert="horz" lIns="109484" tIns="54742" rIns="109484" bIns="54742" rtlCol="0"/>
          <a:lstStyle>
            <a:defPPr>
              <a:defRPr lang="zh-CN"/>
            </a:defPPr>
            <a:lvl1pPr indent="0">
              <a:lnSpc>
                <a:spcPct val="90000"/>
              </a:lnSpc>
              <a:spcBef>
                <a:spcPts val="1000"/>
              </a:spcBef>
              <a:buFont typeface="Arial" panose="020B0604020202020204" pitchFamily="34" charset="0"/>
              <a:buNone/>
              <a:defRPr sz="2000">
                <a:solidFill>
                  <a:srgbClr val="C00000"/>
                </a:solidFill>
              </a:defRPr>
            </a:lvl1pPr>
            <a:lvl2pPr marL="685800" indent="-228600">
              <a:lnSpc>
                <a:spcPct val="90000"/>
              </a:lnSpc>
              <a:spcBef>
                <a:spcPts val="500"/>
              </a:spcBef>
              <a:buFont typeface="Arial" panose="020B0604020202020204" pitchFamily="34" charset="0"/>
              <a:buChar char="•"/>
              <a:defRPr sz="1400">
                <a:solidFill>
                  <a:srgbClr val="494545"/>
                </a:solidFill>
              </a:defRPr>
            </a:lvl2pPr>
            <a:lvl3pPr marL="1143000" indent="-228600">
              <a:lnSpc>
                <a:spcPct val="90000"/>
              </a:lnSpc>
              <a:spcBef>
                <a:spcPts val="500"/>
              </a:spcBef>
              <a:buFont typeface="Arial" panose="020B0604020202020204" pitchFamily="34" charset="0"/>
              <a:buChar char="•"/>
              <a:defRPr sz="1400">
                <a:solidFill>
                  <a:srgbClr val="494545"/>
                </a:solidFill>
              </a:defRPr>
            </a:lvl3pPr>
            <a:lvl4pPr marL="1600200" indent="-228600">
              <a:lnSpc>
                <a:spcPct val="90000"/>
              </a:lnSpc>
              <a:spcBef>
                <a:spcPts val="500"/>
              </a:spcBef>
              <a:buFont typeface="Arial" panose="020B0604020202020204" pitchFamily="34" charset="0"/>
              <a:buChar char="•"/>
              <a:defRPr sz="1400">
                <a:solidFill>
                  <a:srgbClr val="494545"/>
                </a:solidFill>
              </a:defRPr>
            </a:lvl4pPr>
            <a:lvl5pPr marL="2057400" indent="-228600">
              <a:lnSpc>
                <a:spcPct val="90000"/>
              </a:lnSpc>
              <a:spcBef>
                <a:spcPts val="500"/>
              </a:spcBef>
              <a:buFont typeface="Arial" panose="020B0604020202020204" pitchFamily="34" charset="0"/>
              <a:buChar char="•"/>
              <a:defRPr sz="1400">
                <a:solidFill>
                  <a:srgbClr val="49454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400" dirty="0">
                <a:solidFill>
                  <a:schemeClr val="bg1"/>
                </a:solidFill>
                <a:latin typeface="微软雅黑" panose="020B0503020204020204" pitchFamily="34" charset="-122"/>
                <a:ea typeface="微软雅黑" panose="020B0503020204020204" pitchFamily="34" charset="-122"/>
              </a:rPr>
              <a:t>西门公园</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73" name="Text Placeholder 5"/>
          <p:cNvSpPr txBox="1"/>
          <p:nvPr>
            <p:custDataLst>
              <p:tags r:id="rId10"/>
            </p:custDataLst>
          </p:nvPr>
        </p:nvSpPr>
        <p:spPr>
          <a:xfrm>
            <a:off x="9309735" y="7163435"/>
            <a:ext cx="826135" cy="387985"/>
          </a:xfrm>
          <a:prstGeom prst="rect">
            <a:avLst/>
          </a:prstGeom>
        </p:spPr>
        <p:txBody>
          <a:bodyPr vert="horz" lIns="109484" tIns="54742" rIns="109484" bIns="54742" rtlCol="0">
            <a:normAutofit/>
          </a:bodyPr>
          <a:lstStyle>
            <a:defPPr>
              <a:defRPr lang="zh-CN"/>
            </a:defPPr>
            <a:lvl1pPr indent="0">
              <a:lnSpc>
                <a:spcPct val="90000"/>
              </a:lnSpc>
              <a:spcBef>
                <a:spcPts val="1000"/>
              </a:spcBef>
              <a:buFont typeface="Arial" panose="020B0604020202020204" pitchFamily="34" charset="0"/>
              <a:buNone/>
              <a:defRPr sz="2000">
                <a:solidFill>
                  <a:srgbClr val="C00000"/>
                </a:solidFill>
              </a:defRPr>
            </a:lvl1pPr>
            <a:lvl2pPr marL="685800" indent="-228600">
              <a:lnSpc>
                <a:spcPct val="90000"/>
              </a:lnSpc>
              <a:spcBef>
                <a:spcPts val="500"/>
              </a:spcBef>
              <a:buFont typeface="Arial" panose="020B0604020202020204" pitchFamily="34" charset="0"/>
              <a:buChar char="•"/>
              <a:defRPr sz="1400">
                <a:solidFill>
                  <a:srgbClr val="494545"/>
                </a:solidFill>
              </a:defRPr>
            </a:lvl2pPr>
            <a:lvl3pPr marL="1143000" indent="-228600">
              <a:lnSpc>
                <a:spcPct val="90000"/>
              </a:lnSpc>
              <a:spcBef>
                <a:spcPts val="500"/>
              </a:spcBef>
              <a:buFont typeface="Arial" panose="020B0604020202020204" pitchFamily="34" charset="0"/>
              <a:buChar char="•"/>
              <a:defRPr sz="1400">
                <a:solidFill>
                  <a:srgbClr val="494545"/>
                </a:solidFill>
              </a:defRPr>
            </a:lvl3pPr>
            <a:lvl4pPr marL="1600200" indent="-228600">
              <a:lnSpc>
                <a:spcPct val="90000"/>
              </a:lnSpc>
              <a:spcBef>
                <a:spcPts val="500"/>
              </a:spcBef>
              <a:buFont typeface="Arial" panose="020B0604020202020204" pitchFamily="34" charset="0"/>
              <a:buChar char="•"/>
              <a:defRPr sz="1400">
                <a:solidFill>
                  <a:srgbClr val="494545"/>
                </a:solidFill>
              </a:defRPr>
            </a:lvl4pPr>
            <a:lvl5pPr marL="2057400" indent="-228600">
              <a:lnSpc>
                <a:spcPct val="90000"/>
              </a:lnSpc>
              <a:spcBef>
                <a:spcPts val="500"/>
              </a:spcBef>
              <a:buFont typeface="Arial" panose="020B0604020202020204" pitchFamily="34" charset="0"/>
              <a:buChar char="•"/>
              <a:defRPr sz="1400">
                <a:solidFill>
                  <a:srgbClr val="49454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400" dirty="0">
                <a:solidFill>
                  <a:schemeClr val="bg1"/>
                </a:solidFill>
                <a:latin typeface="微软雅黑" panose="020B0503020204020204" pitchFamily="34" charset="-122"/>
                <a:ea typeface="微软雅黑" panose="020B0503020204020204" pitchFamily="34" charset="-122"/>
              </a:rPr>
              <a:t>立景阁</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微信图片_20210827102810"/>
          <p:cNvPicPr>
            <a:picLocks noChangeAspect="1"/>
          </p:cNvPicPr>
          <p:nvPr/>
        </p:nvPicPr>
        <p:blipFill>
          <a:blip r:embed="rId1">
            <a:alphaModFix amt="49000"/>
          </a:blip>
          <a:srcRect l="17979" r="13605" b="5258"/>
          <a:stretch>
            <a:fillRect/>
          </a:stretch>
        </p:blipFill>
        <p:spPr>
          <a:xfrm>
            <a:off x="-635" y="4382770"/>
            <a:ext cx="10711180" cy="10736580"/>
          </a:xfrm>
          <a:prstGeom prst="rect">
            <a:avLst/>
          </a:prstGeom>
        </p:spPr>
      </p:pic>
      <p:sp>
        <p:nvSpPr>
          <p:cNvPr id="20" name="矩形 19"/>
          <p:cNvSpPr/>
          <p:nvPr>
            <p:custDataLst>
              <p:tags r:id="rId2"/>
            </p:custDataLst>
          </p:nvPr>
        </p:nvSpPr>
        <p:spPr>
          <a:xfrm>
            <a:off x="635" y="6348095"/>
            <a:ext cx="10709910" cy="8833485"/>
          </a:xfrm>
          <a:prstGeom prst="rect">
            <a:avLst/>
          </a:prstGeom>
          <a:gradFill flip="none" rotWithShape="1">
            <a:gsLst>
              <a:gs pos="10000">
                <a:schemeClr val="bg1">
                  <a:alpha val="88000"/>
                </a:schemeClr>
              </a:gs>
              <a:gs pos="100000">
                <a:schemeClr val="bg1">
                  <a:alpha val="7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延期 8"/>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4"/>
            </p:custDataLst>
          </p:nvPr>
        </p:nvSpPr>
        <p:spPr>
          <a:xfrm>
            <a:off x="685800" y="154683"/>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
        <p:nvSpPr>
          <p:cNvPr id="2" name="标题 2"/>
          <p:cNvSpPr txBox="1"/>
          <p:nvPr>
            <p:custDataLst>
              <p:tags r:id="rId5"/>
            </p:custDataLst>
          </p:nvPr>
        </p:nvSpPr>
        <p:spPr>
          <a:xfrm>
            <a:off x="1655445" y="429261"/>
            <a:ext cx="6275070" cy="892702"/>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中心镇区规模与规划分区</a:t>
            </a:r>
            <a:endParaRPr lang="zh-CN" altLang="en-US" sz="4000" dirty="0">
              <a:solidFill>
                <a:srgbClr val="D28D10"/>
              </a:solidFill>
            </a:endParaRPr>
          </a:p>
        </p:txBody>
      </p:sp>
      <p:sp>
        <p:nvSpPr>
          <p:cNvPr id="4" name="文本框 3"/>
          <p:cNvSpPr txBox="1"/>
          <p:nvPr>
            <p:custDataLst>
              <p:tags r:id="rId6"/>
            </p:custDataLst>
          </p:nvPr>
        </p:nvSpPr>
        <p:spPr>
          <a:xfrm>
            <a:off x="895985" y="1917700"/>
            <a:ext cx="6727825" cy="521970"/>
          </a:xfrm>
          <a:prstGeom prst="rect">
            <a:avLst/>
          </a:prstGeom>
          <a:noFill/>
        </p:spPr>
        <p:txBody>
          <a:bodyPr wrap="square" rtlCol="0">
            <a:spAutoFit/>
          </a:bodyPr>
          <a:lstStyle/>
          <a:p>
            <a:r>
              <a:rPr lang="zh-CN" altLang="en-US" sz="2800" b="1">
                <a:solidFill>
                  <a:schemeClr val="bg1"/>
                </a:solidFill>
              </a:rPr>
              <a:t>构建“一镇两城”特色</a:t>
            </a:r>
            <a:r>
              <a:rPr lang="zh-CN" altLang="en-US" sz="2800" b="1" smtClean="0">
                <a:solidFill>
                  <a:schemeClr val="bg1"/>
                </a:solidFill>
              </a:rPr>
              <a:t>中心镇区</a:t>
            </a:r>
            <a:r>
              <a:rPr lang="zh-CN" altLang="en-US" sz="2800" b="1" dirty="0">
                <a:solidFill>
                  <a:schemeClr val="bg1"/>
                </a:solidFill>
              </a:rPr>
              <a:t>格局</a:t>
            </a:r>
            <a:endParaRPr lang="zh-CN" altLang="en-US" sz="2800" b="1" dirty="0">
              <a:solidFill>
                <a:schemeClr val="bg1"/>
              </a:solidFill>
            </a:endParaRPr>
          </a:p>
        </p:txBody>
      </p:sp>
      <p:sp>
        <p:nvSpPr>
          <p:cNvPr id="23" name="矩形 22"/>
          <p:cNvSpPr/>
          <p:nvPr>
            <p:custDataLst>
              <p:tags r:id="rId7"/>
            </p:custDataLst>
          </p:nvPr>
        </p:nvSpPr>
        <p:spPr>
          <a:xfrm>
            <a:off x="862965" y="2755900"/>
            <a:ext cx="8985748" cy="1028760"/>
          </a:xfrm>
          <a:prstGeom prst="rect">
            <a:avLst/>
          </a:prstGeom>
          <a:solidFill>
            <a:srgbClr val="DDD6C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文本框 21"/>
          <p:cNvSpPr txBox="1"/>
          <p:nvPr>
            <p:custDataLst>
              <p:tags r:id="rId8"/>
            </p:custDataLst>
          </p:nvPr>
        </p:nvSpPr>
        <p:spPr>
          <a:xfrm>
            <a:off x="926986" y="2841645"/>
            <a:ext cx="8961416" cy="922020"/>
          </a:xfrm>
          <a:prstGeom prst="rect">
            <a:avLst/>
          </a:prstGeom>
          <a:noFill/>
          <a:ln w="9525">
            <a:noFill/>
          </a:ln>
        </p:spPr>
        <p:txBody>
          <a:bodyPr wrap="square">
            <a:spAutoFit/>
          </a:bodyPr>
          <a:lstStyle/>
          <a:p>
            <a:pPr>
              <a:lnSpc>
                <a:spcPct val="150000"/>
              </a:lnSpc>
            </a:pPr>
            <a:r>
              <a:rPr lang="zh-CN" smtClean="0">
                <a:solidFill>
                  <a:srgbClr val="000000"/>
                </a:solidFill>
                <a:cs typeface="仿宋_GB2312" panose="02010609030101010101" charset="-122"/>
                <a:sym typeface="+mn-ea"/>
              </a:rPr>
              <a:t>以</a:t>
            </a:r>
            <a:r>
              <a:rPr lang="zh-CN" altLang="en-US" smtClean="0">
                <a:solidFill>
                  <a:srgbClr val="000000"/>
                </a:solidFill>
                <a:cs typeface="仿宋_GB2312" panose="02010609030101010101" charset="-122"/>
                <a:sym typeface="+mn-ea"/>
              </a:rPr>
              <a:t>城镇开发边界</a:t>
            </a:r>
            <a:r>
              <a:rPr lang="zh-CN" smtClean="0">
                <a:solidFill>
                  <a:srgbClr val="000000"/>
                </a:solidFill>
                <a:cs typeface="仿宋_GB2312" panose="02010609030101010101" charset="-122"/>
                <a:sym typeface="+mn-ea"/>
              </a:rPr>
              <a:t>为</a:t>
            </a:r>
            <a:r>
              <a:rPr lang="zh-CN" dirty="0">
                <a:solidFill>
                  <a:srgbClr val="000000"/>
                </a:solidFill>
                <a:cs typeface="仿宋_GB2312" panose="02010609030101010101" charset="-122"/>
                <a:sym typeface="+mn-ea"/>
              </a:rPr>
              <a:t>主体，结合</a:t>
            </a:r>
            <a:r>
              <a:rPr lang="zh-CN">
                <a:solidFill>
                  <a:srgbClr val="000000"/>
                </a:solidFill>
                <a:cs typeface="仿宋_GB2312" panose="02010609030101010101" charset="-122"/>
                <a:sym typeface="+mn-ea"/>
              </a:rPr>
              <a:t>行政区</a:t>
            </a:r>
            <a:r>
              <a:rPr lang="zh-CN" smtClean="0">
                <a:solidFill>
                  <a:srgbClr val="000000"/>
                </a:solidFill>
                <a:cs typeface="仿宋_GB2312" panose="02010609030101010101" charset="-122"/>
                <a:sym typeface="+mn-ea"/>
              </a:rPr>
              <a:t>界线、</a:t>
            </a:r>
            <a:r>
              <a:rPr lang="zh-CN" dirty="0">
                <a:solidFill>
                  <a:srgbClr val="000000"/>
                </a:solidFill>
                <a:cs typeface="仿宋_GB2312" panose="02010609030101010101" charset="-122"/>
                <a:sym typeface="+mn-ea"/>
              </a:rPr>
              <a:t>永久</a:t>
            </a:r>
            <a:r>
              <a:rPr lang="zh-CN">
                <a:solidFill>
                  <a:srgbClr val="000000"/>
                </a:solidFill>
                <a:cs typeface="仿宋_GB2312" panose="02010609030101010101" charset="-122"/>
                <a:sym typeface="+mn-ea"/>
              </a:rPr>
              <a:t>基本</a:t>
            </a:r>
            <a:r>
              <a:rPr lang="zh-CN" smtClean="0">
                <a:solidFill>
                  <a:srgbClr val="000000"/>
                </a:solidFill>
                <a:cs typeface="仿宋_GB2312" panose="02010609030101010101" charset="-122"/>
                <a:sym typeface="+mn-ea"/>
              </a:rPr>
              <a:t>农田</a:t>
            </a:r>
            <a:r>
              <a:rPr lang="zh-CN" altLang="en-US" smtClean="0">
                <a:solidFill>
                  <a:srgbClr val="000000"/>
                </a:solidFill>
                <a:cs typeface="仿宋_GB2312" panose="02010609030101010101" charset="-122"/>
                <a:sym typeface="+mn-ea"/>
              </a:rPr>
              <a:t>、自然地理</a:t>
            </a:r>
            <a:r>
              <a:rPr lang="zh-CN" smtClean="0">
                <a:solidFill>
                  <a:srgbClr val="000000"/>
                </a:solidFill>
                <a:cs typeface="仿宋_GB2312" panose="02010609030101010101" charset="-122"/>
                <a:sym typeface="+mn-ea"/>
              </a:rPr>
              <a:t>等</a:t>
            </a:r>
            <a:r>
              <a:rPr lang="zh-CN" dirty="0">
                <a:solidFill>
                  <a:srgbClr val="000000"/>
                </a:solidFill>
                <a:cs typeface="仿宋_GB2312" panose="02010609030101010101" charset="-122"/>
                <a:sym typeface="+mn-ea"/>
              </a:rPr>
              <a:t>边界进行</a:t>
            </a:r>
            <a:r>
              <a:rPr lang="zh-CN">
                <a:solidFill>
                  <a:srgbClr val="000000"/>
                </a:solidFill>
                <a:cs typeface="仿宋_GB2312" panose="02010609030101010101" charset="-122"/>
                <a:sym typeface="+mn-ea"/>
              </a:rPr>
              <a:t>优化</a:t>
            </a:r>
            <a:r>
              <a:rPr lang="zh-CN" smtClean="0">
                <a:solidFill>
                  <a:srgbClr val="000000"/>
                </a:solidFill>
                <a:cs typeface="仿宋_GB2312" panose="02010609030101010101" charset="-122"/>
                <a:sym typeface="+mn-ea"/>
              </a:rPr>
              <a:t>。</a:t>
            </a:r>
            <a:r>
              <a:rPr lang="zh-CN" altLang="en-US">
                <a:solidFill>
                  <a:srgbClr val="000000"/>
                </a:solidFill>
                <a:cs typeface="仿宋_GB2312" panose="02010609030101010101" charset="-122"/>
                <a:sym typeface="+mn-ea"/>
              </a:rPr>
              <a:t>划定中心镇区范围</a:t>
            </a:r>
            <a:r>
              <a:rPr>
                <a:solidFill>
                  <a:srgbClr val="000000"/>
                </a:solidFill>
                <a:cs typeface="仿宋_GB2312" panose="02010609030101010101" charset="-122"/>
                <a:sym typeface="+mn-ea"/>
              </a:rPr>
              <a:t>37.</a:t>
            </a:r>
            <a:r>
              <a:rPr lang="en-US">
                <a:solidFill>
                  <a:srgbClr val="000000"/>
                </a:solidFill>
                <a:cs typeface="仿宋_GB2312" panose="02010609030101010101" charset="-122"/>
                <a:sym typeface="+mn-ea"/>
              </a:rPr>
              <a:t>98</a:t>
            </a:r>
            <a:r>
              <a:rPr>
                <a:solidFill>
                  <a:srgbClr val="000000"/>
                </a:solidFill>
                <a:cs typeface="仿宋_GB2312" panose="02010609030101010101" charset="-122"/>
                <a:sym typeface="+mn-ea"/>
              </a:rPr>
              <a:t>公顷</a:t>
            </a:r>
            <a:r>
              <a:rPr lang="zh-CN" altLang="en-US">
                <a:solidFill>
                  <a:srgbClr val="000000"/>
                </a:solidFill>
                <a:cs typeface="仿宋_GB2312" panose="02010609030101010101" charset="-122"/>
                <a:sym typeface="+mn-ea"/>
              </a:rPr>
              <a:t>，划定城镇开发边界</a:t>
            </a:r>
            <a:r>
              <a:rPr>
                <a:solidFill>
                  <a:srgbClr val="000000"/>
                </a:solidFill>
                <a:cs typeface="仿宋_GB2312" panose="02010609030101010101" charset="-122"/>
                <a:sym typeface="+mn-ea"/>
              </a:rPr>
              <a:t>15.87公顷</a:t>
            </a:r>
            <a:endParaRPr>
              <a:solidFill>
                <a:srgbClr val="000000"/>
              </a:solidFill>
              <a:cs typeface="仿宋_GB2312" panose="02010609030101010101" charset="-122"/>
              <a:sym typeface="+mn-ea"/>
            </a:endParaRPr>
          </a:p>
        </p:txBody>
      </p:sp>
      <p:sp>
        <p:nvSpPr>
          <p:cNvPr id="67" name="矩形 66"/>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平行四边形 67"/>
          <p:cNvSpPr/>
          <p:nvPr/>
        </p:nvSpPr>
        <p:spPr>
          <a:xfrm>
            <a:off x="920316" y="1606963"/>
            <a:ext cx="9001741" cy="551180"/>
          </a:xfrm>
          <a:prstGeom prst="parallelogram">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buClrTx/>
              <a:buSzTx/>
              <a:buFontTx/>
            </a:pPr>
            <a:r>
              <a:rPr lang="zh-CN" altLang="en-US" sz="2600" b="1" smtClean="0">
                <a:solidFill>
                  <a:schemeClr val="bg1"/>
                </a:solidFill>
                <a:latin typeface="微软雅黑" panose="020B0503020204020204" pitchFamily="34" charset="-122"/>
                <a:ea typeface="微软雅黑" panose="020B0503020204020204" pitchFamily="34" charset="-122"/>
                <a:sym typeface="+mn-ea"/>
              </a:rPr>
              <a:t>中心</a:t>
            </a:r>
            <a:r>
              <a:rPr lang="zh-CN" altLang="en-US" sz="2600" b="1">
                <a:solidFill>
                  <a:schemeClr val="bg1"/>
                </a:solidFill>
                <a:latin typeface="微软雅黑" panose="020B0503020204020204" pitchFamily="34" charset="-122"/>
                <a:ea typeface="微软雅黑" panose="020B0503020204020204" pitchFamily="34" charset="-122"/>
                <a:sym typeface="+mn-ea"/>
              </a:rPr>
              <a:t>镇</a:t>
            </a:r>
            <a:r>
              <a:rPr lang="zh-CN" altLang="en-US" sz="2600" b="1" smtClean="0">
                <a:solidFill>
                  <a:schemeClr val="bg1"/>
                </a:solidFill>
                <a:latin typeface="微软雅黑" panose="020B0503020204020204" pitchFamily="34" charset="-122"/>
                <a:ea typeface="微软雅黑" panose="020B0503020204020204" pitchFamily="34" charset="-122"/>
                <a:sym typeface="+mn-ea"/>
              </a:rPr>
              <a:t>区</a:t>
            </a:r>
            <a:r>
              <a:rPr lang="zh-CN" altLang="en-US" sz="2600" b="1">
                <a:solidFill>
                  <a:schemeClr val="bg1"/>
                </a:solidFill>
                <a:latin typeface="微软雅黑" panose="020B0503020204020204" pitchFamily="34" charset="-122"/>
                <a:ea typeface="微软雅黑" panose="020B0503020204020204" pitchFamily="34" charset="-122"/>
                <a:sym typeface="+mn-ea"/>
              </a:rPr>
              <a:t>范围</a:t>
            </a:r>
            <a:endParaRPr lang="zh-CN" altLang="en-US" sz="2600" b="1">
              <a:solidFill>
                <a:schemeClr val="bg1"/>
              </a:solidFill>
              <a:latin typeface="微软雅黑" panose="020B0503020204020204" pitchFamily="34" charset="-122"/>
              <a:ea typeface="微软雅黑" panose="020B0503020204020204" pitchFamily="34" charset="-122"/>
              <a:sym typeface="+mn-ea"/>
            </a:endParaRPr>
          </a:p>
        </p:txBody>
      </p:sp>
      <p:sp>
        <p:nvSpPr>
          <p:cNvPr id="72" name="平行四边形 71"/>
          <p:cNvSpPr/>
          <p:nvPr/>
        </p:nvSpPr>
        <p:spPr>
          <a:xfrm>
            <a:off x="927301" y="10161953"/>
            <a:ext cx="9001741" cy="551180"/>
          </a:xfrm>
          <a:prstGeom prst="parallelogram">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buClrTx/>
              <a:buSzTx/>
              <a:buFontTx/>
            </a:pPr>
            <a:r>
              <a:rPr lang="zh-CN" altLang="en-US" sz="2600" b="1">
                <a:solidFill>
                  <a:schemeClr val="bg1"/>
                </a:solidFill>
                <a:latin typeface="微软雅黑" panose="020B0503020204020204" pitchFamily="34" charset="-122"/>
                <a:ea typeface="微软雅黑" panose="020B0503020204020204" pitchFamily="34" charset="-122"/>
                <a:sym typeface="+mn-ea"/>
              </a:rPr>
              <a:t>明确规划分区管</a:t>
            </a:r>
            <a:r>
              <a:rPr lang="zh-CN" altLang="en-US" sz="2600" b="1" smtClean="0">
                <a:solidFill>
                  <a:schemeClr val="bg1"/>
                </a:solidFill>
                <a:latin typeface="微软雅黑" panose="020B0503020204020204" pitchFamily="34" charset="-122"/>
                <a:ea typeface="微软雅黑" panose="020B0503020204020204" pitchFamily="34" charset="-122"/>
                <a:sym typeface="+mn-ea"/>
              </a:rPr>
              <a:t>控</a:t>
            </a:r>
            <a:endParaRPr lang="zh-CN" altLang="en-US" sz="2600" b="1">
              <a:solidFill>
                <a:schemeClr val="bg1"/>
              </a:solidFill>
              <a:latin typeface="微软雅黑" panose="020B0503020204020204" pitchFamily="34" charset="-122"/>
              <a:ea typeface="微软雅黑" panose="020B0503020204020204" pitchFamily="34" charset="-122"/>
              <a:sym typeface="+mn-ea"/>
            </a:endParaRPr>
          </a:p>
        </p:txBody>
      </p:sp>
      <p:graphicFrame>
        <p:nvGraphicFramePr>
          <p:cNvPr id="5" name="表格 4"/>
          <p:cNvGraphicFramePr/>
          <p:nvPr>
            <p:custDataLst>
              <p:tags r:id="rId9"/>
            </p:custDataLst>
          </p:nvPr>
        </p:nvGraphicFramePr>
        <p:xfrm>
          <a:off x="927100" y="11054080"/>
          <a:ext cx="8921115" cy="3013710"/>
        </p:xfrm>
        <a:graphic>
          <a:graphicData uri="http://schemas.openxmlformats.org/drawingml/2006/table">
            <a:tbl>
              <a:tblPr firstRow="1" bandRow="1"/>
              <a:tblGrid>
                <a:gridCol w="1837055"/>
                <a:gridCol w="2210435"/>
                <a:gridCol w="2643505"/>
                <a:gridCol w="2230120"/>
              </a:tblGrid>
              <a:tr h="379095">
                <a:tc>
                  <a:txBody>
                    <a:bodyPr/>
                    <a:p>
                      <a:pPr indent="0" algn="ctr">
                        <a:buNone/>
                      </a:pPr>
                      <a:r>
                        <a:rPr lang="zh-CN" sz="1800" b="1">
                          <a:solidFill>
                            <a:srgbClr val="FFFFFF"/>
                          </a:solidFill>
                          <a:latin typeface="Arial" panose="020B0604020202020204" pitchFamily="34" charset="0"/>
                          <a:ea typeface="仿宋_GB2312" panose="02010609030101010101" charset="-122"/>
                        </a:rPr>
                        <a:t>一级规划分区</a:t>
                      </a:r>
                      <a:endParaRPr lang="zh-CN" altLang="en-US" sz="1800" b="1">
                        <a:solidFill>
                          <a:srgbClr val="FFFFFF"/>
                        </a:solidFill>
                        <a:latin typeface="Arial" panose="020B0604020202020204" pitchFamily="34" charset="0"/>
                        <a:ea typeface="仿宋_GB2312" panose="02010609030101010101" charset="-122"/>
                      </a:endParaRPr>
                    </a:p>
                  </a:txBody>
                  <a:tcPr marL="12700" marR="12700" marT="12700" vert="horz" anchor="ctr" anchorCtr="0">
                    <a:lnL w="19050" cap="rnd">
                      <a:solidFill>
                        <a:srgbClr val="F4CDA6"/>
                      </a:solidFill>
                      <a:prstDash val="solid"/>
                    </a:lnL>
                    <a:lnR w="3175">
                      <a:solidFill>
                        <a:srgbClr val="FFFFFF"/>
                      </a:solidFill>
                      <a:prstDash val="dot"/>
                    </a:lnR>
                    <a:lnT w="19050" cap="rnd">
                      <a:solidFill>
                        <a:srgbClr val="F4CDA6"/>
                      </a:solidFill>
                      <a:prstDash val="solid"/>
                    </a:lnT>
                    <a:lnB w="19050">
                      <a:solidFill>
                        <a:srgbClr val="F4CDA6"/>
                      </a:solidFill>
                      <a:prstDash val="solid"/>
                    </a:lnB>
                    <a:lnTlToBr>
                      <a:noFill/>
                    </a:lnTlToBr>
                    <a:lnBlToTr>
                      <a:noFill/>
                    </a:lnBlToTr>
                    <a:solidFill>
                      <a:srgbClr val="F4CDA6"/>
                    </a:solidFill>
                  </a:tcPr>
                </a:tc>
                <a:tc>
                  <a:txBody>
                    <a:bodyPr/>
                    <a:p>
                      <a:pPr indent="0" algn="ctr">
                        <a:buNone/>
                      </a:pPr>
                      <a:r>
                        <a:rPr lang="zh-CN" sz="1800" b="1">
                          <a:solidFill>
                            <a:srgbClr val="FFFFFF"/>
                          </a:solidFill>
                          <a:latin typeface="Arial" panose="020B0604020202020204" pitchFamily="34" charset="0"/>
                          <a:ea typeface="仿宋_GB2312" panose="02010609030101010101" charset="-122"/>
                        </a:rPr>
                        <a:t>二级规划分区</a:t>
                      </a:r>
                      <a:endParaRPr lang="zh-CN" altLang="en-US" sz="1800" b="1">
                        <a:solidFill>
                          <a:srgbClr val="FFFFFF"/>
                        </a:solidFill>
                        <a:latin typeface="Arial" panose="020B0604020202020204" pitchFamily="34" charset="0"/>
                        <a:ea typeface="仿宋_GB2312" panose="02010609030101010101" charset="-122"/>
                      </a:endParaRPr>
                    </a:p>
                  </a:txBody>
                  <a:tcPr marL="12700" marR="12700" marT="12700" vert="horz" anchor="ctr" anchorCtr="0">
                    <a:lnL w="3175">
                      <a:solidFill>
                        <a:srgbClr val="FFFFFF"/>
                      </a:solidFill>
                      <a:prstDash val="dot"/>
                    </a:lnL>
                    <a:lnR w="3175">
                      <a:solidFill>
                        <a:srgbClr val="FFFFFF"/>
                      </a:solidFill>
                      <a:prstDash val="dot"/>
                    </a:lnR>
                    <a:lnT w="19050" cap="rnd">
                      <a:solidFill>
                        <a:srgbClr val="F4CDA6"/>
                      </a:solidFill>
                      <a:prstDash val="solid"/>
                    </a:lnT>
                    <a:lnB w="19050">
                      <a:solidFill>
                        <a:srgbClr val="F4CDA6"/>
                      </a:solidFill>
                      <a:prstDash val="solid"/>
                    </a:lnB>
                    <a:lnTlToBr>
                      <a:noFill/>
                    </a:lnTlToBr>
                    <a:lnBlToTr>
                      <a:noFill/>
                    </a:lnBlToTr>
                    <a:solidFill>
                      <a:srgbClr val="F4CDA6"/>
                    </a:solidFill>
                  </a:tcPr>
                </a:tc>
                <a:tc>
                  <a:txBody>
                    <a:bodyPr/>
                    <a:p>
                      <a:pPr indent="0" algn="ctr">
                        <a:buNone/>
                      </a:pPr>
                      <a:r>
                        <a:rPr lang="zh-CN" sz="1800" b="1">
                          <a:solidFill>
                            <a:srgbClr val="FFFFFF"/>
                          </a:solidFill>
                          <a:latin typeface="Arial" panose="020B0604020202020204" pitchFamily="34" charset="0"/>
                          <a:ea typeface="仿宋_GB2312" panose="02010609030101010101" charset="-122"/>
                        </a:rPr>
                        <a:t>三级规划分区</a:t>
                      </a:r>
                      <a:endParaRPr lang="zh-CN" altLang="en-US" sz="1800" b="1">
                        <a:solidFill>
                          <a:srgbClr val="FFFFFF"/>
                        </a:solidFill>
                        <a:latin typeface="Arial" panose="020B0604020202020204" pitchFamily="34" charset="0"/>
                        <a:ea typeface="仿宋_GB2312" panose="02010609030101010101" charset="-122"/>
                      </a:endParaRPr>
                    </a:p>
                  </a:txBody>
                  <a:tcPr marL="12700" marR="12700" marT="12700" vert="horz" anchor="ctr" anchorCtr="0">
                    <a:lnL w="3175">
                      <a:solidFill>
                        <a:srgbClr val="FFFFFF"/>
                      </a:solidFill>
                      <a:prstDash val="dot"/>
                    </a:lnL>
                    <a:lnR w="3175">
                      <a:solidFill>
                        <a:srgbClr val="FFFFFF"/>
                      </a:solidFill>
                      <a:prstDash val="dot"/>
                    </a:lnR>
                    <a:lnT w="19050" cap="rnd">
                      <a:solidFill>
                        <a:srgbClr val="F4CDA6"/>
                      </a:solidFill>
                      <a:prstDash val="solid"/>
                    </a:lnT>
                    <a:lnB w="19050">
                      <a:solidFill>
                        <a:srgbClr val="F4CDA6"/>
                      </a:solidFill>
                      <a:prstDash val="solid"/>
                    </a:lnB>
                    <a:lnTlToBr>
                      <a:noFill/>
                    </a:lnTlToBr>
                    <a:lnBlToTr>
                      <a:noFill/>
                    </a:lnBlToTr>
                    <a:solidFill>
                      <a:srgbClr val="F4CDA6"/>
                    </a:solidFill>
                  </a:tcPr>
                </a:tc>
                <a:tc>
                  <a:txBody>
                    <a:bodyPr/>
                    <a:p>
                      <a:pPr indent="0" algn="ctr">
                        <a:buNone/>
                      </a:pPr>
                      <a:r>
                        <a:rPr lang="zh-CN" sz="1800" b="1">
                          <a:solidFill>
                            <a:srgbClr val="FFFFFF"/>
                          </a:solidFill>
                          <a:latin typeface="Arial" panose="020B0604020202020204" pitchFamily="34" charset="0"/>
                          <a:ea typeface="仿宋_GB2312" panose="02010609030101010101" charset="-122"/>
                        </a:rPr>
                        <a:t>面积</a:t>
                      </a:r>
                      <a:endParaRPr lang="zh-CN" altLang="en-US" sz="1800" b="1">
                        <a:solidFill>
                          <a:srgbClr val="FFFFFF"/>
                        </a:solidFill>
                        <a:latin typeface="Arial" panose="020B0604020202020204" pitchFamily="34" charset="0"/>
                        <a:ea typeface="仿宋_GB2312" panose="02010609030101010101" charset="-122"/>
                      </a:endParaRPr>
                    </a:p>
                  </a:txBody>
                  <a:tcPr marL="12700" marR="12700" marT="12700" vert="horz" anchor="ctr" anchorCtr="0">
                    <a:lnL w="3175">
                      <a:solidFill>
                        <a:srgbClr val="FFFFFF"/>
                      </a:solidFill>
                      <a:prstDash val="dot"/>
                    </a:lnL>
                    <a:lnR w="19050" cap="rnd">
                      <a:solidFill>
                        <a:srgbClr val="F4CDA6"/>
                      </a:solidFill>
                      <a:prstDash val="solid"/>
                    </a:lnR>
                    <a:lnT w="19050" cap="rnd">
                      <a:solidFill>
                        <a:srgbClr val="F4CDA6"/>
                      </a:solidFill>
                      <a:prstDash val="solid"/>
                    </a:lnT>
                    <a:lnB w="19050">
                      <a:solidFill>
                        <a:srgbClr val="F4CDA6"/>
                      </a:solidFill>
                      <a:prstDash val="solid"/>
                    </a:lnB>
                    <a:lnTlToBr>
                      <a:noFill/>
                    </a:lnTlToBr>
                    <a:lnBlToTr>
                      <a:noFill/>
                    </a:lnBlToTr>
                    <a:solidFill>
                      <a:srgbClr val="F4CDA6"/>
                    </a:solidFill>
                  </a:tcPr>
                </a:tc>
              </a:tr>
              <a:tr h="400685">
                <a:tc rowSpan="7">
                  <a:txBody>
                    <a:bodyPr/>
                    <a:p>
                      <a:pPr indent="0" algn="ctr">
                        <a:buNone/>
                      </a:pPr>
                      <a:r>
                        <a:rPr lang="zh-CN" sz="1800" b="0">
                          <a:solidFill>
                            <a:srgbClr val="404040"/>
                          </a:solidFill>
                          <a:latin typeface="Arial" panose="020B0604020202020204" pitchFamily="34" charset="0"/>
                          <a:ea typeface="仿宋_GB2312" panose="02010609030101010101" charset="-122"/>
                        </a:rPr>
                        <a:t>城镇发展区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9050" cap="rnd">
                      <a:solidFill>
                        <a:srgbClr val="F4CDA6"/>
                      </a:solidFill>
                      <a:prstDash val="solid"/>
                    </a:lnL>
                    <a:lnR w="12700">
                      <a:solidFill>
                        <a:schemeClr val="tx1"/>
                      </a:solidFill>
                      <a:prstDash val="solid"/>
                    </a:lnR>
                    <a:lnT w="19050">
                      <a:solidFill>
                        <a:srgbClr val="F4CDA6"/>
                      </a:solidFill>
                      <a:prstDash val="solid"/>
                    </a:lnT>
                    <a:lnB w="19050">
                      <a:solidFill>
                        <a:srgbClr val="F4CDA6"/>
                      </a:solidFill>
                      <a:prstDash val="solid"/>
                    </a:lnB>
                    <a:lnTlToBr>
                      <a:noFill/>
                    </a:lnTlToBr>
                    <a:lnBlToTr>
                      <a:noFill/>
                    </a:lnBlToTr>
                    <a:solidFill>
                      <a:srgbClr val="FFFFFF"/>
                    </a:solidFill>
                  </a:tcPr>
                </a:tc>
                <a:tc rowSpan="6">
                  <a:txBody>
                    <a:bodyPr/>
                    <a:p>
                      <a:pPr indent="0" algn="ctr">
                        <a:buNone/>
                      </a:pPr>
                      <a:r>
                        <a:rPr lang="zh-CN" sz="1800" b="0">
                          <a:solidFill>
                            <a:srgbClr val="404040"/>
                          </a:solidFill>
                          <a:latin typeface="Arial" panose="020B0604020202020204" pitchFamily="34" charset="0"/>
                          <a:ea typeface="仿宋_GB2312" panose="02010609030101010101" charset="-122"/>
                        </a:rPr>
                        <a:t>城镇集中建设区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9050">
                      <a:solidFill>
                        <a:srgbClr val="F4CDA6"/>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zh-CN" sz="1800" b="0">
                          <a:solidFill>
                            <a:srgbClr val="404040"/>
                          </a:solidFill>
                          <a:latin typeface="Arial" panose="020B0604020202020204" pitchFamily="34" charset="0"/>
                          <a:ea typeface="仿宋_GB2312" panose="02010609030101010101" charset="-122"/>
                        </a:rPr>
                        <a:t>居住生活区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9050">
                      <a:solidFill>
                        <a:srgbClr val="F4CDA6"/>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8.2</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9050">
                      <a:solidFill>
                        <a:srgbClr val="F4CDA6"/>
                      </a:solidFill>
                      <a:prstDash val="solid"/>
                    </a:lnT>
                    <a:lnB w="12700">
                      <a:solidFill>
                        <a:schemeClr val="tx1"/>
                      </a:solidFill>
                      <a:prstDash val="solid"/>
                    </a:lnB>
                    <a:lnTlToBr>
                      <a:noFill/>
                    </a:lnTlToBr>
                    <a:lnBlToTr>
                      <a:noFill/>
                    </a:lnBlToTr>
                    <a:solidFill>
                      <a:srgbClr val="FFFFFF"/>
                    </a:solidFill>
                  </a:tcPr>
                </a:tc>
              </a:tr>
              <a:tr h="379730">
                <a:tc vMerge="1">
                  <a:tcPr>
                    <a:lnL w="19050" cap="rnd">
                      <a:solidFill>
                        <a:srgbClr val="F4CDA6"/>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tcPr>
                </a:tc>
                <a:tc>
                  <a:txBody>
                    <a:bodyPr/>
                    <a:p>
                      <a:pPr indent="0" algn="ctr">
                        <a:buNone/>
                      </a:pPr>
                      <a:r>
                        <a:rPr lang="zh-CN" sz="1800" b="0">
                          <a:solidFill>
                            <a:srgbClr val="404040"/>
                          </a:solidFill>
                          <a:latin typeface="Arial" panose="020B0604020202020204" pitchFamily="34" charset="0"/>
                          <a:ea typeface="仿宋_GB2312" panose="02010609030101010101" charset="-122"/>
                        </a:rPr>
                        <a:t>商业商务区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11.11</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378460">
                <a:tc vMerge="1">
                  <a:tcPr>
                    <a:lnL w="19050" cap="rnd">
                      <a:solidFill>
                        <a:srgbClr val="F4CDA6"/>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tcPr>
                </a:tc>
                <a:tc>
                  <a:txBody>
                    <a:bodyPr/>
                    <a:p>
                      <a:pPr indent="0" algn="ctr">
                        <a:buNone/>
                      </a:pPr>
                      <a:r>
                        <a:rPr lang="zh-CN" sz="1800" b="0">
                          <a:solidFill>
                            <a:srgbClr val="404040"/>
                          </a:solidFill>
                          <a:latin typeface="Arial" panose="020B0604020202020204" pitchFamily="34" charset="0"/>
                          <a:ea typeface="仿宋_GB2312" panose="02010609030101010101" charset="-122"/>
                        </a:rPr>
                        <a:t>综合服务区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9.63</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379730">
                <a:tc vMerge="1">
                  <a:tcPr>
                    <a:lnL w="19050" cap="rnd">
                      <a:solidFill>
                        <a:srgbClr val="F4CDA6"/>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tcPr>
                </a:tc>
                <a:tc>
                  <a:txBody>
                    <a:bodyPr/>
                    <a:p>
                      <a:pPr indent="0" algn="ctr">
                        <a:buNone/>
                      </a:pPr>
                      <a:r>
                        <a:rPr lang="zh-CN" sz="1800" b="0">
                          <a:solidFill>
                            <a:srgbClr val="404040"/>
                          </a:solidFill>
                          <a:latin typeface="Arial" panose="020B0604020202020204" pitchFamily="34" charset="0"/>
                          <a:ea typeface="仿宋_GB2312" panose="02010609030101010101" charset="-122"/>
                        </a:rPr>
                        <a:t>工业发展区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1.41</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379095">
                <a:tc vMerge="1">
                  <a:tcPr>
                    <a:lnL w="19050" cap="rnd">
                      <a:solidFill>
                        <a:srgbClr val="F4CDA6"/>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tcPr>
                </a:tc>
                <a:tc>
                  <a:txBody>
                    <a:bodyPr/>
                    <a:p>
                      <a:pPr indent="0" algn="ctr">
                        <a:buNone/>
                      </a:pPr>
                      <a:r>
                        <a:rPr lang="zh-CN" sz="1800" b="0">
                          <a:solidFill>
                            <a:srgbClr val="404040"/>
                          </a:solidFill>
                          <a:latin typeface="Arial" panose="020B0604020202020204" pitchFamily="34" charset="0"/>
                          <a:ea typeface="仿宋_GB2312" panose="02010609030101010101" charset="-122"/>
                        </a:rPr>
                        <a:t>绿地休闲区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1.94</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379095">
                <a:tc vMerge="1">
                  <a:tcPr>
                    <a:lnL w="19050" cap="rnd">
                      <a:solidFill>
                        <a:srgbClr val="F4CDA6"/>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lnB w="12700">
                      <a:solidFill>
                        <a:schemeClr val="tx1"/>
                      </a:solidFill>
                      <a:prstDash val="solid"/>
                    </a:lnB>
                  </a:tcPr>
                </a:tc>
                <a:tc>
                  <a:txBody>
                    <a:bodyPr/>
                    <a:p>
                      <a:pPr indent="0" algn="ctr">
                        <a:buNone/>
                      </a:pPr>
                      <a:r>
                        <a:rPr lang="zh-CN" sz="1800" b="0">
                          <a:solidFill>
                            <a:srgbClr val="404040"/>
                          </a:solidFill>
                          <a:latin typeface="Arial" panose="020B0604020202020204" pitchFamily="34" charset="0"/>
                          <a:ea typeface="仿宋_GB2312" panose="02010609030101010101" charset="-122"/>
                        </a:rPr>
                        <a:t>交通枢纽区</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c>
                  <a:txBody>
                    <a:bodyPr/>
                    <a:p>
                      <a:pPr indent="0" algn="ctr">
                        <a:buNone/>
                      </a:pPr>
                      <a:r>
                        <a:rPr lang="en-US" sz="1800" b="0">
                          <a:solidFill>
                            <a:srgbClr val="404040"/>
                          </a:solidFill>
                          <a:latin typeface="Times New Roman" panose="02020603050405020304" pitchFamily="18" charset="0"/>
                        </a:rPr>
                        <a:t>5.69</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2700">
                      <a:solidFill>
                        <a:schemeClr val="tx1"/>
                      </a:solidFill>
                      <a:prstDash val="solid"/>
                    </a:lnB>
                    <a:lnTlToBr>
                      <a:noFill/>
                    </a:lnTlToBr>
                    <a:lnBlToTr>
                      <a:noFill/>
                    </a:lnBlToTr>
                    <a:solidFill>
                      <a:srgbClr val="FFFFFF"/>
                    </a:solidFill>
                  </a:tcPr>
                </a:tc>
              </a:tr>
              <a:tr h="337820">
                <a:tc vMerge="1">
                  <a:tcPr>
                    <a:lnL w="19050" cap="rnd">
                      <a:solidFill>
                        <a:srgbClr val="F4CDA6"/>
                      </a:solidFill>
                      <a:prstDash val="solid"/>
                    </a:lnL>
                    <a:lnR w="12700">
                      <a:solidFill>
                        <a:schemeClr val="tx1"/>
                      </a:solidFill>
                      <a:prstDash val="solid"/>
                    </a:lnR>
                    <a:lnB w="19050" cap="rnd">
                      <a:solidFill>
                        <a:srgbClr val="F4CDA6"/>
                      </a:solidFill>
                      <a:prstDash val="solid"/>
                    </a:lnB>
                  </a:tcPr>
                </a:tc>
                <a:tc gridSpan="2">
                  <a:txBody>
                    <a:bodyPr/>
                    <a:p>
                      <a:pPr indent="0" algn="ctr">
                        <a:buNone/>
                      </a:pPr>
                      <a:r>
                        <a:rPr lang="zh-CN" sz="1800" b="0">
                          <a:solidFill>
                            <a:srgbClr val="404040"/>
                          </a:solidFill>
                          <a:latin typeface="Arial" panose="020B0604020202020204" pitchFamily="34" charset="0"/>
                          <a:ea typeface="仿宋_GB2312" panose="02010609030101010101" charset="-122"/>
                        </a:rPr>
                        <a:t>小计</a:t>
                      </a:r>
                      <a:endParaRPr lang="zh-CN" altLang="en-US" sz="1800" b="0">
                        <a:solidFill>
                          <a:srgbClr val="404040"/>
                        </a:solidFill>
                        <a:latin typeface="Arial" panose="020B0604020202020204" pitchFamily="34" charset="0"/>
                        <a:ea typeface="仿宋_GB2312" panose="02010609030101010101"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9050" cap="rnd">
                      <a:solidFill>
                        <a:srgbClr val="F4CDA6"/>
                      </a:solidFill>
                      <a:prstDash val="solid"/>
                    </a:lnB>
                    <a:lnTlToBr>
                      <a:noFill/>
                    </a:lnTlToBr>
                    <a:lnBlToTr>
                      <a:noFill/>
                    </a:lnBlToTr>
                    <a:solidFill>
                      <a:srgbClr val="FFFFFF"/>
                    </a:solidFill>
                  </a:tcPr>
                </a:tc>
                <a:tc hMerge="1">
                  <a:tcPr>
                    <a:lnR w="12700">
                      <a:solidFill>
                        <a:schemeClr val="tx1"/>
                      </a:solidFill>
                      <a:prstDash val="solid"/>
                    </a:lnR>
                    <a:lnT w="12700">
                      <a:solidFill>
                        <a:schemeClr val="tx1"/>
                      </a:solidFill>
                      <a:prstDash val="solid"/>
                    </a:lnT>
                    <a:lnB w="19050" cap="rnd">
                      <a:solidFill>
                        <a:srgbClr val="F4CDA6"/>
                      </a:solidFill>
                      <a:prstDash val="solid"/>
                    </a:lnB>
                  </a:tcPr>
                </a:tc>
                <a:tc>
                  <a:txBody>
                    <a:bodyPr/>
                    <a:p>
                      <a:pPr indent="0" algn="ctr">
                        <a:buNone/>
                      </a:pPr>
                      <a:r>
                        <a:rPr lang="en-US" sz="1800" b="0">
                          <a:solidFill>
                            <a:srgbClr val="404040"/>
                          </a:solidFill>
                          <a:latin typeface="Times New Roman" panose="02020603050405020304" pitchFamily="18" charset="0"/>
                        </a:rPr>
                        <a:t>37.98</a:t>
                      </a:r>
                      <a:endParaRPr lang="en-US" altLang="en-US" sz="1800" b="0">
                        <a:solidFill>
                          <a:srgbClr val="404040"/>
                        </a:solidFill>
                        <a:latin typeface="Times New Roman" panose="02020603050405020304" pitchFamily="18" charset="0"/>
                      </a:endParaRPr>
                    </a:p>
                  </a:txBody>
                  <a:tcPr marL="12700" marR="12700" marT="12700" vert="horz" anchor="ctr" anchorCtr="0">
                    <a:lnL w="12700">
                      <a:solidFill>
                        <a:schemeClr val="tx1"/>
                      </a:solidFill>
                      <a:prstDash val="solid"/>
                    </a:lnL>
                    <a:lnR w="19050" cap="rnd">
                      <a:solidFill>
                        <a:srgbClr val="F4CDA6"/>
                      </a:solidFill>
                      <a:prstDash val="solid"/>
                    </a:lnR>
                    <a:lnT w="12700">
                      <a:solidFill>
                        <a:schemeClr val="tx1"/>
                      </a:solidFill>
                      <a:prstDash val="solid"/>
                    </a:lnT>
                    <a:lnB w="19050" cap="rnd">
                      <a:solidFill>
                        <a:srgbClr val="F4CDA6"/>
                      </a:solidFill>
                      <a:prstDash val="solid"/>
                    </a:lnB>
                    <a:lnTlToBr>
                      <a:noFill/>
                    </a:lnTlToBr>
                    <a:lnBlToTr>
                      <a:noFill/>
                    </a:lnBlToTr>
                    <a:solidFill>
                      <a:srgbClr val="FFFFFF"/>
                    </a:solidFill>
                  </a:tcPr>
                </a:tc>
              </a:tr>
            </a:tbl>
          </a:graphicData>
        </a:graphic>
      </p:graphicFrame>
      <p:grpSp>
        <p:nvGrpSpPr>
          <p:cNvPr id="16" name="组合 15"/>
          <p:cNvGrpSpPr/>
          <p:nvPr/>
        </p:nvGrpSpPr>
        <p:grpSpPr>
          <a:xfrm>
            <a:off x="-635" y="4447540"/>
            <a:ext cx="10692765" cy="4727575"/>
            <a:chOff x="470" y="7559"/>
            <a:chExt cx="16008" cy="6437"/>
          </a:xfrm>
        </p:grpSpPr>
        <p:pic>
          <p:nvPicPr>
            <p:cNvPr id="11" name="图片 10"/>
            <p:cNvPicPr>
              <a:picLocks noChangeAspect="1"/>
            </p:cNvPicPr>
            <p:nvPr/>
          </p:nvPicPr>
          <p:blipFill>
            <a:blip r:embed="rId10"/>
            <a:stretch>
              <a:fillRect/>
            </a:stretch>
          </p:blipFill>
          <p:spPr>
            <a:xfrm>
              <a:off x="5918" y="7624"/>
              <a:ext cx="5136" cy="6373"/>
            </a:xfrm>
            <a:prstGeom prst="rect">
              <a:avLst/>
            </a:prstGeom>
          </p:spPr>
        </p:pic>
        <p:pic>
          <p:nvPicPr>
            <p:cNvPr id="12" name="图片 11"/>
            <p:cNvPicPr>
              <a:picLocks noChangeAspect="1"/>
            </p:cNvPicPr>
            <p:nvPr/>
          </p:nvPicPr>
          <p:blipFill>
            <a:blip r:embed="rId11"/>
            <a:stretch>
              <a:fillRect/>
            </a:stretch>
          </p:blipFill>
          <p:spPr>
            <a:xfrm>
              <a:off x="11054" y="7721"/>
              <a:ext cx="5424" cy="6270"/>
            </a:xfrm>
            <a:prstGeom prst="rect">
              <a:avLst/>
            </a:prstGeom>
          </p:spPr>
        </p:pic>
        <p:pic>
          <p:nvPicPr>
            <p:cNvPr id="13" name="图片 12"/>
            <p:cNvPicPr>
              <a:picLocks noChangeAspect="1"/>
            </p:cNvPicPr>
            <p:nvPr/>
          </p:nvPicPr>
          <p:blipFill>
            <a:blip r:embed="rId12"/>
            <a:stretch>
              <a:fillRect/>
            </a:stretch>
          </p:blipFill>
          <p:spPr>
            <a:xfrm>
              <a:off x="470" y="7585"/>
              <a:ext cx="5448" cy="6408"/>
            </a:xfrm>
            <a:prstGeom prst="rect">
              <a:avLst/>
            </a:prstGeom>
          </p:spPr>
        </p:pic>
        <p:pic>
          <p:nvPicPr>
            <p:cNvPr id="15" name="图片 14"/>
            <p:cNvPicPr>
              <a:picLocks noChangeAspect="1"/>
            </p:cNvPicPr>
            <p:nvPr/>
          </p:nvPicPr>
          <p:blipFill>
            <a:blip r:embed="rId13"/>
            <a:stretch>
              <a:fillRect/>
            </a:stretch>
          </p:blipFill>
          <p:spPr>
            <a:xfrm>
              <a:off x="9186" y="7559"/>
              <a:ext cx="2830" cy="3390"/>
            </a:xfrm>
            <a:prstGeom prst="rect">
              <a:avLst/>
            </a:prstGeom>
          </p:spPr>
        </p:pic>
      </p:grpSp>
    </p:spTree>
    <p:custDataLst>
      <p:tags r:id="rId14"/>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p:cNvSpPr txBox="1"/>
          <p:nvPr/>
        </p:nvSpPr>
        <p:spPr>
          <a:xfrm>
            <a:off x="1655444" y="389198"/>
            <a:ext cx="5507356" cy="872052"/>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a:solidFill>
                  <a:srgbClr val="D28D10"/>
                </a:solidFill>
              </a:rPr>
              <a:t>公共绿地与开敞空间</a:t>
            </a:r>
            <a:endParaRPr lang="zh-CN" altLang="en-US" dirty="0">
              <a:solidFill>
                <a:srgbClr val="D28D10"/>
              </a:solidFill>
            </a:endParaRPr>
          </a:p>
        </p:txBody>
      </p:sp>
      <p:sp>
        <p:nvSpPr>
          <p:cNvPr id="12" name="矩形 11"/>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流程图: 延期 14"/>
          <p:cNvSpPr/>
          <p:nvPr>
            <p:custDataLst>
              <p:tags r:id="rId1"/>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16" name="文本框 6"/>
          <p:cNvSpPr txBox="1"/>
          <p:nvPr>
            <p:custDataLst>
              <p:tags r:id="rId2"/>
            </p:custDataLst>
          </p:nvPr>
        </p:nvSpPr>
        <p:spPr>
          <a:xfrm>
            <a:off x="685800" y="156846"/>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3</a:t>
            </a:r>
            <a:endParaRPr lang="en-US" altLang="zh-CN" sz="6600" b="1" dirty="0">
              <a:solidFill>
                <a:schemeClr val="bg1"/>
              </a:solidFill>
              <a:latin typeface="黑体" panose="02010609060101010101" charset="-122"/>
              <a:ea typeface="黑体" panose="02010609060101010101" charset="-122"/>
            </a:endParaRPr>
          </a:p>
        </p:txBody>
      </p:sp>
      <p:sp>
        <p:nvSpPr>
          <p:cNvPr id="3" name="矩形 2"/>
          <p:cNvSpPr/>
          <p:nvPr/>
        </p:nvSpPr>
        <p:spPr>
          <a:xfrm>
            <a:off x="877947" y="1698521"/>
            <a:ext cx="5364480" cy="460375"/>
          </a:xfrm>
          <a:prstGeom prst="rect">
            <a:avLst/>
          </a:prstGeom>
        </p:spPr>
        <p:txBody>
          <a:bodyPr wrap="none">
            <a:spAutoFit/>
          </a:bodyPr>
          <a:p>
            <a:pPr algn="l" defTabSz="914400">
              <a:lnSpc>
                <a:spcPct val="100000"/>
              </a:lnSpc>
              <a:spcBef>
                <a:spcPts val="1800"/>
              </a:spcBef>
              <a:buClrTx/>
              <a:buSzTx/>
              <a:buFontTx/>
            </a:pPr>
            <a:r>
              <a:rPr lang="zh-CN" altLang="en-US" sz="2400" b="1" smtClean="0">
                <a:solidFill>
                  <a:srgbClr val="D28D10"/>
                </a:solidFill>
              </a:rPr>
              <a:t>构建城镇蓝绿网络，完善城镇绿地系统</a:t>
            </a:r>
            <a:endParaRPr lang="zh-CN" altLang="en-US" sz="2400" b="1" smtClean="0">
              <a:solidFill>
                <a:srgbClr val="D28D10"/>
              </a:solidFill>
            </a:endParaRPr>
          </a:p>
        </p:txBody>
      </p:sp>
      <p:sp>
        <p:nvSpPr>
          <p:cNvPr id="2" name="矩形 1"/>
          <p:cNvSpPr/>
          <p:nvPr/>
        </p:nvSpPr>
        <p:spPr>
          <a:xfrm>
            <a:off x="615950" y="2068195"/>
            <a:ext cx="5180330" cy="1337945"/>
          </a:xfrm>
          <a:prstGeom prst="rect">
            <a:avLst/>
          </a:prstGeom>
        </p:spPr>
        <p:txBody>
          <a:bodyPr wrap="square">
            <a:spAutoFit/>
          </a:bodyPr>
          <a:p>
            <a:pPr indent="406400" algn="l">
              <a:lnSpc>
                <a:spcPct val="150000"/>
              </a:lnSpc>
              <a:buClrTx/>
              <a:buSzTx/>
              <a:buFontTx/>
            </a:pPr>
            <a:r>
              <a:rPr lang="zh-CN" altLang="en-US" sz="1800">
                <a:solidFill>
                  <a:srgbClr val="000000"/>
                </a:solidFill>
              </a:rPr>
              <a:t>以“山水园林城镇”为理念，通过固本、观山、理水、通廊、筑网等手段，构建“山、水、田、城、村”相融的山水园林城镇</a:t>
            </a:r>
            <a:endParaRPr lang="zh-CN" altLang="en-US" sz="1800">
              <a:solidFill>
                <a:srgbClr val="000000"/>
              </a:solidFill>
            </a:endParaRPr>
          </a:p>
        </p:txBody>
      </p:sp>
      <p:sp>
        <p:nvSpPr>
          <p:cNvPr id="8" name="矩形 7"/>
          <p:cNvSpPr/>
          <p:nvPr/>
        </p:nvSpPr>
        <p:spPr>
          <a:xfrm>
            <a:off x="615950" y="3655060"/>
            <a:ext cx="5156835" cy="4904105"/>
          </a:xfrm>
          <a:prstGeom prst="rect">
            <a:avLst/>
          </a:prstGeom>
        </p:spPr>
        <p:txBody>
          <a:bodyPr wrap="square">
            <a:noAutofit/>
          </a:bodyPr>
          <a:p>
            <a:pPr algn="l">
              <a:lnSpc>
                <a:spcPct val="100000"/>
              </a:lnSpc>
              <a:spcBef>
                <a:spcPts val="1800"/>
              </a:spcBef>
              <a:buClrTx/>
              <a:buSzTx/>
              <a:buFontTx/>
            </a:pPr>
            <a:r>
              <a:rPr lang="zh-CN" altLang="en-US" sz="2400" b="1" smtClean="0">
                <a:solidFill>
                  <a:srgbClr val="D28D10"/>
                </a:solidFill>
              </a:rPr>
              <a:t>公共绿地</a:t>
            </a:r>
            <a:endParaRPr lang="zh-CN" altLang="en-US" sz="2400" b="1" smtClean="0">
              <a:solidFill>
                <a:srgbClr val="D28D10"/>
              </a:solidFill>
            </a:endParaRPr>
          </a:p>
          <a:p>
            <a:pPr indent="406400" algn="l">
              <a:lnSpc>
                <a:spcPct val="150000"/>
              </a:lnSpc>
              <a:buClrTx/>
              <a:buSzTx/>
              <a:buFontTx/>
            </a:pPr>
            <a:r>
              <a:rPr lang="zh-CN" altLang="en-US" sz="1800">
                <a:solidFill>
                  <a:srgbClr val="000000"/>
                </a:solidFill>
              </a:rPr>
              <a:t>中心镇区公共绿地包括中心镇区公园和街头绿地。采用点、线、面结合的布置方式，形成三个系列空间。</a:t>
            </a:r>
            <a:endParaRPr lang="zh-CN" altLang="en-US" sz="1800">
              <a:solidFill>
                <a:srgbClr val="000000"/>
              </a:solidFill>
            </a:endParaRPr>
          </a:p>
          <a:p>
            <a:pPr indent="406400" algn="l">
              <a:lnSpc>
                <a:spcPct val="150000"/>
              </a:lnSpc>
              <a:buClrTx/>
              <a:buSzTx/>
              <a:buFontTx/>
            </a:pPr>
            <a:r>
              <a:rPr lang="zh-CN" altLang="en-US" sz="1800">
                <a:solidFill>
                  <a:srgbClr val="000000"/>
                </a:solidFill>
              </a:rPr>
              <a:t>点状空间的控制: 沿道路、水系遍布城区的街头绿地、小游园、单位庭园绿化，共同形成星罗棋布的点状绿地。</a:t>
            </a:r>
            <a:endParaRPr lang="zh-CN" altLang="en-US" sz="1800">
              <a:solidFill>
                <a:srgbClr val="000000"/>
              </a:solidFill>
            </a:endParaRPr>
          </a:p>
          <a:p>
            <a:pPr indent="406400" algn="l">
              <a:lnSpc>
                <a:spcPct val="150000"/>
              </a:lnSpc>
              <a:buClrTx/>
              <a:buSzTx/>
              <a:buFontTx/>
            </a:pPr>
            <a:r>
              <a:rPr lang="zh-CN" altLang="en-US" sz="1800">
                <a:solidFill>
                  <a:srgbClr val="000000"/>
                </a:solidFill>
              </a:rPr>
              <a:t>线状空间的控制: 主要包括滨河带绿地和道路绿化。干路两侧不低于1.5米的控制绿线；</a:t>
            </a:r>
            <a:endParaRPr lang="zh-CN" altLang="en-US" sz="1800">
              <a:solidFill>
                <a:srgbClr val="000000"/>
              </a:solidFill>
            </a:endParaRPr>
          </a:p>
          <a:p>
            <a:pPr indent="406400" algn="l">
              <a:lnSpc>
                <a:spcPct val="150000"/>
              </a:lnSpc>
              <a:buClrTx/>
              <a:buSzTx/>
              <a:buFontTx/>
            </a:pPr>
            <a:r>
              <a:rPr lang="zh-CN" altLang="en-US" sz="1800">
                <a:solidFill>
                  <a:srgbClr val="000000"/>
                </a:solidFill>
              </a:rPr>
              <a:t>面状空间的控制: 指中心镇区内规模比较大的城市公园。</a:t>
            </a:r>
            <a:endParaRPr lang="zh-CN" altLang="en-US" sz="1800">
              <a:solidFill>
                <a:srgbClr val="000000"/>
              </a:solidFill>
            </a:endParaRPr>
          </a:p>
          <a:p>
            <a:pPr indent="406400" algn="l">
              <a:lnSpc>
                <a:spcPct val="150000"/>
              </a:lnSpc>
              <a:buClrTx/>
              <a:buSzTx/>
              <a:buFontTx/>
            </a:pPr>
            <a:endParaRPr lang="zh-CN" altLang="en-US" sz="1800">
              <a:solidFill>
                <a:srgbClr val="000000"/>
              </a:solidFill>
            </a:endParaRPr>
          </a:p>
          <a:p>
            <a:pPr indent="406400" algn="l">
              <a:lnSpc>
                <a:spcPct val="150000"/>
              </a:lnSpc>
              <a:buClrTx/>
              <a:buSzTx/>
              <a:buFontTx/>
            </a:pPr>
            <a:endParaRPr lang="zh-CN" altLang="en-US" sz="1800">
              <a:solidFill>
                <a:srgbClr val="000000"/>
              </a:solidFill>
            </a:endParaRPr>
          </a:p>
          <a:p>
            <a:pPr algn="l">
              <a:lnSpc>
                <a:spcPct val="100000"/>
              </a:lnSpc>
              <a:spcBef>
                <a:spcPts val="1800"/>
              </a:spcBef>
              <a:buClrTx/>
              <a:buSzTx/>
              <a:buFontTx/>
            </a:pPr>
            <a:r>
              <a:rPr lang="zh-CN" altLang="en-US" sz="2400" b="1" smtClean="0">
                <a:solidFill>
                  <a:srgbClr val="D28D10"/>
                </a:solidFill>
              </a:rPr>
              <a:t>生产防护绿地</a:t>
            </a:r>
            <a:endParaRPr lang="zh-CN" altLang="en-US" sz="2400" b="1" smtClean="0">
              <a:solidFill>
                <a:srgbClr val="D28D10"/>
              </a:solidFill>
            </a:endParaRPr>
          </a:p>
          <a:p>
            <a:pPr indent="406400" algn="l">
              <a:lnSpc>
                <a:spcPct val="150000"/>
              </a:lnSpc>
              <a:buClrTx/>
              <a:buSzTx/>
              <a:buFontTx/>
            </a:pPr>
            <a:r>
              <a:rPr lang="zh-CN" altLang="en-US" sz="1800">
                <a:solidFill>
                  <a:srgbClr val="000000"/>
                </a:solidFill>
              </a:rPr>
              <a:t>防护绿带: 在地形较破碎的地段、地势陡峭的山坡植树造林，防止山体滑坡等地质灾害发生;35KV高压线下设20米宽的高压走廊,110KV高压线下设24米宽的高压走廊；过境公路按公路等级布置防护绿地，高速公路、一级公路两侧各50米，二级公路两侧各30米，三级公路及以下等级公路两侧各20米。</a:t>
            </a:r>
            <a:endParaRPr lang="zh-CN" altLang="en-US" sz="1800">
              <a:solidFill>
                <a:srgbClr val="000000"/>
              </a:solidFill>
            </a:endParaRPr>
          </a:p>
        </p:txBody>
      </p:sp>
      <p:pic>
        <p:nvPicPr>
          <p:cNvPr id="4" name="图片 3"/>
          <p:cNvPicPr>
            <a:picLocks noChangeAspect="1"/>
          </p:cNvPicPr>
          <p:nvPr>
            <p:custDataLst>
              <p:tags r:id="rId3"/>
            </p:custDataLst>
          </p:nvPr>
        </p:nvPicPr>
        <p:blipFill>
          <a:blip r:embed="rId4"/>
          <a:stretch>
            <a:fillRect/>
          </a:stretch>
        </p:blipFill>
        <p:spPr>
          <a:xfrm>
            <a:off x="5772785" y="4149090"/>
            <a:ext cx="4895850" cy="8074660"/>
          </a:xfrm>
          <a:prstGeom prst="rect">
            <a:avLst/>
          </a:prstGeom>
        </p:spPr>
      </p:pic>
      <p:pic>
        <p:nvPicPr>
          <p:cNvPr id="5" name="图片 4"/>
          <p:cNvPicPr>
            <a:picLocks noChangeAspect="1"/>
          </p:cNvPicPr>
          <p:nvPr/>
        </p:nvPicPr>
        <p:blipFill>
          <a:blip r:embed="rId5"/>
          <a:stretch>
            <a:fillRect/>
          </a:stretch>
        </p:blipFill>
        <p:spPr>
          <a:xfrm>
            <a:off x="9099550" y="11736070"/>
            <a:ext cx="1592580" cy="487680"/>
          </a:xfrm>
          <a:prstGeom prst="rect">
            <a:avLst/>
          </a:prstGeom>
        </p:spPr>
      </p:pic>
    </p:spTree>
    <p:custDataLst>
      <p:tags r:id="rId6"/>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custDataLst>
              <p:tags r:id="rId1"/>
            </p:custDataLst>
          </p:nvPr>
        </p:nvSpPr>
        <p:spPr>
          <a:xfrm>
            <a:off x="635" y="6348095"/>
            <a:ext cx="10709910" cy="874712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标题 2"/>
          <p:cNvSpPr>
            <a:spLocks noGrp="1"/>
          </p:cNvSpPr>
          <p:nvPr>
            <p:ph type="title" idx="4294967295"/>
          </p:nvPr>
        </p:nvSpPr>
        <p:spPr>
          <a:xfrm>
            <a:off x="1655444" y="364205"/>
            <a:ext cx="5507356" cy="895254"/>
          </a:xfrm>
        </p:spPr>
        <p:txBody>
          <a:bodyPr/>
          <a:lstStyle/>
          <a:p>
            <a:r>
              <a:rPr lang="zh-CN" altLang="en-US" smtClean="0">
                <a:solidFill>
                  <a:srgbClr val="D28D10"/>
                </a:solidFill>
              </a:rPr>
              <a:t>公共服务设施</a:t>
            </a:r>
            <a:endParaRPr lang="zh-CN" altLang="en-US" dirty="0">
              <a:solidFill>
                <a:srgbClr val="D28D10"/>
              </a:solidFill>
            </a:endParaRPr>
          </a:p>
        </p:txBody>
      </p:sp>
      <p:sp>
        <p:nvSpPr>
          <p:cNvPr id="43" name="流程图: 延期 42"/>
          <p:cNvSpPr/>
          <p:nvPr>
            <p:custDataLst>
              <p:tags r:id="rId3"/>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44" name="文本框 6"/>
          <p:cNvSpPr txBox="1"/>
          <p:nvPr>
            <p:custDataLst>
              <p:tags r:id="rId4"/>
            </p:custDataLst>
          </p:nvPr>
        </p:nvSpPr>
        <p:spPr>
          <a:xfrm>
            <a:off x="685800" y="156846"/>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4</a:t>
            </a:r>
            <a:endParaRPr lang="en-US" altLang="zh-CN" sz="6600" b="1" dirty="0">
              <a:solidFill>
                <a:schemeClr val="bg1"/>
              </a:solidFill>
              <a:latin typeface="黑体" panose="02010609060101010101" charset="-122"/>
              <a:ea typeface="黑体" panose="02010609060101010101" charset="-122"/>
            </a:endParaRPr>
          </a:p>
        </p:txBody>
      </p:sp>
      <p:sp>
        <p:nvSpPr>
          <p:cNvPr id="45" name="矩形 44"/>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p:cNvPicPr>
            <a:picLocks noChangeAspect="1"/>
          </p:cNvPicPr>
          <p:nvPr>
            <p:custDataLst>
              <p:tags r:id="rId5"/>
            </p:custDataLst>
          </p:nvPr>
        </p:nvPicPr>
        <p:blipFill>
          <a:blip r:embed="rId6"/>
          <a:stretch>
            <a:fillRect/>
          </a:stretch>
        </p:blipFill>
        <p:spPr>
          <a:xfrm>
            <a:off x="5334635" y="1144905"/>
            <a:ext cx="5145405" cy="4544695"/>
          </a:xfrm>
          <a:prstGeom prst="rect">
            <a:avLst/>
          </a:prstGeom>
        </p:spPr>
      </p:pic>
      <p:sp>
        <p:nvSpPr>
          <p:cNvPr id="5" name="文本框 4"/>
          <p:cNvSpPr txBox="1"/>
          <p:nvPr/>
        </p:nvSpPr>
        <p:spPr>
          <a:xfrm>
            <a:off x="1146175" y="2320290"/>
            <a:ext cx="3308350" cy="2625090"/>
          </a:xfrm>
          <a:prstGeom prst="rect">
            <a:avLst/>
          </a:prstGeom>
          <a:solidFill>
            <a:schemeClr val="accent4">
              <a:lumMod val="40000"/>
              <a:lumOff val="60000"/>
            </a:schemeClr>
          </a:solidFill>
          <a:ln w="9525">
            <a:noFill/>
          </a:ln>
        </p:spPr>
        <p:txBody>
          <a:bodyPr wrap="square">
            <a:noAutofit/>
          </a:bodyPr>
          <a:p>
            <a:pPr indent="406400">
              <a:lnSpc>
                <a:spcPct val="150000"/>
              </a:lnSpc>
            </a:pPr>
            <a:r>
              <a:rPr lang="zh-CN" altLang="en-US" b="0">
                <a:solidFill>
                  <a:srgbClr val="000000"/>
                </a:solidFill>
              </a:rPr>
              <a:t>区生活圈1个。配置卫生院、养老院、幼儿园、中小学、文化活动中心、菜市场、公用设施营业网点、体育场、全民健身中心、垃圾转运站等设施</a:t>
            </a:r>
            <a:endParaRPr lang="zh-CN" altLang="en-US" b="0">
              <a:latin typeface="Times New Roman" panose="02020603050405020304" pitchFamily="18" charset="0"/>
              <a:ea typeface="仿宋_GB2312" panose="02010609030101010101" charset="-122"/>
            </a:endParaRPr>
          </a:p>
        </p:txBody>
      </p:sp>
      <p:sp>
        <p:nvSpPr>
          <p:cNvPr id="4" name="矩形 3"/>
          <p:cNvSpPr/>
          <p:nvPr>
            <p:custDataLst>
              <p:tags r:id="rId7"/>
            </p:custDataLst>
          </p:nvPr>
        </p:nvSpPr>
        <p:spPr>
          <a:xfrm>
            <a:off x="635" y="6348095"/>
            <a:ext cx="10709910" cy="8833485"/>
          </a:xfrm>
          <a:prstGeom prst="rect">
            <a:avLst/>
          </a:prstGeom>
          <a:gradFill flip="none" rotWithShape="1">
            <a:gsLst>
              <a:gs pos="10000">
                <a:schemeClr val="bg1">
                  <a:alpha val="88000"/>
                </a:schemeClr>
              </a:gs>
              <a:gs pos="100000">
                <a:schemeClr val="bg1">
                  <a:alpha val="7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8"/>
          <a:stretch>
            <a:fillRect/>
          </a:stretch>
        </p:blipFill>
        <p:spPr>
          <a:xfrm>
            <a:off x="904240" y="5762625"/>
            <a:ext cx="8819515" cy="9248775"/>
          </a:xfrm>
          <a:prstGeom prst="rect">
            <a:avLst/>
          </a:prstGeom>
        </p:spPr>
      </p:pic>
    </p:spTree>
    <p:custDataLst>
      <p:tags r:id="rId9"/>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8"/>
          <p:cNvSpPr/>
          <p:nvPr>
            <p:custDataLst>
              <p:tags r:id="rId1"/>
            </p:custDataLst>
          </p:nvPr>
        </p:nvSpPr>
        <p:spPr>
          <a:xfrm>
            <a:off x="2004060" y="3316698"/>
            <a:ext cx="7883525" cy="382986"/>
          </a:xfrm>
          <a:prstGeom prst="roundRect">
            <a:avLst/>
          </a:prstGeom>
          <a:solidFill>
            <a:srgbClr val="F3E8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40" name="圆角矩形 39"/>
          <p:cNvSpPr/>
          <p:nvPr>
            <p:custDataLst>
              <p:tags r:id="rId2"/>
            </p:custDataLst>
          </p:nvPr>
        </p:nvSpPr>
        <p:spPr>
          <a:xfrm>
            <a:off x="2004060" y="2305951"/>
            <a:ext cx="7883525" cy="857185"/>
          </a:xfrm>
          <a:prstGeom prst="roundRect">
            <a:avLst/>
          </a:prstGeom>
          <a:solidFill>
            <a:srgbClr val="F3E8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41" name="圆角矩形 40"/>
          <p:cNvSpPr/>
          <p:nvPr>
            <p:custDataLst>
              <p:tags r:id="rId3"/>
            </p:custDataLst>
          </p:nvPr>
        </p:nvSpPr>
        <p:spPr>
          <a:xfrm>
            <a:off x="2004060" y="3881244"/>
            <a:ext cx="7883525" cy="462915"/>
          </a:xfrm>
          <a:prstGeom prst="roundRect">
            <a:avLst/>
          </a:prstGeom>
          <a:solidFill>
            <a:srgbClr val="F3E8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42" name="圆角矩形 41"/>
          <p:cNvSpPr/>
          <p:nvPr>
            <p:custDataLst>
              <p:tags r:id="rId4"/>
            </p:custDataLst>
          </p:nvPr>
        </p:nvSpPr>
        <p:spPr>
          <a:xfrm>
            <a:off x="2004060" y="4512384"/>
            <a:ext cx="7883525" cy="414021"/>
          </a:xfrm>
          <a:prstGeom prst="roundRect">
            <a:avLst/>
          </a:prstGeom>
          <a:solidFill>
            <a:srgbClr val="F3E8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9" name="流程图: 延期 8"/>
          <p:cNvSpPr/>
          <p:nvPr>
            <p:custDataLst>
              <p:tags r:id="rId5"/>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6" name="标题 2"/>
          <p:cNvSpPr txBox="1"/>
          <p:nvPr/>
        </p:nvSpPr>
        <p:spPr>
          <a:xfrm>
            <a:off x="1619250" y="431165"/>
            <a:ext cx="6390005" cy="933450"/>
          </a:xfrm>
        </p:spPr>
        <p:txBody>
          <a:bodyPr>
            <a:noAutofit/>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lvl="0" algn="l">
              <a:buClrTx/>
              <a:buSzTx/>
              <a:buFontTx/>
            </a:pPr>
            <a:r>
              <a:rPr lang="zh-CN" altLang="en-US" sz="4000" smtClean="0">
                <a:solidFill>
                  <a:srgbClr val="D28D10"/>
                </a:solidFill>
                <a:sym typeface="+mn-ea"/>
              </a:rPr>
              <a:t>综合交通</a:t>
            </a:r>
            <a:endParaRPr lang="zh-CN" altLang="en-US" sz="4000" dirty="0">
              <a:solidFill>
                <a:srgbClr val="D28D10"/>
              </a:solidFill>
              <a:sym typeface="+mn-ea"/>
            </a:endParaRPr>
          </a:p>
        </p:txBody>
      </p:sp>
      <p:sp>
        <p:nvSpPr>
          <p:cNvPr id="7" name="文本框 6"/>
          <p:cNvSpPr txBox="1"/>
          <p:nvPr>
            <p:custDataLst>
              <p:tags r:id="rId6"/>
            </p:custDataLst>
          </p:nvPr>
        </p:nvSpPr>
        <p:spPr>
          <a:xfrm>
            <a:off x="685800" y="170815"/>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5</a:t>
            </a:r>
            <a:endParaRPr lang="en-US" altLang="zh-CN" sz="6600" b="1" dirty="0">
              <a:solidFill>
                <a:schemeClr val="bg1"/>
              </a:solidFill>
              <a:latin typeface="黑体" panose="02010609060101010101" charset="-122"/>
              <a:ea typeface="黑体" panose="02010609060101010101" charset="-122"/>
            </a:endParaRPr>
          </a:p>
        </p:txBody>
      </p:sp>
      <p:sp>
        <p:nvSpPr>
          <p:cNvPr id="13" name="矩形 12"/>
          <p:cNvSpPr/>
          <p:nvPr>
            <p:custDataLst>
              <p:tags r:id="rId7"/>
            </p:custDataLst>
          </p:nvPr>
        </p:nvSpPr>
        <p:spPr>
          <a:xfrm>
            <a:off x="817880" y="1612194"/>
            <a:ext cx="9115200" cy="502920"/>
          </a:xfrm>
          <a:prstGeom prst="rect">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p:cNvSpPr txBox="1"/>
          <p:nvPr>
            <p:custDataLst>
              <p:tags r:id="rId8"/>
            </p:custDataLst>
          </p:nvPr>
        </p:nvSpPr>
        <p:spPr>
          <a:xfrm>
            <a:off x="910590" y="1635054"/>
            <a:ext cx="8241030" cy="460375"/>
          </a:xfrm>
          <a:prstGeom prst="rect">
            <a:avLst/>
          </a:prstGeom>
          <a:noFill/>
        </p:spPr>
        <p:txBody>
          <a:bodyPr wrap="square" rtlCol="0">
            <a:spAutoFit/>
          </a:bodyPr>
          <a:lstStyle/>
          <a:p>
            <a:r>
              <a:rPr lang="zh-CN" altLang="en-US" sz="2400" b="1" dirty="0">
                <a:solidFill>
                  <a:schemeClr val="bg1"/>
                </a:solidFill>
              </a:rPr>
              <a:t>构建综合立体城市交通体系，</a:t>
            </a:r>
            <a:r>
              <a:rPr lang="zh-CN" altLang="en-US" sz="2400" b="1" dirty="0">
                <a:solidFill>
                  <a:schemeClr val="bg1"/>
                </a:solidFill>
                <a:sym typeface="+mn-ea"/>
              </a:rPr>
              <a:t>全面加强区域连接能力</a:t>
            </a:r>
            <a:endParaRPr lang="zh-CN" altLang="en-US" sz="2400" b="1" dirty="0">
              <a:solidFill>
                <a:schemeClr val="bg1"/>
              </a:solidFill>
              <a:sym typeface="+mn-ea"/>
            </a:endParaRPr>
          </a:p>
        </p:txBody>
      </p:sp>
      <p:sp>
        <p:nvSpPr>
          <p:cNvPr id="35" name="圆角矩形 34"/>
          <p:cNvSpPr/>
          <p:nvPr>
            <p:custDataLst>
              <p:tags r:id="rId9"/>
            </p:custDataLst>
          </p:nvPr>
        </p:nvSpPr>
        <p:spPr>
          <a:xfrm>
            <a:off x="817880" y="2318264"/>
            <a:ext cx="1049020" cy="387350"/>
          </a:xfrm>
          <a:prstGeom prst="round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12" name="文本框 11"/>
          <p:cNvSpPr txBox="1"/>
          <p:nvPr>
            <p:custDataLst>
              <p:tags r:id="rId10"/>
            </p:custDataLst>
          </p:nvPr>
        </p:nvSpPr>
        <p:spPr>
          <a:xfrm>
            <a:off x="780097" y="2258615"/>
            <a:ext cx="1174750" cy="458459"/>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b="1" smtClean="0">
                <a:solidFill>
                  <a:srgbClr val="000000"/>
                </a:solidFill>
                <a:sym typeface="+mn-ea"/>
              </a:rPr>
              <a:t>对外交通</a:t>
            </a:r>
            <a:endParaRPr lang="zh-CN" altLang="en-US" dirty="0">
              <a:solidFill>
                <a:srgbClr val="000000"/>
              </a:solidFill>
              <a:sym typeface="+mn-ea"/>
            </a:endParaRPr>
          </a:p>
        </p:txBody>
      </p:sp>
      <p:sp>
        <p:nvSpPr>
          <p:cNvPr id="36" name="圆角矩形 35"/>
          <p:cNvSpPr/>
          <p:nvPr>
            <p:custDataLst>
              <p:tags r:id="rId11"/>
            </p:custDataLst>
          </p:nvPr>
        </p:nvSpPr>
        <p:spPr>
          <a:xfrm>
            <a:off x="817880" y="3312334"/>
            <a:ext cx="1099185" cy="387350"/>
          </a:xfrm>
          <a:prstGeom prst="round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37" name="圆角矩形 36"/>
          <p:cNvSpPr/>
          <p:nvPr>
            <p:custDataLst>
              <p:tags r:id="rId12"/>
            </p:custDataLst>
          </p:nvPr>
        </p:nvSpPr>
        <p:spPr>
          <a:xfrm>
            <a:off x="817880" y="3921249"/>
            <a:ext cx="1099185" cy="387350"/>
          </a:xfrm>
          <a:prstGeom prst="round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38" name="圆角矩形 37"/>
          <p:cNvSpPr/>
          <p:nvPr>
            <p:custDataLst>
              <p:tags r:id="rId13"/>
            </p:custDataLst>
          </p:nvPr>
        </p:nvSpPr>
        <p:spPr>
          <a:xfrm>
            <a:off x="817880" y="4539054"/>
            <a:ext cx="1099185" cy="387350"/>
          </a:xfrm>
          <a:prstGeom prst="round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000" b="1">
              <a:sym typeface="+mn-ea"/>
            </a:endParaRPr>
          </a:p>
        </p:txBody>
      </p:sp>
      <p:sp>
        <p:nvSpPr>
          <p:cNvPr id="23" name="文本框 22"/>
          <p:cNvSpPr txBox="1"/>
          <p:nvPr>
            <p:custDataLst>
              <p:tags r:id="rId14"/>
            </p:custDataLst>
          </p:nvPr>
        </p:nvSpPr>
        <p:spPr>
          <a:xfrm>
            <a:off x="2004060" y="4456505"/>
            <a:ext cx="7956550" cy="469900"/>
          </a:xfrm>
          <a:prstGeom prst="rect">
            <a:avLst/>
          </a:prstGeom>
          <a:noFill/>
          <a:ln w="9525">
            <a:noFill/>
          </a:ln>
        </p:spPr>
        <p:txBody>
          <a:bodyPr wrap="square">
            <a:noAutofit/>
          </a:bodyPr>
          <a:lstStyle/>
          <a:p>
            <a:pPr indent="0" fontAlgn="auto">
              <a:lnSpc>
                <a:spcPct val="150000"/>
              </a:lnSpc>
              <a:buSzPct val="80000"/>
              <a:buFont typeface="Wingdings" panose="05000000000000000000" charset="0"/>
              <a:buNone/>
            </a:pPr>
            <a:r>
              <a:rPr lang="zh-CN" altLang="en-US">
                <a:solidFill>
                  <a:srgbClr val="000000"/>
                </a:solidFill>
                <a:sym typeface="+mn-ea"/>
              </a:rPr>
              <a:t>结合河流水系、绿地公园和各公共活动空间，形成慢行交通网络</a:t>
            </a:r>
            <a:r>
              <a:rPr lang="zh-CN" altLang="en-US" smtClean="0">
                <a:solidFill>
                  <a:srgbClr val="000000"/>
                </a:solidFill>
                <a:sym typeface="+mn-ea"/>
              </a:rPr>
              <a:t>。</a:t>
            </a:r>
            <a:endParaRPr lang="zh-CN" altLang="en-US" dirty="0">
              <a:solidFill>
                <a:srgbClr val="000000"/>
              </a:solidFill>
              <a:sym typeface="+mn-ea"/>
            </a:endParaRPr>
          </a:p>
        </p:txBody>
      </p:sp>
      <p:sp>
        <p:nvSpPr>
          <p:cNvPr id="24" name="文本框 23"/>
          <p:cNvSpPr txBox="1"/>
          <p:nvPr>
            <p:custDataLst>
              <p:tags r:id="rId15"/>
            </p:custDataLst>
          </p:nvPr>
        </p:nvSpPr>
        <p:spPr>
          <a:xfrm>
            <a:off x="780097" y="3237949"/>
            <a:ext cx="1216344" cy="507831"/>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b="1">
                <a:solidFill>
                  <a:srgbClr val="000000"/>
                </a:solidFill>
                <a:sym typeface="+mn-ea"/>
              </a:rPr>
              <a:t>公共交通</a:t>
            </a:r>
            <a:endParaRPr lang="zh-CN" altLang="en-US" dirty="0">
              <a:solidFill>
                <a:srgbClr val="000000"/>
              </a:solidFill>
              <a:sym typeface="+mn-ea"/>
            </a:endParaRPr>
          </a:p>
        </p:txBody>
      </p:sp>
      <p:sp>
        <p:nvSpPr>
          <p:cNvPr id="28" name="文本框 27"/>
          <p:cNvSpPr txBox="1"/>
          <p:nvPr>
            <p:custDataLst>
              <p:tags r:id="rId16"/>
            </p:custDataLst>
          </p:nvPr>
        </p:nvSpPr>
        <p:spPr>
          <a:xfrm>
            <a:off x="800627" y="3864782"/>
            <a:ext cx="1129349" cy="507831"/>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b="1">
                <a:solidFill>
                  <a:srgbClr val="000000"/>
                </a:solidFill>
                <a:sym typeface="+mn-ea"/>
              </a:rPr>
              <a:t>交通设施</a:t>
            </a:r>
            <a:endParaRPr lang="zh-CN" altLang="en-US" dirty="0">
              <a:solidFill>
                <a:srgbClr val="000000"/>
              </a:solidFill>
              <a:sym typeface="+mn-ea"/>
            </a:endParaRPr>
          </a:p>
        </p:txBody>
      </p:sp>
      <p:sp>
        <p:nvSpPr>
          <p:cNvPr id="25" name="文本框 24"/>
          <p:cNvSpPr txBox="1"/>
          <p:nvPr/>
        </p:nvSpPr>
        <p:spPr>
          <a:xfrm>
            <a:off x="817880" y="4549816"/>
            <a:ext cx="1174750" cy="368300"/>
          </a:xfrm>
          <a:prstGeom prst="rect">
            <a:avLst/>
          </a:prstGeom>
          <a:noFill/>
        </p:spPr>
        <p:txBody>
          <a:bodyPr wrap="square" rtlCol="0" anchor="t">
            <a:spAutoFit/>
          </a:bodyPr>
          <a:lstStyle/>
          <a:p>
            <a:r>
              <a:rPr lang="zh-CN" altLang="en-US" b="1" dirty="0">
                <a:solidFill>
                  <a:srgbClr val="000000"/>
                </a:solidFill>
                <a:sym typeface="+mn-ea"/>
              </a:rPr>
              <a:t>慢行交通</a:t>
            </a:r>
            <a:endParaRPr lang="zh-CN" altLang="en-US" b="1" dirty="0">
              <a:solidFill>
                <a:srgbClr val="000000"/>
              </a:solidFill>
              <a:sym typeface="+mn-ea"/>
            </a:endParaRPr>
          </a:p>
        </p:txBody>
      </p:sp>
      <p:sp>
        <p:nvSpPr>
          <p:cNvPr id="45" name="文本框 27"/>
          <p:cNvSpPr txBox="1"/>
          <p:nvPr>
            <p:custDataLst>
              <p:tags r:id="rId17"/>
            </p:custDataLst>
          </p:nvPr>
        </p:nvSpPr>
        <p:spPr>
          <a:xfrm>
            <a:off x="2004060" y="3864610"/>
            <a:ext cx="7882890" cy="506730"/>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dirty="0">
                <a:solidFill>
                  <a:srgbClr val="000000"/>
                </a:solidFill>
                <a:sym typeface="+mn-ea"/>
              </a:rPr>
              <a:t>在南美村和乡政府驻地规划带充电桩的停车场，为过境交通服务</a:t>
            </a:r>
            <a:endParaRPr lang="zh-CN" altLang="en-US" dirty="0">
              <a:solidFill>
                <a:srgbClr val="000000"/>
              </a:solidFill>
              <a:sym typeface="+mn-ea"/>
            </a:endParaRPr>
          </a:p>
        </p:txBody>
      </p:sp>
      <p:sp>
        <p:nvSpPr>
          <p:cNvPr id="46" name="文本框 11"/>
          <p:cNvSpPr txBox="1"/>
          <p:nvPr>
            <p:custDataLst>
              <p:tags r:id="rId18"/>
            </p:custDataLst>
          </p:nvPr>
        </p:nvSpPr>
        <p:spPr>
          <a:xfrm>
            <a:off x="1963955" y="2249966"/>
            <a:ext cx="8037295" cy="922020"/>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a:solidFill>
                  <a:srgbClr val="000000"/>
                </a:solidFill>
                <a:sym typeface="+mn-ea"/>
              </a:rPr>
              <a:t>对外交通道路仍由林勐公路承担，呈南北向从镇区过境</a:t>
            </a:r>
            <a:r>
              <a:rPr lang="zh-CN" altLang="en-US" smtClean="0">
                <a:solidFill>
                  <a:srgbClr val="000000"/>
                </a:solidFill>
                <a:sym typeface="+mn-ea"/>
              </a:rPr>
              <a:t>，配合</a:t>
            </a:r>
            <a:r>
              <a:rPr lang="zh-CN" altLang="en-US">
                <a:solidFill>
                  <a:srgbClr val="000000"/>
                </a:solidFill>
                <a:sym typeface="+mn-ea"/>
              </a:rPr>
              <a:t>区级对林勐公路进行四改三升级</a:t>
            </a:r>
            <a:r>
              <a:rPr lang="zh-CN" altLang="en-US" smtClean="0">
                <a:solidFill>
                  <a:srgbClr val="000000"/>
                </a:solidFill>
                <a:sym typeface="+mn-ea"/>
              </a:rPr>
              <a:t>改造，</a:t>
            </a:r>
            <a:r>
              <a:rPr lang="zh-CN" altLang="en-US">
                <a:solidFill>
                  <a:srgbClr val="000000"/>
                </a:solidFill>
                <a:sym typeface="+mn-ea"/>
              </a:rPr>
              <a:t>在政府驻地西边增加环线，以缓解镇区内部交通压力</a:t>
            </a:r>
            <a:endParaRPr lang="zh-CN" altLang="en-US">
              <a:solidFill>
                <a:srgbClr val="000000"/>
              </a:solidFill>
              <a:sym typeface="+mn-ea"/>
            </a:endParaRPr>
          </a:p>
        </p:txBody>
      </p:sp>
      <p:sp>
        <p:nvSpPr>
          <p:cNvPr id="47" name="文本框 23"/>
          <p:cNvSpPr txBox="1"/>
          <p:nvPr>
            <p:custDataLst>
              <p:tags r:id="rId19"/>
            </p:custDataLst>
          </p:nvPr>
        </p:nvSpPr>
        <p:spPr>
          <a:xfrm>
            <a:off x="2004060" y="3245383"/>
            <a:ext cx="8161655" cy="506730"/>
          </a:xfrm>
          <a:prstGeom prst="rect">
            <a:avLst/>
          </a:prstGeom>
          <a:noFill/>
          <a:ln w="9525">
            <a:noFill/>
          </a:ln>
        </p:spPr>
        <p:txBody>
          <a:bodyPr wrap="square">
            <a:spAutoFit/>
          </a:bodyPr>
          <a:lstStyle/>
          <a:p>
            <a:pPr indent="0" fontAlgn="auto">
              <a:lnSpc>
                <a:spcPct val="150000"/>
              </a:lnSpc>
              <a:buSzPct val="80000"/>
              <a:buFont typeface="Wingdings" panose="05000000000000000000" charset="0"/>
              <a:buNone/>
            </a:pPr>
            <a:r>
              <a:rPr lang="zh-CN" altLang="en-US">
                <a:solidFill>
                  <a:srgbClr val="000000"/>
                </a:solidFill>
                <a:sym typeface="+mn-ea"/>
              </a:rPr>
              <a:t>以农村客运、网约出租车等辅助型公共交通为主。</a:t>
            </a:r>
            <a:endParaRPr lang="zh-CN" altLang="en-US" dirty="0">
              <a:solidFill>
                <a:srgbClr val="000000"/>
              </a:solidFill>
              <a:sym typeface="+mn-ea"/>
            </a:endParaRPr>
          </a:p>
        </p:txBody>
      </p:sp>
      <p:sp>
        <p:nvSpPr>
          <p:cNvPr id="26" name="文本框 25"/>
          <p:cNvSpPr txBox="1"/>
          <p:nvPr>
            <p:custDataLst>
              <p:tags r:id="rId20"/>
            </p:custDataLst>
          </p:nvPr>
        </p:nvSpPr>
        <p:spPr>
          <a:xfrm>
            <a:off x="800627" y="5739284"/>
            <a:ext cx="9132733" cy="1008768"/>
          </a:xfrm>
          <a:prstGeom prst="rect">
            <a:avLst/>
          </a:prstGeom>
          <a:noFill/>
          <a:ln w="9525">
            <a:noFill/>
          </a:ln>
        </p:spPr>
        <p:txBody>
          <a:bodyPr wrap="square">
            <a:noAutofit/>
          </a:bodyPr>
          <a:lstStyle/>
          <a:p>
            <a:pPr indent="0" fontAlgn="auto">
              <a:lnSpc>
                <a:spcPct val="150000"/>
              </a:lnSpc>
              <a:buFont typeface="Wingdings" panose="05000000000000000000" charset="0"/>
              <a:buNone/>
            </a:pPr>
            <a:r>
              <a:rPr>
                <a:solidFill>
                  <a:srgbClr val="000000"/>
                </a:solidFill>
                <a:sym typeface="+mn-ea"/>
              </a:rPr>
              <a:t>规划道路分为干路、支路、巷道三级，干路红线宽度为12-20米，支路红线宽度为8-12米，巷道红线宽度为4-8米</a:t>
            </a:r>
            <a:r>
              <a:rPr lang="zh-CN" altLang="en-US">
                <a:solidFill>
                  <a:srgbClr val="000000"/>
                </a:solidFill>
                <a:sym typeface="+mn-ea"/>
              </a:rPr>
              <a:t>。</a:t>
            </a:r>
            <a:endParaRPr lang="zh-CN" altLang="en-US" dirty="0">
              <a:solidFill>
                <a:schemeClr val="tx1"/>
              </a:solidFill>
              <a:sym typeface="+mn-ea"/>
            </a:endParaRPr>
          </a:p>
        </p:txBody>
      </p:sp>
      <p:sp>
        <p:nvSpPr>
          <p:cNvPr id="34" name="矩形 33"/>
          <p:cNvSpPr/>
          <p:nvPr>
            <p:custDataLst>
              <p:tags r:id="rId21"/>
            </p:custDataLst>
          </p:nvPr>
        </p:nvSpPr>
        <p:spPr>
          <a:xfrm>
            <a:off x="853332" y="5064050"/>
            <a:ext cx="9128125" cy="502920"/>
          </a:xfrm>
          <a:prstGeom prst="rect">
            <a:avLst/>
          </a:prstGeom>
          <a:solidFill>
            <a:srgbClr val="528C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框 9"/>
          <p:cNvSpPr txBox="1"/>
          <p:nvPr>
            <p:custDataLst>
              <p:tags r:id="rId22"/>
            </p:custDataLst>
          </p:nvPr>
        </p:nvSpPr>
        <p:spPr>
          <a:xfrm>
            <a:off x="817880" y="5064050"/>
            <a:ext cx="9114790" cy="476250"/>
          </a:xfrm>
          <a:prstGeom prst="rect">
            <a:avLst/>
          </a:prstGeom>
          <a:noFill/>
          <a:ln>
            <a:noFill/>
          </a:ln>
        </p:spPr>
        <p:txBody>
          <a:bodyPr wrap="square" lIns="36195" rIns="36195" rtlCol="0">
            <a:noAutofit/>
          </a:bodyPr>
          <a:lstStyle/>
          <a:p>
            <a:pPr lvl="0" algn="l">
              <a:buClrTx/>
              <a:buSzTx/>
              <a:buFontTx/>
            </a:pPr>
            <a:r>
              <a:rPr lang="zh-CN" altLang="en-US" sz="2400" b="1" smtClean="0">
                <a:solidFill>
                  <a:schemeClr val="bg1"/>
                </a:solidFill>
                <a:sym typeface="+mn-ea"/>
              </a:rPr>
              <a:t>内部路网规划</a:t>
            </a:r>
            <a:endParaRPr lang="zh-CN" altLang="en-US" sz="2400" b="1" dirty="0">
              <a:solidFill>
                <a:schemeClr val="bg1"/>
              </a:solidFill>
              <a:sym typeface="+mn-ea"/>
            </a:endParaRPr>
          </a:p>
        </p:txBody>
      </p:sp>
      <p:sp>
        <p:nvSpPr>
          <p:cNvPr id="50" name="矩形 49"/>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 name="图片 2"/>
          <p:cNvPicPr>
            <a:picLocks noChangeAspect="1"/>
          </p:cNvPicPr>
          <p:nvPr>
            <p:custDataLst>
              <p:tags r:id="rId23"/>
            </p:custDataLst>
          </p:nvPr>
        </p:nvPicPr>
        <p:blipFill>
          <a:blip r:embed="rId24"/>
          <a:stretch>
            <a:fillRect/>
          </a:stretch>
        </p:blipFill>
        <p:spPr>
          <a:xfrm>
            <a:off x="323850" y="7379653"/>
            <a:ext cx="4925695" cy="5876925"/>
          </a:xfrm>
          <a:prstGeom prst="rect">
            <a:avLst/>
          </a:prstGeom>
        </p:spPr>
      </p:pic>
      <p:pic>
        <p:nvPicPr>
          <p:cNvPr id="5" name="图片 4"/>
          <p:cNvPicPr>
            <a:picLocks noChangeAspect="1"/>
          </p:cNvPicPr>
          <p:nvPr/>
        </p:nvPicPr>
        <p:blipFill>
          <a:blip r:embed="rId25"/>
          <a:stretch>
            <a:fillRect/>
          </a:stretch>
        </p:blipFill>
        <p:spPr>
          <a:xfrm>
            <a:off x="5381625" y="7343140"/>
            <a:ext cx="4619625" cy="5949950"/>
          </a:xfrm>
          <a:prstGeom prst="rect">
            <a:avLst/>
          </a:prstGeom>
        </p:spPr>
      </p:pic>
    </p:spTree>
    <p:custDataLst>
      <p:tags r:id="rId26"/>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乡镇规划\ppt图片\南美\图片1.png图片1"/>
          <p:cNvPicPr>
            <a:picLocks noChangeAspect="1"/>
          </p:cNvPicPr>
          <p:nvPr/>
        </p:nvPicPr>
        <p:blipFill>
          <a:blip r:embed="rId1"/>
          <a:srcRect/>
          <a:stretch>
            <a:fillRect/>
          </a:stretch>
        </p:blipFill>
        <p:spPr>
          <a:xfrm>
            <a:off x="756285" y="7662545"/>
            <a:ext cx="9345930" cy="6202045"/>
          </a:xfrm>
          <a:prstGeom prst="rect">
            <a:avLst/>
          </a:prstGeom>
        </p:spPr>
      </p:pic>
      <p:sp>
        <p:nvSpPr>
          <p:cNvPr id="9" name="流程图: 延期 8"/>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3"/>
            </p:custDataLst>
          </p:nvPr>
        </p:nvSpPr>
        <p:spPr>
          <a:xfrm>
            <a:off x="685800" y="170815"/>
            <a:ext cx="933450" cy="1168400"/>
          </a:xfrm>
          <a:prstGeom prst="rect">
            <a:avLst/>
          </a:prstGeom>
          <a:noFill/>
        </p:spPr>
        <p:txBody>
          <a:bodyPr wrap="square" rtlCol="0">
            <a:noAutofit/>
          </a:bodyPr>
          <a:lstStyle/>
          <a:p>
            <a:r>
              <a:rPr lang="en-US" altLang="zh-CN" sz="6600" b="1" dirty="0">
                <a:solidFill>
                  <a:schemeClr val="bg1"/>
                </a:solidFill>
                <a:latin typeface="黑体" panose="02010609060101010101" charset="-122"/>
                <a:ea typeface="黑体" panose="02010609060101010101" charset="-122"/>
              </a:rPr>
              <a:t>6</a:t>
            </a:r>
            <a:endParaRPr lang="en-US" altLang="zh-CN" sz="6600" b="1" dirty="0">
              <a:solidFill>
                <a:schemeClr val="bg1"/>
              </a:solidFill>
              <a:latin typeface="黑体" panose="02010609060101010101" charset="-122"/>
              <a:ea typeface="黑体" panose="02010609060101010101" charset="-122"/>
            </a:endParaRPr>
          </a:p>
        </p:txBody>
      </p:sp>
      <p:sp>
        <p:nvSpPr>
          <p:cNvPr id="10" name="文本框 9"/>
          <p:cNvSpPr txBox="1"/>
          <p:nvPr/>
        </p:nvSpPr>
        <p:spPr>
          <a:xfrm>
            <a:off x="757544" y="1687339"/>
            <a:ext cx="7436506" cy="461665"/>
          </a:xfrm>
          <a:prstGeom prst="rect">
            <a:avLst/>
          </a:prstGeom>
          <a:noFill/>
        </p:spPr>
        <p:txBody>
          <a:bodyPr wrap="square" rtlCol="0">
            <a:spAutoFit/>
          </a:bodyPr>
          <a:lstStyle/>
          <a:p>
            <a:r>
              <a:rPr lang="zh-CN" altLang="en-US" sz="2400" b="1" smtClean="0">
                <a:solidFill>
                  <a:schemeClr val="tx1">
                    <a:lumMod val="65000"/>
                    <a:lumOff val="35000"/>
                  </a:schemeClr>
                </a:solidFill>
              </a:rPr>
              <a:t>给排水</a:t>
            </a:r>
            <a:r>
              <a:rPr lang="zh-CN" altLang="en-US" sz="2400" b="1">
                <a:solidFill>
                  <a:schemeClr val="tx1">
                    <a:lumMod val="65000"/>
                    <a:lumOff val="35000"/>
                  </a:schemeClr>
                </a:solidFill>
              </a:rPr>
              <a:t>工程</a:t>
            </a:r>
            <a:r>
              <a:rPr lang="zh-CN" altLang="en-US" sz="2400" b="1" smtClean="0">
                <a:solidFill>
                  <a:schemeClr val="tx1">
                    <a:lumMod val="65000"/>
                    <a:lumOff val="35000"/>
                  </a:schemeClr>
                </a:solidFill>
              </a:rPr>
              <a:t>规划</a:t>
            </a:r>
            <a:endParaRPr lang="en-US" altLang="zh-CN" sz="2400" b="1" dirty="0">
              <a:solidFill>
                <a:schemeClr val="tx1">
                  <a:lumMod val="65000"/>
                  <a:lumOff val="35000"/>
                </a:schemeClr>
              </a:solidFill>
            </a:endParaRPr>
          </a:p>
        </p:txBody>
      </p:sp>
      <p:sp>
        <p:nvSpPr>
          <p:cNvPr id="11" name="文本框 10"/>
          <p:cNvSpPr txBox="1"/>
          <p:nvPr/>
        </p:nvSpPr>
        <p:spPr>
          <a:xfrm>
            <a:off x="1619250" y="2273029"/>
            <a:ext cx="8152765" cy="1886585"/>
          </a:xfrm>
          <a:prstGeom prst="rect">
            <a:avLst/>
          </a:prstGeom>
          <a:solidFill>
            <a:schemeClr val="bg1">
              <a:lumMod val="95000"/>
            </a:schemeClr>
          </a:solidFill>
          <a:ln w="9525">
            <a:noFill/>
          </a:ln>
        </p:spPr>
        <p:txBody>
          <a:bodyPr wrap="square">
            <a:spAutoFit/>
          </a:bodyPr>
          <a:lstStyle/>
          <a:p>
            <a:pPr algn="l" fontAlgn="auto">
              <a:lnSpc>
                <a:spcPts val="2800"/>
              </a:lnSpc>
              <a:buClrTx/>
              <a:buSzTx/>
              <a:buFontTx/>
              <a:buNone/>
            </a:pPr>
            <a:r>
              <a:rPr lang="zh-CN" altLang="en-US" b="1" smtClean="0">
                <a:latin typeface="+mn-ea"/>
                <a:cs typeface="Times New Roman" panose="02020603050405020304" pitchFamily="18" charset="0"/>
              </a:rPr>
              <a:t>给水工程：</a:t>
            </a:r>
            <a:r>
              <a:rPr lang="zh-CN" altLang="en-US">
                <a:latin typeface="+mn-ea"/>
                <a:cs typeface="Times New Roman" panose="02020603050405020304" pitchFamily="18" charset="0"/>
              </a:rPr>
              <a:t>规划水源为由金子塘水库，通过规划干渠引取水源。规划在南美乡乡政府驻地东侧新建自来水厂1座；在南美中学东侧新近自来水厂1座，主要负责镇区及周边村庄的供水，并常备镇区消防用水，镇区内给水管网主要沿道路布设，以环状管网</a:t>
            </a:r>
            <a:r>
              <a:rPr lang="zh-CN" altLang="en-US" smtClean="0">
                <a:latin typeface="+mn-ea"/>
                <a:cs typeface="Times New Roman" panose="02020603050405020304" pitchFamily="18" charset="0"/>
              </a:rPr>
              <a:t>为主。</a:t>
            </a:r>
            <a:endParaRPr lang="en-US" altLang="zh-CN" smtClean="0">
              <a:latin typeface="+mn-ea"/>
              <a:cs typeface="Times New Roman" panose="02020603050405020304" pitchFamily="18" charset="0"/>
            </a:endParaRPr>
          </a:p>
          <a:p>
            <a:pPr indent="0" fontAlgn="auto">
              <a:lnSpc>
                <a:spcPts val="2800"/>
              </a:lnSpc>
              <a:buNone/>
            </a:pPr>
            <a:r>
              <a:rPr lang="zh-CN" altLang="en-US" b="1" smtClean="0">
                <a:latin typeface="+mn-ea"/>
                <a:cs typeface="Times New Roman" panose="02020603050405020304" pitchFamily="18" charset="0"/>
              </a:rPr>
              <a:t>排水工程</a:t>
            </a:r>
            <a:r>
              <a:rPr lang="zh-CN" altLang="en-US">
                <a:latin typeface="+mn-ea"/>
                <a:cs typeface="Times New Roman" panose="02020603050405020304" pitchFamily="18" charset="0"/>
              </a:rPr>
              <a:t>：</a:t>
            </a:r>
            <a:r>
              <a:rPr>
                <a:latin typeface="+mn-ea"/>
                <a:cs typeface="Times New Roman" panose="02020603050405020304" pitchFamily="18" charset="0"/>
              </a:rPr>
              <a:t>保留乡驻地在西南端污水处理站</a:t>
            </a:r>
            <a:r>
              <a:rPr lang="zh-CN" altLang="en-US" smtClean="0">
                <a:latin typeface="+mn-ea"/>
                <a:cs typeface="Times New Roman" panose="02020603050405020304" pitchFamily="18" charset="0"/>
              </a:rPr>
              <a:t>。</a:t>
            </a:r>
            <a:endParaRPr lang="en-US" altLang="zh-CN" smtClean="0">
              <a:latin typeface="+mn-ea"/>
              <a:cs typeface="Times New Roman" panose="02020603050405020304" pitchFamily="18" charset="0"/>
            </a:endParaRPr>
          </a:p>
        </p:txBody>
      </p:sp>
      <p:sp>
        <p:nvSpPr>
          <p:cNvPr id="12" name="文本框 11"/>
          <p:cNvSpPr txBox="1"/>
          <p:nvPr/>
        </p:nvSpPr>
        <p:spPr>
          <a:xfrm>
            <a:off x="1619250" y="6649818"/>
            <a:ext cx="8152765" cy="450215"/>
          </a:xfrm>
          <a:prstGeom prst="rect">
            <a:avLst/>
          </a:prstGeom>
          <a:solidFill>
            <a:schemeClr val="bg1">
              <a:lumMod val="95000"/>
            </a:schemeClr>
          </a:solidFill>
          <a:ln w="9525">
            <a:noFill/>
          </a:ln>
        </p:spPr>
        <p:txBody>
          <a:bodyPr wrap="square">
            <a:spAutoFit/>
          </a:bodyPr>
          <a:lstStyle/>
          <a:p>
            <a:pPr indent="0" fontAlgn="auto">
              <a:lnSpc>
                <a:spcPts val="2800"/>
              </a:lnSpc>
            </a:pPr>
            <a:r>
              <a:rPr lang="zh-CN" altLang="en-US" smtClean="0">
                <a:latin typeface="微软雅黑" panose="020B0503020204020204" pitchFamily="34" charset="-122"/>
                <a:ea typeface="微软雅黑" panose="020B0503020204020204" pitchFamily="34" charset="-122"/>
              </a:rPr>
              <a:t>规划</a:t>
            </a:r>
            <a:r>
              <a:rPr lang="zh-CN" altLang="en-US">
                <a:latin typeface="微软雅黑" panose="020B0503020204020204" pitchFamily="34" charset="-122"/>
                <a:ea typeface="微软雅黑" panose="020B0503020204020204" pitchFamily="34" charset="-122"/>
              </a:rPr>
              <a:t>对镇区中心电信模块进行</a:t>
            </a:r>
            <a:r>
              <a:rPr lang="zh-CN" altLang="en-US" smtClean="0">
                <a:latin typeface="微软雅黑" panose="020B0503020204020204" pitchFamily="34" charset="-122"/>
                <a:ea typeface="微软雅黑" panose="020B0503020204020204" pitchFamily="34" charset="-122"/>
              </a:rPr>
              <a:t>扩建，在镇区东北建设</a:t>
            </a:r>
            <a:r>
              <a:rPr lang="en-US" altLang="zh-CN" smtClean="0">
                <a:latin typeface="微软雅黑" panose="020B0503020204020204" pitchFamily="34" charset="-122"/>
                <a:ea typeface="微软雅黑" panose="020B0503020204020204" pitchFamily="34" charset="-122"/>
              </a:rPr>
              <a:t>5G</a:t>
            </a:r>
            <a:r>
              <a:rPr lang="zh-CN" altLang="en-US" smtClean="0">
                <a:latin typeface="微软雅黑" panose="020B0503020204020204" pitchFamily="34" charset="-122"/>
                <a:ea typeface="微软雅黑" panose="020B0503020204020204" pitchFamily="34" charset="-122"/>
              </a:rPr>
              <a:t>基站。</a:t>
            </a:r>
            <a:endParaRPr lang="en-US" altLang="zh-CN" smtClean="0">
              <a:latin typeface="微软雅黑" panose="020B0503020204020204" pitchFamily="34" charset="-122"/>
              <a:ea typeface="微软雅黑" panose="020B0503020204020204" pitchFamily="34" charset="-122"/>
            </a:endParaRPr>
          </a:p>
        </p:txBody>
      </p:sp>
      <p:sp>
        <p:nvSpPr>
          <p:cNvPr id="15" name="文本框 14"/>
          <p:cNvSpPr txBox="1"/>
          <p:nvPr/>
        </p:nvSpPr>
        <p:spPr>
          <a:xfrm>
            <a:off x="757544" y="6126136"/>
            <a:ext cx="9344618" cy="461665"/>
          </a:xfrm>
          <a:prstGeom prst="rect">
            <a:avLst/>
          </a:prstGeom>
          <a:noFill/>
        </p:spPr>
        <p:txBody>
          <a:bodyPr wrap="square" rtlCol="0">
            <a:spAutoFit/>
          </a:bodyPr>
          <a:lstStyle/>
          <a:p>
            <a:r>
              <a:rPr lang="zh-CN" altLang="en-US" sz="2400" b="1" smtClean="0">
                <a:solidFill>
                  <a:schemeClr val="tx2">
                    <a:lumMod val="75000"/>
                    <a:lumOff val="25000"/>
                  </a:schemeClr>
                </a:solidFill>
              </a:rPr>
              <a:t>通信工程规划</a:t>
            </a:r>
            <a:endParaRPr lang="en-US" altLang="zh-CN" sz="2400" b="1" dirty="0">
              <a:solidFill>
                <a:schemeClr val="tx2">
                  <a:lumMod val="75000"/>
                  <a:lumOff val="25000"/>
                </a:schemeClr>
              </a:solidFill>
            </a:endParaRPr>
          </a:p>
        </p:txBody>
      </p:sp>
      <p:sp>
        <p:nvSpPr>
          <p:cNvPr id="5" name="矩形 4"/>
          <p:cNvSpPr/>
          <p:nvPr>
            <p:custDataLst>
              <p:tags r:id="rId4"/>
            </p:custDataLst>
          </p:nvPr>
        </p:nvSpPr>
        <p:spPr>
          <a:xfrm>
            <a:off x="635" y="7258685"/>
            <a:ext cx="10709910" cy="6662420"/>
          </a:xfrm>
          <a:prstGeom prst="rect">
            <a:avLst/>
          </a:prstGeom>
          <a:gradFill flip="none" rotWithShape="1">
            <a:gsLst>
              <a:gs pos="10000">
                <a:schemeClr val="bg1">
                  <a:alpha val="88000"/>
                </a:schemeClr>
              </a:gs>
              <a:gs pos="100000">
                <a:schemeClr val="bg1">
                  <a:alpha val="7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757544" y="4472649"/>
            <a:ext cx="7436506" cy="461665"/>
          </a:xfrm>
          <a:prstGeom prst="rect">
            <a:avLst/>
          </a:prstGeom>
          <a:noFill/>
        </p:spPr>
        <p:txBody>
          <a:bodyPr wrap="square" rtlCol="0">
            <a:spAutoFit/>
          </a:bodyPr>
          <a:lstStyle/>
          <a:p>
            <a:r>
              <a:rPr lang="zh-CN" altLang="en-US" sz="2400" b="1" smtClean="0">
                <a:solidFill>
                  <a:srgbClr val="D28D10"/>
                </a:solidFill>
              </a:rPr>
              <a:t>电力工程规划</a:t>
            </a:r>
            <a:endParaRPr lang="zh-CN" altLang="en-US" sz="2400" b="1" dirty="0">
              <a:solidFill>
                <a:srgbClr val="D28D10"/>
              </a:solidFill>
            </a:endParaRPr>
          </a:p>
        </p:txBody>
      </p:sp>
      <p:sp>
        <p:nvSpPr>
          <p:cNvPr id="16" name="文本框 15"/>
          <p:cNvSpPr txBox="1"/>
          <p:nvPr/>
        </p:nvSpPr>
        <p:spPr>
          <a:xfrm>
            <a:off x="1619249" y="5023493"/>
            <a:ext cx="8152765" cy="808990"/>
          </a:xfrm>
          <a:prstGeom prst="rect">
            <a:avLst/>
          </a:prstGeom>
          <a:solidFill>
            <a:schemeClr val="bg1">
              <a:lumMod val="95000"/>
            </a:schemeClr>
          </a:solidFill>
          <a:ln w="9525">
            <a:noFill/>
          </a:ln>
        </p:spPr>
        <p:txBody>
          <a:bodyPr wrap="square">
            <a:spAutoFit/>
          </a:bodyPr>
          <a:lstStyle/>
          <a:p>
            <a:pPr indent="0" fontAlgn="auto">
              <a:lnSpc>
                <a:spcPts val="2800"/>
              </a:lnSpc>
              <a:buNone/>
            </a:pPr>
            <a:r>
              <a:rPr>
                <a:latin typeface="+mn-ea"/>
                <a:cs typeface="Times New Roman" panose="02020603050405020304" pitchFamily="18" charset="0"/>
              </a:rPr>
              <a:t>规划扩建35KV南美变电站与10KV变电所线联络工程。10KV电力电缆和配电低压电缆都采用埋地敷设，埋深不小于0.7米，穿越车行道的地方不小于1米。</a:t>
            </a:r>
            <a:endParaRPr>
              <a:latin typeface="+mn-ea"/>
              <a:cs typeface="Times New Roman" panose="02020603050405020304" pitchFamily="18" charset="0"/>
            </a:endParaRPr>
          </a:p>
        </p:txBody>
      </p:sp>
      <p:sp>
        <p:nvSpPr>
          <p:cNvPr id="17" name="文本框 16"/>
          <p:cNvSpPr txBox="1"/>
          <p:nvPr/>
        </p:nvSpPr>
        <p:spPr>
          <a:xfrm>
            <a:off x="1619250" y="8068470"/>
            <a:ext cx="8152765" cy="808990"/>
          </a:xfrm>
          <a:prstGeom prst="rect">
            <a:avLst/>
          </a:prstGeom>
          <a:solidFill>
            <a:schemeClr val="bg1">
              <a:lumMod val="95000"/>
            </a:schemeClr>
          </a:solidFill>
          <a:ln w="9525">
            <a:noFill/>
          </a:ln>
        </p:spPr>
        <p:txBody>
          <a:bodyPr wrap="square">
            <a:spAutoFit/>
          </a:bodyPr>
          <a:lstStyle/>
          <a:p>
            <a:pPr algn="l" fontAlgn="auto">
              <a:lnSpc>
                <a:spcPts val="2800"/>
              </a:lnSpc>
              <a:buClrTx/>
              <a:buSzTx/>
              <a:buFontTx/>
            </a:pPr>
            <a:r>
              <a:rPr lang="zh-CN" altLang="en-US" dirty="0">
                <a:latin typeface="微软雅黑" panose="020B0503020204020204" pitchFamily="34" charset="-122"/>
                <a:ea typeface="微软雅黑" panose="020B0503020204020204" pitchFamily="34" charset="-122"/>
                <a:sym typeface="+mn-ea"/>
              </a:rPr>
              <a:t>中心镇区垃圾通过垃圾桶收集（在主次干道按50-80米间距布设、垃圾转运至垃圾处理厂处理</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757544" y="7492892"/>
            <a:ext cx="9344618" cy="461665"/>
          </a:xfrm>
          <a:prstGeom prst="rect">
            <a:avLst/>
          </a:prstGeom>
          <a:noFill/>
        </p:spPr>
        <p:txBody>
          <a:bodyPr wrap="square" rtlCol="0">
            <a:spAutoFit/>
          </a:bodyPr>
          <a:lstStyle/>
          <a:p>
            <a:r>
              <a:rPr lang="zh-CN" altLang="en-US" sz="2400" b="1" smtClean="0">
                <a:solidFill>
                  <a:schemeClr val="accent2">
                    <a:lumMod val="50000"/>
                  </a:schemeClr>
                </a:solidFill>
              </a:rPr>
              <a:t>环卫工程规划</a:t>
            </a:r>
            <a:endParaRPr lang="en-US" altLang="zh-CN" sz="2400" b="1" dirty="0">
              <a:solidFill>
                <a:schemeClr val="accent2">
                  <a:lumMod val="50000"/>
                </a:schemeClr>
              </a:solidFill>
            </a:endParaRPr>
          </a:p>
        </p:txBody>
      </p:sp>
      <p:sp>
        <p:nvSpPr>
          <p:cNvPr id="4" name="标题 2"/>
          <p:cNvSpPr txBox="1"/>
          <p:nvPr>
            <p:custDataLst>
              <p:tags r:id="rId5"/>
            </p:custDataLst>
          </p:nvPr>
        </p:nvSpPr>
        <p:spPr>
          <a:xfrm>
            <a:off x="1619250" y="350520"/>
            <a:ext cx="5640706" cy="80899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mtClean="0">
                <a:solidFill>
                  <a:srgbClr val="D28D10"/>
                </a:solidFill>
              </a:rPr>
              <a:t>市政基础设施</a:t>
            </a:r>
            <a:endParaRPr lang="zh-CN" altLang="en-US" sz="4000" dirty="0">
              <a:solidFill>
                <a:srgbClr val="D28D10"/>
              </a:solidFill>
            </a:endParaRPr>
          </a:p>
        </p:txBody>
      </p:sp>
      <p:sp>
        <p:nvSpPr>
          <p:cNvPr id="22" name="矩形 21"/>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p:cNvPicPr>
            <a:picLocks noChangeAspect="1"/>
          </p:cNvPicPr>
          <p:nvPr/>
        </p:nvPicPr>
        <p:blipFill>
          <a:blip r:embed="rId6"/>
          <a:stretch>
            <a:fillRect/>
          </a:stretch>
        </p:blipFill>
        <p:spPr>
          <a:xfrm>
            <a:off x="757555" y="8990965"/>
            <a:ext cx="4526280" cy="5242560"/>
          </a:xfrm>
          <a:prstGeom prst="rect">
            <a:avLst/>
          </a:prstGeom>
        </p:spPr>
      </p:pic>
      <p:pic>
        <p:nvPicPr>
          <p:cNvPr id="18" name="图片 17"/>
          <p:cNvPicPr>
            <a:picLocks noChangeAspect="1"/>
          </p:cNvPicPr>
          <p:nvPr/>
        </p:nvPicPr>
        <p:blipFill>
          <a:blip r:embed="rId7"/>
          <a:stretch>
            <a:fillRect/>
          </a:stretch>
        </p:blipFill>
        <p:spPr>
          <a:xfrm>
            <a:off x="5283835" y="8990965"/>
            <a:ext cx="4817745" cy="5297805"/>
          </a:xfrm>
          <a:prstGeom prst="rect">
            <a:avLst/>
          </a:prstGeom>
        </p:spPr>
      </p:pic>
    </p:spTree>
    <p:custDataLst>
      <p:tags r:id="rId8"/>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custDataLst>
              <p:tags r:id="rId1"/>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7.</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2"/>
            </p:custDataLst>
          </p:nvPr>
        </p:nvSpPr>
        <p:spPr>
          <a:xfrm>
            <a:off x="685800" y="153230"/>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7</a:t>
            </a:r>
            <a:endParaRPr lang="en-US" altLang="zh-CN" sz="6600" b="1" dirty="0">
              <a:solidFill>
                <a:schemeClr val="bg1"/>
              </a:solidFill>
              <a:latin typeface="黑体" panose="02010609060101010101" charset="-122"/>
              <a:ea typeface="黑体" panose="02010609060101010101" charset="-122"/>
            </a:endParaRPr>
          </a:p>
        </p:txBody>
      </p:sp>
      <p:sp>
        <p:nvSpPr>
          <p:cNvPr id="4" name="标题 2"/>
          <p:cNvSpPr txBox="1"/>
          <p:nvPr>
            <p:custDataLst>
              <p:tags r:id="rId3"/>
            </p:custDataLst>
          </p:nvPr>
        </p:nvSpPr>
        <p:spPr>
          <a:xfrm>
            <a:off x="1619250" y="350520"/>
            <a:ext cx="5640706" cy="80899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综合防灾减灾规划</a:t>
            </a:r>
            <a:endParaRPr lang="zh-CN" altLang="en-US" sz="4000" dirty="0">
              <a:solidFill>
                <a:srgbClr val="D28D10"/>
              </a:solidFill>
            </a:endParaRPr>
          </a:p>
        </p:txBody>
      </p:sp>
      <p:sp>
        <p:nvSpPr>
          <p:cNvPr id="22" name="矩形 21"/>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TextBox 6"/>
          <p:cNvSpPr txBox="1"/>
          <p:nvPr/>
        </p:nvSpPr>
        <p:spPr>
          <a:xfrm>
            <a:off x="1052195" y="1321435"/>
            <a:ext cx="8504555" cy="5629910"/>
          </a:xfrm>
          <a:prstGeom prst="rect">
            <a:avLst/>
          </a:prstGeom>
          <a:noFill/>
        </p:spPr>
        <p:txBody>
          <a:bodyPr wrap="square" lIns="91414" tIns="45708" rIns="91414" bIns="45708" rtlCol="0">
            <a:spAutoFit/>
          </a:bodyPr>
          <a:p>
            <a:pPr algn="l">
              <a:lnSpc>
                <a:spcPct val="100000"/>
              </a:lnSpc>
              <a:buClrTx/>
              <a:buSzTx/>
              <a:buFontTx/>
              <a:buNone/>
            </a:pPr>
            <a:r>
              <a:rPr lang="zh-CN" altLang="en-US" sz="2400" b="1" smtClean="0">
                <a:solidFill>
                  <a:srgbClr val="D28D10"/>
                </a:solidFill>
              </a:rPr>
              <a:t>防洪减灾规划</a:t>
            </a:r>
            <a:endParaRPr lang="zh-CN" altLang="en-US" sz="2400" b="1" smtClean="0">
              <a:solidFill>
                <a:srgbClr val="D28D10"/>
              </a:solidFill>
            </a:endParaRPr>
          </a:p>
          <a:p>
            <a:pPr marL="1270" indent="288290" algn="l">
              <a:lnSpc>
                <a:spcPct val="150000"/>
              </a:lnSpc>
              <a:buClrTx/>
              <a:buSzTx/>
              <a:buFontTx/>
            </a:pPr>
            <a:r>
              <a:rPr lang="zh-CN" altLang="en-US" dirty="0" smtClean="0">
                <a:latin typeface="微软雅黑" panose="020B0503020204020204" pitchFamily="34" charset="-122"/>
                <a:ea typeface="微软雅黑" panose="020B0503020204020204" pitchFamily="34" charset="-122"/>
                <a:sym typeface="+mn-ea"/>
              </a:rPr>
              <a:t>中心镇区防洪</a:t>
            </a:r>
            <a:r>
              <a:rPr lang="zh-CN" altLang="en-US" dirty="0">
                <a:latin typeface="微软雅黑" panose="020B0503020204020204" pitchFamily="34" charset="-122"/>
                <a:ea typeface="微软雅黑" panose="020B0503020204020204" pitchFamily="34" charset="-122"/>
                <a:sym typeface="+mn-ea"/>
              </a:rPr>
              <a:t>主要措施是结合现状排水沟渠，修缮、设置排水沟渠，使镇区雨水尽快排出。远期结合镇区建设发展规模，按</a:t>
            </a:r>
            <a:r>
              <a:rPr lang="en-US" altLang="zh-CN" dirty="0">
                <a:latin typeface="微软雅黑" panose="020B0503020204020204" pitchFamily="34" charset="-122"/>
                <a:ea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sym typeface="+mn-ea"/>
              </a:rPr>
              <a:t>防洪标注</a:t>
            </a:r>
            <a:r>
              <a:rPr lang="en-US" altLang="zh-CN" dirty="0">
                <a:latin typeface="微软雅黑" panose="020B0503020204020204" pitchFamily="34" charset="-122"/>
                <a:ea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sym typeface="+mn-ea"/>
              </a:rPr>
              <a:t>要求，</a:t>
            </a:r>
            <a:r>
              <a:rPr lang="zh-CN" altLang="en-US" dirty="0" smtClean="0">
                <a:latin typeface="微软雅黑" panose="020B0503020204020204" pitchFamily="34" charset="-122"/>
                <a:ea typeface="微软雅黑" panose="020B0503020204020204" pitchFamily="34" charset="-122"/>
                <a:sym typeface="+mn-ea"/>
              </a:rPr>
              <a:t>满足中心镇区防洪</a:t>
            </a:r>
            <a:r>
              <a:rPr lang="zh-CN" altLang="en-US" dirty="0">
                <a:latin typeface="微软雅黑" panose="020B0503020204020204" pitchFamily="34" charset="-122"/>
                <a:ea typeface="微软雅黑" panose="020B0503020204020204" pitchFamily="34" charset="-122"/>
                <a:sym typeface="+mn-ea"/>
              </a:rPr>
              <a:t>安全要求</a:t>
            </a:r>
            <a:endParaRPr sz="1800" dirty="0">
              <a:latin typeface="微软雅黑" panose="020B0503020204020204" pitchFamily="34" charset="-122"/>
              <a:ea typeface="微软雅黑" panose="020B0503020204020204" pitchFamily="34" charset="-122"/>
            </a:endParaRPr>
          </a:p>
          <a:p>
            <a:pPr marL="1270" indent="288290">
              <a:lnSpc>
                <a:spcPct val="150000"/>
              </a:lnSpc>
            </a:pPr>
            <a:endParaRPr lang="en-US" altLang="zh-CN" sz="1200" dirty="0">
              <a:latin typeface="微软雅黑" panose="020B0503020204020204" pitchFamily="34" charset="-122"/>
              <a:ea typeface="微软雅黑" panose="020B0503020204020204" pitchFamily="34" charset="-122"/>
            </a:endParaRPr>
          </a:p>
          <a:p>
            <a:pPr algn="l">
              <a:lnSpc>
                <a:spcPct val="100000"/>
              </a:lnSpc>
              <a:buClrTx/>
              <a:buSzTx/>
              <a:buFontTx/>
              <a:buNone/>
            </a:pPr>
            <a:r>
              <a:rPr lang="zh-CN" altLang="en-US" sz="2400" b="1" smtClean="0">
                <a:solidFill>
                  <a:srgbClr val="D28D10"/>
                </a:solidFill>
              </a:rPr>
              <a:t>抗震防灾规划</a:t>
            </a:r>
            <a:endParaRPr lang="zh-CN" altLang="en-US" sz="2400" b="1" smtClean="0">
              <a:solidFill>
                <a:srgbClr val="D28D10"/>
              </a:solidFill>
            </a:endParaRPr>
          </a:p>
          <a:p>
            <a:pPr marL="1270" indent="288290" algn="l">
              <a:lnSpc>
                <a:spcPct val="150000"/>
              </a:lnSpc>
              <a:buClrTx/>
              <a:buSzTx/>
              <a:buFontTx/>
            </a:pPr>
            <a:r>
              <a:rPr sz="1800" dirty="0">
                <a:latin typeface="微软雅黑" panose="020B0503020204020204" pitchFamily="34" charset="-122"/>
                <a:ea typeface="微软雅黑" panose="020B0503020204020204" pitchFamily="34" charset="-122"/>
              </a:rPr>
              <a:t>中心镇区建筑工程抗震地震基本烈度为8度，设计基本地震加速度值不小0.3g。严格按照《建筑工程抗震设防分类标准》（GB 50233-2008）、《建筑抗震设计规范（2016年版）》（GB 50011-2010）（2021年修订）进行建筑工程设计、施工、监理</a:t>
            </a:r>
            <a:endParaRPr sz="1800" dirty="0">
              <a:latin typeface="微软雅黑" panose="020B0503020204020204" pitchFamily="34" charset="-122"/>
              <a:ea typeface="微软雅黑" panose="020B0503020204020204" pitchFamily="34" charset="-122"/>
            </a:endParaRPr>
          </a:p>
          <a:p>
            <a:pPr algn="l">
              <a:lnSpc>
                <a:spcPct val="100000"/>
              </a:lnSpc>
              <a:buClrTx/>
              <a:buSzTx/>
              <a:buFontTx/>
              <a:buNone/>
            </a:pPr>
            <a:r>
              <a:rPr lang="zh-CN" altLang="en-US" sz="2400" b="1" smtClean="0">
                <a:solidFill>
                  <a:srgbClr val="D28D10"/>
                </a:solidFill>
              </a:rPr>
              <a:t>消防规划</a:t>
            </a:r>
            <a:endParaRPr lang="zh-CN" altLang="en-US" sz="2400" b="1" smtClean="0">
              <a:solidFill>
                <a:srgbClr val="D28D10"/>
              </a:solidFill>
            </a:endParaRPr>
          </a:p>
          <a:p>
            <a:pPr marL="1270" indent="288290" algn="l">
              <a:lnSpc>
                <a:spcPct val="150000"/>
              </a:lnSpc>
              <a:buClrTx/>
              <a:buSzTx/>
              <a:buFontTx/>
            </a:pPr>
            <a:r>
              <a:rPr dirty="0">
                <a:latin typeface="微软雅黑" panose="020B0503020204020204" pitchFamily="34" charset="-122"/>
                <a:ea typeface="微软雅黑" panose="020B0503020204020204" pitchFamily="34" charset="-122"/>
              </a:rPr>
              <a:t>规划</a:t>
            </a:r>
            <a:r>
              <a:rPr lang="zh-CN" dirty="0">
                <a:latin typeface="微软雅黑" panose="020B0503020204020204" pitchFamily="34" charset="-122"/>
                <a:ea typeface="微软雅黑" panose="020B0503020204020204" pitchFamily="34" charset="-122"/>
              </a:rPr>
              <a:t>在南美乡政府</a:t>
            </a:r>
            <a:r>
              <a:rPr dirty="0">
                <a:latin typeface="微软雅黑" panose="020B0503020204020204" pitchFamily="34" charset="-122"/>
                <a:ea typeface="微软雅黑" panose="020B0503020204020204" pitchFamily="34" charset="-122"/>
              </a:rPr>
              <a:t>建设专职消防队，设</a:t>
            </a:r>
            <a:r>
              <a:rPr dirty="0">
                <a:latin typeface="微软雅黑" panose="020B0503020204020204" pitchFamily="34" charset="-122"/>
                <a:ea typeface="微软雅黑" panose="020B0503020204020204" pitchFamily="34" charset="-122"/>
                <a:sym typeface="+mn-ea"/>
              </a:rPr>
              <a:t>置防灾指挥中心。</a:t>
            </a:r>
            <a:r>
              <a:rPr dirty="0">
                <a:latin typeface="微软雅黑" panose="020B0503020204020204" pitchFamily="34" charset="-122"/>
                <a:ea typeface="微软雅黑" panose="020B0503020204020204" pitchFamily="34" charset="-122"/>
              </a:rPr>
              <a:t>镇区主要道路按</a:t>
            </a:r>
            <a:r>
              <a:rPr dirty="0">
                <a:latin typeface="微软雅黑" panose="020B0503020204020204" pitchFamily="34" charset="-122"/>
                <a:ea typeface="微软雅黑" panose="020B0503020204020204" pitchFamily="34" charset="-122"/>
                <a:sym typeface="+mn-ea"/>
              </a:rPr>
              <a:t>：同一时间内的火灾次数为3～4次，一次灭火用水量为100L/s，不超过120米保护半径</a:t>
            </a:r>
            <a:r>
              <a:rPr dirty="0">
                <a:latin typeface="微软雅黑" panose="020B0503020204020204" pitchFamily="34" charset="-122"/>
                <a:ea typeface="微软雅黑" panose="020B0503020204020204" pitchFamily="34" charset="-122"/>
              </a:rPr>
              <a:t>布置消防栓</a:t>
            </a:r>
            <a:endParaRPr sz="1800" dirty="0">
              <a:latin typeface="微软雅黑" panose="020B0503020204020204" pitchFamily="34" charset="-122"/>
              <a:ea typeface="微软雅黑" panose="020B0503020204020204" pitchFamily="34" charset="-122"/>
            </a:endParaRPr>
          </a:p>
        </p:txBody>
      </p:sp>
      <p:sp>
        <p:nvSpPr>
          <p:cNvPr id="5" name="TextBox 6"/>
          <p:cNvSpPr txBox="1"/>
          <p:nvPr/>
        </p:nvSpPr>
        <p:spPr>
          <a:xfrm>
            <a:off x="975995" y="7505700"/>
            <a:ext cx="8656955" cy="7118985"/>
          </a:xfrm>
          <a:prstGeom prst="rect">
            <a:avLst/>
          </a:prstGeom>
          <a:noFill/>
        </p:spPr>
        <p:txBody>
          <a:bodyPr wrap="square" lIns="91414" tIns="45708" rIns="91414" bIns="45708" rtlCol="0">
            <a:spAutoFit/>
          </a:bodyPr>
          <a:p>
            <a:pPr algn="l">
              <a:lnSpc>
                <a:spcPct val="100000"/>
              </a:lnSpc>
              <a:buClrTx/>
              <a:buSzTx/>
              <a:buFontTx/>
              <a:buNone/>
            </a:pPr>
            <a:r>
              <a:rPr lang="zh-CN" altLang="en-US" sz="2400" b="1" smtClean="0">
                <a:solidFill>
                  <a:srgbClr val="D28D10"/>
                </a:solidFill>
              </a:rPr>
              <a:t>人防规划</a:t>
            </a:r>
            <a:endParaRPr lang="zh-CN" altLang="en-US" sz="2400" b="1" smtClean="0">
              <a:solidFill>
                <a:srgbClr val="D28D10"/>
              </a:solidFill>
            </a:endParaRPr>
          </a:p>
          <a:p>
            <a:pPr marL="1270" indent="288290" algn="l">
              <a:lnSpc>
                <a:spcPct val="150000"/>
              </a:lnSpc>
              <a:buClrTx/>
              <a:buSzTx/>
              <a:buFontTx/>
            </a:pPr>
            <a:r>
              <a:rPr dirty="0">
                <a:latin typeface="微软雅黑" panose="020B0503020204020204" pitchFamily="34" charset="-122"/>
                <a:ea typeface="微软雅黑" panose="020B0503020204020204" pitchFamily="34" charset="-122"/>
              </a:rPr>
              <a:t>确定集镇战时留城与疏散人数之比为20%与80%。按留城人员人均1.3平方米计算掩蔽工程的应建规模。</a:t>
            </a:r>
            <a:r>
              <a:rPr sz="1800" dirty="0">
                <a:latin typeface="微软雅黑" panose="020B0503020204020204" pitchFamily="34" charset="-122"/>
                <a:ea typeface="微软雅黑" panose="020B0503020204020204" pitchFamily="34" charset="-122"/>
                <a:sym typeface="+mn-ea"/>
              </a:rPr>
              <a:t>联合中小学、幼儿园、公园绿地等开敞空间共设置应急避难场所</a:t>
            </a:r>
            <a:endParaRPr sz="1800" dirty="0">
              <a:latin typeface="微软雅黑" panose="020B0503020204020204" pitchFamily="34" charset="-122"/>
              <a:ea typeface="微软雅黑" panose="020B0503020204020204" pitchFamily="34" charset="-122"/>
            </a:endParaRPr>
          </a:p>
          <a:p>
            <a:pPr marL="1270" indent="288290">
              <a:lnSpc>
                <a:spcPct val="150000"/>
              </a:lnSpc>
            </a:pPr>
            <a:endParaRPr lang="en-US" altLang="zh-CN" sz="1050" dirty="0">
              <a:latin typeface="微软雅黑" panose="020B0503020204020204" pitchFamily="34" charset="-122"/>
              <a:ea typeface="微软雅黑" panose="020B0503020204020204" pitchFamily="34" charset="-122"/>
            </a:endParaRPr>
          </a:p>
          <a:p>
            <a:pPr algn="l">
              <a:lnSpc>
                <a:spcPct val="100000"/>
              </a:lnSpc>
              <a:buClrTx/>
              <a:buSzTx/>
              <a:buFontTx/>
              <a:buNone/>
            </a:pPr>
            <a:r>
              <a:rPr lang="zh-CN" altLang="en-US" sz="2400" b="1" smtClean="0">
                <a:solidFill>
                  <a:srgbClr val="D28D10"/>
                </a:solidFill>
              </a:rPr>
              <a:t>地质灾害防治规划</a:t>
            </a:r>
            <a:endParaRPr lang="zh-CN" altLang="en-US" sz="2400" b="1" smtClean="0">
              <a:solidFill>
                <a:srgbClr val="D28D10"/>
              </a:solidFill>
            </a:endParaRPr>
          </a:p>
          <a:p>
            <a:pPr marL="1270" indent="288290" algn="l">
              <a:lnSpc>
                <a:spcPct val="150000"/>
              </a:lnSpc>
              <a:buClrTx/>
              <a:buSzTx/>
              <a:buFontTx/>
            </a:pPr>
            <a:r>
              <a:rPr sz="1800" dirty="0">
                <a:latin typeface="微软雅黑" panose="020B0503020204020204" pitchFamily="34" charset="-122"/>
                <a:ea typeface="微软雅黑" panose="020B0503020204020204" pitchFamily="34" charset="-122"/>
              </a:rPr>
              <a:t>处在地质灾害高易发区，根据临翔区地质灾害防治规划，均在规划重点防治区内。重点防治区地质灾害易发性高，灾害点密度大，威胁人口及财产大，以搬迁避让或工程治理为主，监测预警为辅；</a:t>
            </a:r>
            <a:endParaRPr sz="1800" dirty="0">
              <a:latin typeface="微软雅黑" panose="020B0503020204020204" pitchFamily="34" charset="-122"/>
              <a:ea typeface="微软雅黑" panose="020B0503020204020204" pitchFamily="34" charset="-122"/>
            </a:endParaRPr>
          </a:p>
          <a:p>
            <a:pPr marL="1270" indent="288290" algn="l">
              <a:lnSpc>
                <a:spcPct val="150000"/>
              </a:lnSpc>
              <a:buClrTx/>
              <a:buSzTx/>
              <a:buFontTx/>
            </a:pPr>
            <a:r>
              <a:rPr sz="1800" dirty="0">
                <a:latin typeface="微软雅黑" panose="020B0503020204020204" pitchFamily="34" charset="-122"/>
                <a:ea typeface="微软雅黑" panose="020B0503020204020204" pitchFamily="34" charset="-122"/>
              </a:rPr>
              <a:t>应当将城镇、人口集中居住区、大中型工企业所在地和交通干线、重点水利电力工程等基础设施作为地质灾害重点防治区中的防护重点</a:t>
            </a:r>
            <a:endParaRPr sz="1800" dirty="0">
              <a:latin typeface="微软雅黑" panose="020B0503020204020204" pitchFamily="34" charset="-122"/>
              <a:ea typeface="微软雅黑" panose="020B0503020204020204" pitchFamily="34" charset="-122"/>
            </a:endParaRPr>
          </a:p>
          <a:p>
            <a:pPr marL="1270" indent="288290">
              <a:lnSpc>
                <a:spcPct val="150000"/>
              </a:lnSpc>
            </a:pPr>
            <a:endParaRPr lang="en-US" altLang="zh-CN" sz="1200" dirty="0" smtClean="0">
              <a:latin typeface="微软雅黑" panose="020B0503020204020204" pitchFamily="34" charset="-122"/>
              <a:ea typeface="微软雅黑" panose="020B0503020204020204" pitchFamily="34" charset="-122"/>
            </a:endParaRPr>
          </a:p>
          <a:p>
            <a:pPr algn="l">
              <a:lnSpc>
                <a:spcPct val="100000"/>
              </a:lnSpc>
              <a:buClrTx/>
              <a:buSzTx/>
              <a:buFontTx/>
              <a:buNone/>
            </a:pPr>
            <a:r>
              <a:rPr lang="zh-CN" altLang="en-US" sz="2400" b="1" smtClean="0">
                <a:solidFill>
                  <a:srgbClr val="D28D10"/>
                </a:solidFill>
                <a:sym typeface="+mn-ea"/>
              </a:rPr>
              <a:t>防疫规划</a:t>
            </a:r>
            <a:endParaRPr lang="zh-CN" altLang="en-US" sz="2400" b="1" smtClean="0">
              <a:solidFill>
                <a:srgbClr val="D28D10"/>
              </a:solidFill>
              <a:sym typeface="+mn-ea"/>
            </a:endParaRPr>
          </a:p>
          <a:p>
            <a:pPr marL="1270" indent="288290" algn="l">
              <a:lnSpc>
                <a:spcPct val="150000"/>
              </a:lnSpc>
              <a:buClrTx/>
              <a:buSzTx/>
              <a:buFontTx/>
            </a:pPr>
            <a:r>
              <a:rPr sz="1800" dirty="0">
                <a:latin typeface="微软雅黑" panose="020B0503020204020204" pitchFamily="34" charset="-122"/>
                <a:ea typeface="微软雅黑" panose="020B0503020204020204" pitchFamily="34" charset="-122"/>
              </a:rPr>
              <a:t>构建城乡空间</a:t>
            </a:r>
            <a:r>
              <a:rPr sz="1800" dirty="0">
                <a:latin typeface="微软雅黑" panose="020B0503020204020204" pitchFamily="34" charset="-122"/>
                <a:ea typeface="微软雅黑" panose="020B0503020204020204" pitchFamily="34" charset="-122"/>
                <a:sym typeface="+mn-ea"/>
              </a:rPr>
              <a:t>应对公共卫生事件的防灾规划体系，增强城市韧性。建立“平战结合”的防控准备预案，分区分级构建国土空间防疫单元。搭建社区管理体系，健全服务设施，加强城市面对突发公共卫生事件的应对能力。在卫生院设置医疗救护中心1处</a:t>
            </a:r>
            <a:endParaRPr sz="1800" dirty="0">
              <a:latin typeface="微软雅黑" panose="020B0503020204020204" pitchFamily="34" charset="-122"/>
              <a:ea typeface="微软雅黑" panose="020B0503020204020204" pitchFamily="34" charset="-122"/>
              <a:sym typeface="+mn-ea"/>
            </a:endParaRPr>
          </a:p>
          <a:p>
            <a:pPr marL="1270" indent="288290" algn="l">
              <a:lnSpc>
                <a:spcPct val="150000"/>
              </a:lnSpc>
              <a:buClrTx/>
              <a:buSzTx/>
              <a:buFontTx/>
            </a:pPr>
            <a:endParaRPr sz="1800" dirty="0">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5800" y="8940165"/>
            <a:ext cx="5394960" cy="5288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l">
              <a:lnSpc>
                <a:spcPct val="150000"/>
              </a:lnSpc>
              <a:buClrTx/>
              <a:buSzPct val="80000"/>
              <a:buFont typeface="Wingdings" panose="05000000000000000000" charset="0"/>
            </a:pPr>
            <a:r>
              <a:rPr lang="zh-CN" altLang="en-US">
                <a:solidFill>
                  <a:srgbClr val="000000"/>
                </a:solidFill>
                <a:sym typeface="+mn-ea"/>
              </a:rPr>
              <a:t>。</a:t>
            </a:r>
            <a:endParaRPr lang="zh-CN" altLang="en-US">
              <a:solidFill>
                <a:srgbClr val="000000"/>
              </a:solidFill>
              <a:sym typeface="+mn-ea"/>
            </a:endParaRPr>
          </a:p>
        </p:txBody>
      </p:sp>
      <p:sp>
        <p:nvSpPr>
          <p:cNvPr id="5" name="文本框 10"/>
          <p:cNvSpPr txBox="1"/>
          <p:nvPr/>
        </p:nvSpPr>
        <p:spPr>
          <a:xfrm>
            <a:off x="685800" y="8939899"/>
            <a:ext cx="8969375" cy="521970"/>
          </a:xfrm>
          <a:prstGeom prst="rect">
            <a:avLst/>
          </a:prstGeom>
          <a:solidFill>
            <a:schemeClr val="bg1"/>
          </a:solidFill>
          <a:ln w="9525">
            <a:noFill/>
          </a:ln>
        </p:spPr>
        <p:txBody>
          <a:bodyPr wrap="square">
            <a:spAutoFit/>
          </a:bodyPr>
          <a:p>
            <a:pPr>
              <a:buClrTx/>
              <a:buSzTx/>
              <a:buFontTx/>
            </a:pPr>
            <a:endParaRPr lang="zh-CN" altLang="en-US" sz="2800" b="1" dirty="0">
              <a:solidFill>
                <a:srgbClr val="D28D10"/>
              </a:solidFill>
              <a:sym typeface="+mn-ea"/>
            </a:endParaRPr>
          </a:p>
        </p:txBody>
      </p:sp>
      <p:sp>
        <p:nvSpPr>
          <p:cNvPr id="31" name="矩形 30"/>
          <p:cNvSpPr/>
          <p:nvPr/>
        </p:nvSpPr>
        <p:spPr>
          <a:xfrm>
            <a:off x="685800" y="3373120"/>
            <a:ext cx="5394960" cy="5288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l">
              <a:lnSpc>
                <a:spcPct val="150000"/>
              </a:lnSpc>
              <a:buClrTx/>
              <a:buSzPct val="80000"/>
              <a:buFont typeface="Wingdings" panose="05000000000000000000" charset="0"/>
            </a:pPr>
            <a:r>
              <a:rPr lang="zh-CN" altLang="en-US">
                <a:solidFill>
                  <a:srgbClr val="000000"/>
                </a:solidFill>
                <a:sym typeface="+mn-ea"/>
              </a:rPr>
              <a:t>加强特色风貌保护，严控高层，形成二类风貌区。</a:t>
            </a:r>
            <a:endParaRPr lang="zh-CN" altLang="en-US">
              <a:solidFill>
                <a:srgbClr val="000000"/>
              </a:solidFill>
            </a:endParaRPr>
          </a:p>
          <a:p>
            <a:pPr algn="l">
              <a:lnSpc>
                <a:spcPct val="150000"/>
              </a:lnSpc>
              <a:buClrTx/>
              <a:buSzPct val="80000"/>
              <a:buFont typeface="Wingdings" panose="05000000000000000000" charset="0"/>
            </a:pPr>
            <a:r>
              <a:rPr lang="zh-CN" altLang="en-US">
                <a:solidFill>
                  <a:srgbClr val="000000"/>
                </a:solidFill>
                <a:sym typeface="+mn-ea"/>
              </a:rPr>
              <a:t>“民族风情风貌区”：镇区北部、中部建设集中区域，推行绿色建筑理念，建设主要突出拉祜族文化，以拉祜族元素为主。</a:t>
            </a:r>
            <a:endParaRPr lang="zh-CN" altLang="en-US">
              <a:solidFill>
                <a:srgbClr val="000000"/>
              </a:solidFill>
            </a:endParaRPr>
          </a:p>
          <a:p>
            <a:pPr algn="l">
              <a:lnSpc>
                <a:spcPct val="150000"/>
              </a:lnSpc>
              <a:buClrTx/>
              <a:buSzPct val="80000"/>
              <a:buFont typeface="Wingdings" panose="05000000000000000000" charset="0"/>
            </a:pPr>
            <a:r>
              <a:rPr lang="zh-CN" altLang="en-US">
                <a:solidFill>
                  <a:srgbClr val="000000"/>
                </a:solidFill>
                <a:sym typeface="+mn-ea"/>
              </a:rPr>
              <a:t>“绿色田园风貌区”：镇区西部、西南部田园、茶园分布区域，风貌打造与田园景观相融合，彰显怡人的田园风光。</a:t>
            </a:r>
            <a:endParaRPr lang="zh-CN" altLang="en-US">
              <a:solidFill>
                <a:srgbClr val="000000"/>
              </a:solidFill>
              <a:sym typeface="+mn-ea"/>
            </a:endParaRPr>
          </a:p>
        </p:txBody>
      </p:sp>
      <p:sp>
        <p:nvSpPr>
          <p:cNvPr id="9" name="流程图: 延期 8"/>
          <p:cNvSpPr/>
          <p:nvPr>
            <p:custDataLst>
              <p:tags r:id="rId1"/>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dirty="0">
                <a:latin typeface="黑体" panose="02010609060101010101" charset="-122"/>
                <a:ea typeface="黑体" panose="02010609060101010101" charset="-122"/>
              </a:rPr>
              <a:t>7</a:t>
            </a:r>
            <a:r>
              <a:rPr lang="en-US" altLang="zh-CN" sz="6600" b="1" smtClean="0">
                <a:latin typeface="黑体" panose="02010609060101010101" charset="-122"/>
                <a:ea typeface="黑体" panose="02010609060101010101" charset="-122"/>
              </a:rPr>
              <a:t>.</a:t>
            </a:r>
            <a:endParaRPr lang="en-US" altLang="zh-CN" sz="6600" b="1" dirty="0">
              <a:latin typeface="黑体" panose="02010609060101010101" charset="-122"/>
              <a:ea typeface="黑体" panose="02010609060101010101" charset="-122"/>
            </a:endParaRPr>
          </a:p>
        </p:txBody>
      </p:sp>
      <p:sp>
        <p:nvSpPr>
          <p:cNvPr id="7" name="文本框 6"/>
          <p:cNvSpPr txBox="1"/>
          <p:nvPr>
            <p:custDataLst>
              <p:tags r:id="rId2"/>
            </p:custDataLst>
          </p:nvPr>
        </p:nvSpPr>
        <p:spPr>
          <a:xfrm>
            <a:off x="685800" y="152154"/>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8</a:t>
            </a:r>
            <a:endParaRPr lang="en-US" altLang="zh-CN" sz="6600" b="1" dirty="0">
              <a:solidFill>
                <a:schemeClr val="bg1"/>
              </a:solidFill>
              <a:latin typeface="黑体" panose="02010609060101010101" charset="-122"/>
              <a:ea typeface="黑体" panose="02010609060101010101" charset="-122"/>
            </a:endParaRPr>
          </a:p>
        </p:txBody>
      </p:sp>
      <p:sp>
        <p:nvSpPr>
          <p:cNvPr id="6" name="标题 2"/>
          <p:cNvSpPr txBox="1"/>
          <p:nvPr>
            <p:custDataLst>
              <p:tags r:id="rId3"/>
            </p:custDataLst>
          </p:nvPr>
        </p:nvSpPr>
        <p:spPr>
          <a:xfrm>
            <a:off x="1619250" y="378654"/>
            <a:ext cx="6068318" cy="766371"/>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风貌管控</a:t>
            </a:r>
            <a:endParaRPr lang="zh-CN" altLang="en-US" sz="4000" dirty="0">
              <a:solidFill>
                <a:srgbClr val="D28D10"/>
              </a:solidFill>
            </a:endParaRPr>
          </a:p>
        </p:txBody>
      </p:sp>
      <p:sp>
        <p:nvSpPr>
          <p:cNvPr id="11" name="文本框 10"/>
          <p:cNvSpPr txBox="1"/>
          <p:nvPr/>
        </p:nvSpPr>
        <p:spPr>
          <a:xfrm>
            <a:off x="843915" y="1567000"/>
            <a:ext cx="8969375" cy="1383665"/>
          </a:xfrm>
          <a:prstGeom prst="rect">
            <a:avLst/>
          </a:prstGeom>
          <a:solidFill>
            <a:schemeClr val="bg1"/>
          </a:solidFill>
          <a:ln w="9525">
            <a:noFill/>
          </a:ln>
        </p:spPr>
        <p:txBody>
          <a:bodyPr wrap="square">
            <a:spAutoFit/>
          </a:bodyPr>
          <a:lstStyle/>
          <a:p>
            <a:pPr>
              <a:buClrTx/>
              <a:buSzTx/>
              <a:buFontTx/>
            </a:pPr>
            <a:r>
              <a:rPr lang="zh-CN" altLang="en-US" sz="2800" b="1" smtClean="0">
                <a:solidFill>
                  <a:srgbClr val="D28D10"/>
                </a:solidFill>
                <a:sym typeface="+mn-ea"/>
              </a:rPr>
              <a:t>风貌定位：</a:t>
            </a:r>
            <a:r>
              <a:rPr lang="zh-CN" altLang="en-US" sz="2800" dirty="0">
                <a:latin typeface="微软雅黑" panose="020B0503020204020204" pitchFamily="34" charset="-122"/>
                <a:ea typeface="微软雅黑" panose="020B0503020204020204" pitchFamily="34" charset="-122"/>
                <a:sym typeface="+mn-ea"/>
              </a:rPr>
              <a:t>打造成为“高山常青，绿水长流，民族文化鲜活灿烂”的拉祜族特色乡镇，打造全国唯一的拉祜族原真文化体验旅游小镇，世界拉祜族的精神家园</a:t>
            </a:r>
            <a:endParaRPr lang="zh-CN" altLang="en-US" sz="2800" b="1" dirty="0">
              <a:sym typeface="+mn-ea"/>
            </a:endParaRPr>
          </a:p>
        </p:txBody>
      </p:sp>
      <p:sp>
        <p:nvSpPr>
          <p:cNvPr id="14" name="文本框 13"/>
          <p:cNvSpPr txBox="1"/>
          <p:nvPr/>
        </p:nvSpPr>
        <p:spPr>
          <a:xfrm>
            <a:off x="685800" y="8940289"/>
            <a:ext cx="2738502" cy="521970"/>
          </a:xfrm>
          <a:prstGeom prst="rect">
            <a:avLst/>
          </a:prstGeom>
          <a:noFill/>
          <a:ln w="9525">
            <a:noFill/>
          </a:ln>
        </p:spPr>
        <p:txBody>
          <a:bodyPr wrap="square">
            <a:spAutoFit/>
          </a:bodyPr>
          <a:lstStyle/>
          <a:p>
            <a:pPr indent="0"/>
            <a:r>
              <a:rPr lang="zh-CN" altLang="en-US" sz="2800" b="1">
                <a:solidFill>
                  <a:srgbClr val="D28D10"/>
                </a:solidFill>
              </a:rPr>
              <a:t>建筑风貌管控</a:t>
            </a:r>
            <a:endParaRPr lang="zh-CN" altLang="en-US" sz="2800" b="1" dirty="0">
              <a:solidFill>
                <a:srgbClr val="D28D10"/>
              </a:solidFill>
            </a:endParaRPr>
          </a:p>
        </p:txBody>
      </p:sp>
      <p:sp>
        <p:nvSpPr>
          <p:cNvPr id="24" name="矩形 23"/>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文本框 10"/>
          <p:cNvSpPr txBox="1"/>
          <p:nvPr/>
        </p:nvSpPr>
        <p:spPr>
          <a:xfrm>
            <a:off x="843915" y="3672574"/>
            <a:ext cx="8969375" cy="521970"/>
          </a:xfrm>
          <a:prstGeom prst="rect">
            <a:avLst/>
          </a:prstGeom>
          <a:solidFill>
            <a:schemeClr val="bg1"/>
          </a:solidFill>
          <a:ln w="9525">
            <a:noFill/>
          </a:ln>
        </p:spPr>
        <p:txBody>
          <a:bodyPr wrap="square">
            <a:spAutoFit/>
          </a:bodyPr>
          <a:lstStyle/>
          <a:p>
            <a:pPr>
              <a:buClrTx/>
              <a:buSzTx/>
              <a:buFontTx/>
            </a:pPr>
            <a:r>
              <a:rPr lang="zh-CN" altLang="en-US" sz="2800" b="1">
                <a:solidFill>
                  <a:srgbClr val="D28D10"/>
                </a:solidFill>
                <a:sym typeface="+mn-ea"/>
              </a:rPr>
              <a:t>风貌格局</a:t>
            </a:r>
            <a:endParaRPr lang="zh-CN" altLang="en-US" sz="2800" b="1" dirty="0">
              <a:solidFill>
                <a:srgbClr val="D28D10"/>
              </a:solidFill>
              <a:sym typeface="+mn-ea"/>
            </a:endParaRPr>
          </a:p>
        </p:txBody>
      </p:sp>
      <p:sp>
        <p:nvSpPr>
          <p:cNvPr id="100" name="文本框 99"/>
          <p:cNvSpPr txBox="1"/>
          <p:nvPr/>
        </p:nvSpPr>
        <p:spPr>
          <a:xfrm>
            <a:off x="685800" y="9462770"/>
            <a:ext cx="5395595" cy="4765040"/>
          </a:xfrm>
          <a:prstGeom prst="rect">
            <a:avLst/>
          </a:prstGeom>
          <a:noFill/>
          <a:ln w="9525">
            <a:noFill/>
          </a:ln>
        </p:spPr>
        <p:txBody>
          <a:bodyPr>
            <a:noAutofit/>
          </a:bodyPr>
          <a:p>
            <a:pPr algn="l">
              <a:lnSpc>
                <a:spcPct val="150000"/>
              </a:lnSpc>
              <a:buClrTx/>
              <a:buSzPct val="80000"/>
              <a:buFont typeface="Wingdings" panose="05000000000000000000" charset="0"/>
            </a:pPr>
            <a:endParaRPr lang="zh-CN" altLang="en-US" b="0">
              <a:solidFill>
                <a:srgbClr val="000000"/>
              </a:solidFill>
            </a:endParaRPr>
          </a:p>
          <a:p>
            <a:pPr algn="l">
              <a:lnSpc>
                <a:spcPct val="150000"/>
              </a:lnSpc>
              <a:buClrTx/>
              <a:buSzPct val="80000"/>
              <a:buFont typeface="Wingdings" panose="05000000000000000000" charset="0"/>
            </a:pPr>
            <a:r>
              <a:rPr lang="zh-CN" altLang="en-US" b="0">
                <a:solidFill>
                  <a:srgbClr val="000000"/>
                </a:solidFill>
              </a:rPr>
              <a:t>公共建筑或住宅建筑，建筑形式宜体现拉祜族民族文化元素和民族建筑特色，建筑材料宜用既经济又美观的本地材料，屋顶色彩可采用贴近自然、与周围环境协调的颜色。建筑空间亲切宜人，建筑风格自然明快，保护好乡驻地周边可视范围内的自然山体、水体和农田，形成良好的村落背景，打造为以青山、蓝天、碧水、田园为背景，建筑层层叠落的田园小镇。</a:t>
            </a:r>
            <a:endParaRPr lang="zh-CN" altLang="en-US" b="0">
              <a:solidFill>
                <a:srgbClr val="000000"/>
              </a:solidFill>
            </a:endParaRPr>
          </a:p>
        </p:txBody>
      </p:sp>
      <p:pic>
        <p:nvPicPr>
          <p:cNvPr id="13" name="图片 12" descr="fdc38386244a43049ba3e860fbdbd85c"/>
          <p:cNvPicPr>
            <a:picLocks noChangeAspect="1"/>
          </p:cNvPicPr>
          <p:nvPr/>
        </p:nvPicPr>
        <p:blipFill>
          <a:blip r:embed="rId4"/>
          <a:stretch>
            <a:fillRect/>
          </a:stretch>
        </p:blipFill>
        <p:spPr>
          <a:xfrm>
            <a:off x="6108700" y="7903845"/>
            <a:ext cx="4026535" cy="2954655"/>
          </a:xfrm>
          <a:prstGeom prst="rect">
            <a:avLst/>
          </a:prstGeom>
        </p:spPr>
      </p:pic>
      <p:pic>
        <p:nvPicPr>
          <p:cNvPr id="15" name="图片 14"/>
          <p:cNvPicPr>
            <a:picLocks noChangeAspect="1"/>
          </p:cNvPicPr>
          <p:nvPr/>
        </p:nvPicPr>
        <p:blipFill>
          <a:blip r:embed="rId5"/>
          <a:stretch>
            <a:fillRect/>
          </a:stretch>
        </p:blipFill>
        <p:spPr>
          <a:xfrm>
            <a:off x="6108065" y="4194810"/>
            <a:ext cx="4014470" cy="3458845"/>
          </a:xfrm>
          <a:prstGeom prst="rect">
            <a:avLst/>
          </a:prstGeom>
        </p:spPr>
      </p:pic>
      <p:pic>
        <p:nvPicPr>
          <p:cNvPr id="16" name="图片 15"/>
          <p:cNvPicPr>
            <a:picLocks noChangeAspect="1"/>
          </p:cNvPicPr>
          <p:nvPr/>
        </p:nvPicPr>
        <p:blipFill>
          <a:blip r:embed="rId6"/>
          <a:stretch>
            <a:fillRect/>
          </a:stretch>
        </p:blipFill>
        <p:spPr>
          <a:xfrm>
            <a:off x="6108700" y="11108690"/>
            <a:ext cx="4013200" cy="3042920"/>
          </a:xfrm>
          <a:prstGeom prst="rect">
            <a:avLst/>
          </a:prstGeom>
        </p:spPr>
      </p:pic>
    </p:spTree>
    <p:custDataLst>
      <p:tags r:id="rId7"/>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I:\乡镇规划\ppt图片\南美\R-C (6).jpgR-C (6)"/>
          <p:cNvPicPr>
            <a:picLocks noChangeAspect="1"/>
          </p:cNvPicPr>
          <p:nvPr/>
        </p:nvPicPr>
        <p:blipFill>
          <a:blip r:embed="rId1"/>
          <a:srcRect/>
          <a:stretch>
            <a:fillRect/>
          </a:stretch>
        </p:blipFill>
        <p:spPr>
          <a:xfrm>
            <a:off x="20320" y="826135"/>
            <a:ext cx="10691495" cy="15326995"/>
          </a:xfrm>
          <a:prstGeom prst="rect">
            <a:avLst/>
          </a:prstGeom>
        </p:spPr>
      </p:pic>
      <p:sp>
        <p:nvSpPr>
          <p:cNvPr id="3" name="文本框 2"/>
          <p:cNvSpPr txBox="1"/>
          <p:nvPr>
            <p:custDataLst>
              <p:tags r:id="rId2"/>
            </p:custDataLst>
          </p:nvPr>
        </p:nvSpPr>
        <p:spPr>
          <a:xfrm>
            <a:off x="279717" y="230189"/>
            <a:ext cx="3651885" cy="3569335"/>
          </a:xfrm>
          <a:prstGeom prst="rect">
            <a:avLst/>
          </a:prstGeom>
          <a:noFill/>
        </p:spPr>
        <p:txBody>
          <a:bodyPr wrap="square" rtlCol="0">
            <a:spAutoFit/>
          </a:bodyPr>
          <a:lstStyle/>
          <a:p>
            <a:r>
              <a:rPr lang="en-US" altLang="zh-CN" sz="22600" spc="-300" smtClean="0">
                <a:solidFill>
                  <a:schemeClr val="bg1"/>
                </a:solidFill>
                <a:latin typeface="Arial" panose="020B0604020202020204" pitchFamily="34" charset="0"/>
                <a:ea typeface="华文细黑" panose="02010600040101010101" charset="-122"/>
                <a:cs typeface="Arial" panose="020B0604020202020204" pitchFamily="34" charset="0"/>
              </a:rPr>
              <a:t>08</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
        <p:nvSpPr>
          <p:cNvPr id="6" name="文本框 5"/>
          <p:cNvSpPr txBox="1"/>
          <p:nvPr>
            <p:custDataLst>
              <p:tags r:id="rId3"/>
            </p:custDataLst>
          </p:nvPr>
        </p:nvSpPr>
        <p:spPr>
          <a:xfrm>
            <a:off x="457834" y="4698698"/>
            <a:ext cx="7047866" cy="1502976"/>
          </a:xfrm>
          <a:prstGeom prst="rect">
            <a:avLst/>
          </a:prstGeom>
          <a:noFill/>
        </p:spPr>
        <p:txBody>
          <a:bodyPr wrap="square" rtlCol="0">
            <a:spAutoFit/>
          </a:bodyPr>
          <a:lstStyle/>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8.1 </a:t>
            </a:r>
            <a:r>
              <a:rPr lang="zh-CN" altLang="en-US" sz="3000" b="1" dirty="0">
                <a:solidFill>
                  <a:schemeClr val="bg1"/>
                </a:solidFill>
                <a:latin typeface="微软雅黑" panose="020B0503020204020204" pitchFamily="34" charset="-122"/>
                <a:ea typeface="微软雅黑" panose="020B0503020204020204" pitchFamily="34" charset="-122"/>
                <a:sym typeface="+mn-ea"/>
              </a:rPr>
              <a:t>规划传导</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8.2 </a:t>
            </a:r>
            <a:r>
              <a:rPr lang="zh-CN" altLang="en-US" sz="3000" b="1" dirty="0">
                <a:solidFill>
                  <a:schemeClr val="bg1"/>
                </a:solidFill>
                <a:latin typeface="微软雅黑" panose="020B0503020204020204" pitchFamily="34" charset="-122"/>
                <a:ea typeface="微软雅黑" panose="020B0503020204020204" pitchFamily="34" charset="-122"/>
                <a:sym typeface="+mn-ea"/>
              </a:rPr>
              <a:t>保障政策</a:t>
            </a:r>
            <a:r>
              <a:rPr lang="zh-CN" altLang="en-US" sz="3000" b="1">
                <a:solidFill>
                  <a:schemeClr val="bg1"/>
                </a:solidFill>
                <a:latin typeface="微软雅黑" panose="020B0503020204020204" pitchFamily="34" charset="-122"/>
                <a:ea typeface="微软雅黑" panose="020B0503020204020204" pitchFamily="34" charset="-122"/>
                <a:sym typeface="+mn-ea"/>
              </a:rPr>
              <a:t>与</a:t>
            </a:r>
            <a:r>
              <a:rPr lang="zh-CN" altLang="en-US" sz="3000" b="1" smtClean="0">
                <a:solidFill>
                  <a:schemeClr val="bg1"/>
                </a:solidFill>
                <a:latin typeface="微软雅黑" panose="020B0503020204020204" pitchFamily="34" charset="-122"/>
                <a:ea typeface="微软雅黑" panose="020B0503020204020204" pitchFamily="34" charset="-122"/>
                <a:sym typeface="+mn-ea"/>
              </a:rPr>
              <a:t>措施</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4"/>
            </p:custDataLst>
          </p:nvPr>
        </p:nvSpPr>
        <p:spPr>
          <a:xfrm>
            <a:off x="457834" y="3817453"/>
            <a:ext cx="9349553" cy="830997"/>
          </a:xfrm>
          <a:prstGeom prst="rect">
            <a:avLst/>
          </a:prstGeom>
          <a:noFill/>
        </p:spPr>
        <p:txBody>
          <a:bodyPr wrap="square" rtlCol="0">
            <a:spAutoFit/>
          </a:bodyPr>
          <a:lstStyle/>
          <a:p>
            <a:r>
              <a:rPr lang="zh-CN" altLang="en-US" sz="4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规划传导与实施保障</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 name="组合 7"/>
          <p:cNvGrpSpPr/>
          <p:nvPr/>
        </p:nvGrpSpPr>
        <p:grpSpPr>
          <a:xfrm>
            <a:off x="0" y="11943715"/>
            <a:ext cx="10711988" cy="3176270"/>
            <a:chOff x="0" y="18809"/>
            <a:chExt cx="16837" cy="5002"/>
          </a:xfrm>
        </p:grpSpPr>
        <p:sp>
          <p:nvSpPr>
            <p:cNvPr id="10" name="任意多边形 20"/>
            <p:cNvSpPr/>
            <p:nvPr>
              <p:custDataLst>
                <p:tags r:id="rId5"/>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23"/>
            <p:cNvSpPr/>
            <p:nvPr>
              <p:custDataLst>
                <p:tags r:id="rId6"/>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22"/>
            <p:cNvSpPr/>
            <p:nvPr>
              <p:custDataLst>
                <p:tags r:id="rId7"/>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ustDataLst>
      <p:tags r:id="rId8"/>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01" y="10533795"/>
            <a:ext cx="10699514" cy="4624475"/>
          </a:xfrm>
          <a:prstGeom prst="rect">
            <a:avLst/>
          </a:prstGeom>
        </p:spPr>
      </p:pic>
      <p:sp>
        <p:nvSpPr>
          <p:cNvPr id="52" name="矩形 51"/>
          <p:cNvSpPr/>
          <p:nvPr/>
        </p:nvSpPr>
        <p:spPr>
          <a:xfrm>
            <a:off x="0" y="9521160"/>
            <a:ext cx="10691814" cy="5637110"/>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1113155" y="565785"/>
            <a:ext cx="933450" cy="1130935"/>
          </a:xfrm>
          <a:prstGeom prst="rect">
            <a:avLst/>
          </a:prstGeom>
          <a:noFill/>
        </p:spPr>
        <p:txBody>
          <a:bodyPr wrap="square" rtlCol="0">
            <a:noAutofit/>
          </a:bodyPr>
          <a:lstStyle/>
          <a:p>
            <a:r>
              <a:rPr lang="en-US" altLang="zh-CN" sz="9600" b="1">
                <a:solidFill>
                  <a:schemeClr val="bg1"/>
                </a:solidFill>
                <a:latin typeface="楷体" panose="02010609060101010101" pitchFamily="49" charset="-122"/>
                <a:ea typeface="楷体" panose="02010609060101010101" pitchFamily="49" charset="-122"/>
              </a:rPr>
              <a:t>1</a:t>
            </a:r>
            <a:endParaRPr lang="en-US" altLang="zh-CN" sz="9600" b="1">
              <a:solidFill>
                <a:schemeClr val="bg1"/>
              </a:solidFill>
              <a:latin typeface="楷体" panose="02010609060101010101" pitchFamily="49" charset="-122"/>
              <a:ea typeface="楷体" panose="02010609060101010101" pitchFamily="49" charset="-122"/>
            </a:endParaRPr>
          </a:p>
        </p:txBody>
      </p:sp>
      <p:sp>
        <p:nvSpPr>
          <p:cNvPr id="8" name="标题 2"/>
          <p:cNvSpPr txBox="1"/>
          <p:nvPr>
            <p:custDataLst>
              <p:tags r:id="rId3"/>
            </p:custDataLst>
          </p:nvPr>
        </p:nvSpPr>
        <p:spPr>
          <a:xfrm>
            <a:off x="1655445" y="391160"/>
            <a:ext cx="5812155" cy="126555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规划传导</a:t>
            </a:r>
            <a:endParaRPr lang="zh-CN" altLang="en-US" sz="4000" dirty="0">
              <a:solidFill>
                <a:srgbClr val="D28D10"/>
              </a:solidFill>
            </a:endParaRPr>
          </a:p>
        </p:txBody>
      </p:sp>
      <p:sp>
        <p:nvSpPr>
          <p:cNvPr id="25" name="文本框 71"/>
          <p:cNvSpPr txBox="1"/>
          <p:nvPr>
            <p:custDataLst>
              <p:tags r:id="rId4"/>
            </p:custDataLst>
          </p:nvPr>
        </p:nvSpPr>
        <p:spPr>
          <a:xfrm>
            <a:off x="852763" y="1503187"/>
            <a:ext cx="7156450" cy="461665"/>
          </a:xfrm>
          <a:prstGeom prst="rect">
            <a:avLst/>
          </a:prstGeom>
          <a:noFill/>
          <a:ln>
            <a:noFill/>
          </a:ln>
        </p:spPr>
        <p:txBody>
          <a:bodyPr wrap="square" rtlCol="0">
            <a:spAutoFit/>
          </a:bodyPr>
          <a:lstStyle/>
          <a:p>
            <a:r>
              <a:rPr lang="zh-CN" altLang="en-US" sz="2400" b="1">
                <a:solidFill>
                  <a:schemeClr val="tx1">
                    <a:lumMod val="65000"/>
                    <a:lumOff val="35000"/>
                  </a:schemeClr>
                </a:solidFill>
                <a:latin typeface="+mn-ea"/>
              </a:rPr>
              <a:t>落实上位规划纵向指引</a:t>
            </a:r>
            <a:endParaRPr sz="2400" b="1" dirty="0">
              <a:solidFill>
                <a:schemeClr val="tx1">
                  <a:lumMod val="65000"/>
                  <a:lumOff val="35000"/>
                </a:schemeClr>
              </a:solidFill>
              <a:latin typeface="+mn-ea"/>
            </a:endParaRPr>
          </a:p>
        </p:txBody>
      </p:sp>
      <p:sp>
        <p:nvSpPr>
          <p:cNvPr id="26" name="文本框 6"/>
          <p:cNvSpPr txBox="1"/>
          <p:nvPr/>
        </p:nvSpPr>
        <p:spPr>
          <a:xfrm>
            <a:off x="852762" y="1976715"/>
            <a:ext cx="8964000" cy="783590"/>
          </a:xfrm>
          <a:prstGeom prst="rect">
            <a:avLst/>
          </a:prstGeom>
          <a:solidFill>
            <a:schemeClr val="bg1">
              <a:lumMod val="95000"/>
            </a:schemeClr>
          </a:solidFill>
        </p:spPr>
        <p:txBody>
          <a:bodyPr wrap="square" rtlCol="0">
            <a:spAutoFit/>
          </a:bodyPr>
          <a:lstStyle/>
          <a:p>
            <a:pPr>
              <a:lnSpc>
                <a:spcPts val="2700"/>
              </a:lnSpc>
            </a:pPr>
            <a:r>
              <a:rPr lang="zh-CN" altLang="en-US"/>
              <a:t>严格贯彻落实国家、云南省、临沧市、临翔区明确的主体功能定位及约束性指标、资源底线和空间管控要求、重要名录、重大政策和制度等强制性</a:t>
            </a:r>
            <a:r>
              <a:rPr lang="zh-CN" altLang="en-US" smtClean="0"/>
              <a:t>内容。</a:t>
            </a:r>
            <a:endParaRPr lang="zh-CN" altLang="en-US" dirty="0"/>
          </a:p>
        </p:txBody>
      </p:sp>
      <p:grpSp>
        <p:nvGrpSpPr>
          <p:cNvPr id="12" name="组合 11"/>
          <p:cNvGrpSpPr/>
          <p:nvPr/>
        </p:nvGrpSpPr>
        <p:grpSpPr>
          <a:xfrm>
            <a:off x="865129" y="5845631"/>
            <a:ext cx="8856000" cy="4133001"/>
            <a:chOff x="757555" y="3732244"/>
            <a:chExt cx="8856000" cy="4133001"/>
          </a:xfrm>
        </p:grpSpPr>
        <p:grpSp>
          <p:nvGrpSpPr>
            <p:cNvPr id="11" name="组合 10"/>
            <p:cNvGrpSpPr/>
            <p:nvPr/>
          </p:nvGrpSpPr>
          <p:grpSpPr>
            <a:xfrm>
              <a:off x="6912762" y="6602992"/>
              <a:ext cx="467205" cy="247323"/>
              <a:chOff x="5099513" y="9566241"/>
              <a:chExt cx="467205" cy="247323"/>
            </a:xfrm>
          </p:grpSpPr>
          <p:sp>
            <p:nvSpPr>
              <p:cNvPr id="10" name="右箭头 9"/>
              <p:cNvSpPr/>
              <p:nvPr/>
            </p:nvSpPr>
            <p:spPr>
              <a:xfrm>
                <a:off x="5236192" y="9566242"/>
                <a:ext cx="330526" cy="24732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右箭头 38"/>
              <p:cNvSpPr/>
              <p:nvPr/>
            </p:nvSpPr>
            <p:spPr>
              <a:xfrm rot="10800000">
                <a:off x="5099513" y="9566241"/>
                <a:ext cx="330526" cy="24732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下箭头 1"/>
            <p:cNvSpPr/>
            <p:nvPr/>
          </p:nvSpPr>
          <p:spPr>
            <a:xfrm>
              <a:off x="4074521" y="3900196"/>
              <a:ext cx="2344938" cy="3701980"/>
            </a:xfrm>
            <a:prstGeom prst="downArrow">
              <a:avLst/>
            </a:prstGeom>
            <a:solidFill>
              <a:schemeClr val="bg1">
                <a:lumMod val="8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文本框 34"/>
            <p:cNvSpPr txBox="1"/>
            <p:nvPr>
              <p:custDataLst>
                <p:tags r:id="rId5"/>
              </p:custDataLst>
            </p:nvPr>
          </p:nvSpPr>
          <p:spPr>
            <a:xfrm>
              <a:off x="757555" y="3732244"/>
              <a:ext cx="8856000" cy="430887"/>
            </a:xfrm>
            <a:prstGeom prst="rect">
              <a:avLst/>
            </a:prstGeom>
            <a:solidFill>
              <a:srgbClr val="EBAE03"/>
            </a:solidFill>
            <a:effectLst>
              <a:outerShdw blurRad="76200" dist="12700" dir="2700000" sy="-23000" kx="-800400" algn="bl" rotWithShape="0">
                <a:prstClr val="black">
                  <a:alpha val="20000"/>
                </a:prstClr>
              </a:outerShdw>
            </a:effectLst>
          </p:spPr>
          <p:txBody>
            <a:bodyPr wrap="square" rtlCol="0">
              <a:spAutoFit/>
            </a:bodyPr>
            <a:lstStyle/>
            <a:p>
              <a:pPr algn="ctr"/>
              <a:r>
                <a:rPr lang="zh-CN" altLang="en-US" sz="2200" b="1">
                  <a:solidFill>
                    <a:schemeClr val="bg2"/>
                  </a:solidFill>
                </a:rPr>
                <a:t>云南省国土空间规划</a:t>
              </a:r>
              <a:endParaRPr lang="zh-CN" altLang="en-US" sz="2200" b="1" dirty="0">
                <a:solidFill>
                  <a:schemeClr val="bg2"/>
                </a:solidFill>
              </a:endParaRPr>
            </a:p>
          </p:txBody>
        </p:sp>
        <p:sp>
          <p:nvSpPr>
            <p:cNvPr id="29" name="文本框 34"/>
            <p:cNvSpPr txBox="1"/>
            <p:nvPr>
              <p:custDataLst>
                <p:tags r:id="rId6"/>
              </p:custDataLst>
            </p:nvPr>
          </p:nvSpPr>
          <p:spPr>
            <a:xfrm>
              <a:off x="757555" y="4645866"/>
              <a:ext cx="8856000" cy="430887"/>
            </a:xfrm>
            <a:prstGeom prst="rect">
              <a:avLst/>
            </a:prstGeom>
            <a:solidFill>
              <a:srgbClr val="EBAE03"/>
            </a:solidFill>
            <a:effectLst>
              <a:outerShdw blurRad="76200" dist="12700" dir="2700000" sy="-23000" kx="-800400" algn="bl" rotWithShape="0">
                <a:prstClr val="black">
                  <a:alpha val="20000"/>
                </a:prstClr>
              </a:outerShdw>
            </a:effectLst>
          </p:spPr>
          <p:txBody>
            <a:bodyPr wrap="square" rtlCol="0">
              <a:spAutoFit/>
            </a:bodyPr>
            <a:lstStyle/>
            <a:p>
              <a:pPr algn="ctr"/>
              <a:r>
                <a:rPr lang="zh-CN" altLang="en-US" sz="2200" b="1">
                  <a:solidFill>
                    <a:schemeClr val="bg2"/>
                  </a:solidFill>
                </a:rPr>
                <a:t>临沧市国土空间总体规划</a:t>
              </a:r>
              <a:endParaRPr lang="zh-CN" altLang="en-US" sz="2200" b="1" dirty="0">
                <a:solidFill>
                  <a:schemeClr val="bg2"/>
                </a:solidFill>
              </a:endParaRPr>
            </a:p>
          </p:txBody>
        </p:sp>
        <p:sp>
          <p:nvSpPr>
            <p:cNvPr id="30" name="文本框 34"/>
            <p:cNvSpPr txBox="1"/>
            <p:nvPr>
              <p:custDataLst>
                <p:tags r:id="rId7"/>
              </p:custDataLst>
            </p:nvPr>
          </p:nvSpPr>
          <p:spPr>
            <a:xfrm>
              <a:off x="757555" y="5559488"/>
              <a:ext cx="8856000" cy="429895"/>
            </a:xfrm>
            <a:prstGeom prst="rect">
              <a:avLst/>
            </a:prstGeom>
            <a:solidFill>
              <a:srgbClr val="EBAE03"/>
            </a:solidFill>
            <a:effectLst>
              <a:outerShdw blurRad="76200" dist="12700" dir="2700000" sy="-23000" kx="-800400" algn="bl" rotWithShape="0">
                <a:prstClr val="black">
                  <a:alpha val="20000"/>
                </a:prstClr>
              </a:outerShdw>
            </a:effectLst>
          </p:spPr>
          <p:txBody>
            <a:bodyPr wrap="square" rtlCol="0">
              <a:spAutoFit/>
            </a:bodyPr>
            <a:lstStyle/>
            <a:p>
              <a:pPr algn="ctr"/>
              <a:r>
                <a:rPr lang="zh-CN" altLang="en-US" sz="2200" b="1">
                  <a:solidFill>
                    <a:schemeClr val="bg2"/>
                  </a:solidFill>
                </a:rPr>
                <a:t>临翔区国土空间总体规划</a:t>
              </a:r>
              <a:endParaRPr lang="zh-CN" altLang="en-US" sz="2200" b="1" dirty="0">
                <a:solidFill>
                  <a:schemeClr val="bg2"/>
                </a:solidFill>
              </a:endParaRPr>
            </a:p>
          </p:txBody>
        </p:sp>
        <p:sp>
          <p:nvSpPr>
            <p:cNvPr id="31" name="文本框 34"/>
            <p:cNvSpPr txBox="1"/>
            <p:nvPr>
              <p:custDataLst>
                <p:tags r:id="rId8"/>
              </p:custDataLst>
            </p:nvPr>
          </p:nvSpPr>
          <p:spPr>
            <a:xfrm>
              <a:off x="3431635" y="6511210"/>
              <a:ext cx="3564000" cy="430887"/>
            </a:xfrm>
            <a:prstGeom prst="rect">
              <a:avLst/>
            </a:prstGeom>
            <a:solidFill>
              <a:srgbClr val="EBAE03"/>
            </a:solidFill>
            <a:effectLst>
              <a:outerShdw blurRad="76200" dist="12700" dir="2700000" sy="-23000" kx="-800400" algn="bl" rotWithShape="0">
                <a:prstClr val="black">
                  <a:alpha val="20000"/>
                </a:prstClr>
              </a:outerShdw>
            </a:effectLst>
          </p:spPr>
          <p:txBody>
            <a:bodyPr wrap="square" rtlCol="0">
              <a:spAutoFit/>
            </a:bodyPr>
            <a:lstStyle/>
            <a:p>
              <a:pPr algn="ctr"/>
              <a:r>
                <a:rPr lang="zh-CN" altLang="en-US" sz="2200" b="1">
                  <a:solidFill>
                    <a:schemeClr val="bg2"/>
                  </a:solidFill>
                </a:rPr>
                <a:t>乡（镇）国土</a:t>
              </a:r>
              <a:r>
                <a:rPr lang="zh-CN" altLang="en-US" sz="2200" b="1" smtClean="0">
                  <a:solidFill>
                    <a:schemeClr val="bg2"/>
                  </a:solidFill>
                </a:rPr>
                <a:t>空间规划</a:t>
              </a:r>
              <a:endParaRPr lang="zh-CN" altLang="en-US" sz="2200" b="1" dirty="0">
                <a:solidFill>
                  <a:schemeClr val="bg2"/>
                </a:solidFill>
              </a:endParaRPr>
            </a:p>
          </p:txBody>
        </p:sp>
        <p:sp>
          <p:nvSpPr>
            <p:cNvPr id="32" name="文本框 34"/>
            <p:cNvSpPr txBox="1"/>
            <p:nvPr>
              <p:custDataLst>
                <p:tags r:id="rId9"/>
              </p:custDataLst>
            </p:nvPr>
          </p:nvSpPr>
          <p:spPr>
            <a:xfrm>
              <a:off x="3394312" y="7386733"/>
              <a:ext cx="3564000" cy="430887"/>
            </a:xfrm>
            <a:prstGeom prst="rect">
              <a:avLst/>
            </a:prstGeom>
            <a:solidFill>
              <a:srgbClr val="EBAE03"/>
            </a:solidFill>
            <a:effectLst>
              <a:outerShdw blurRad="76200" dist="12700" dir="2700000" sy="-23000" kx="-800400" algn="bl" rotWithShape="0">
                <a:prstClr val="black">
                  <a:alpha val="20000"/>
                </a:prstClr>
              </a:outerShdw>
            </a:effectLst>
          </p:spPr>
          <p:txBody>
            <a:bodyPr wrap="square" rtlCol="0">
              <a:spAutoFit/>
            </a:bodyPr>
            <a:lstStyle/>
            <a:p>
              <a:pPr algn="ctr"/>
              <a:r>
                <a:rPr lang="zh-CN" altLang="en-US" sz="2200" b="1">
                  <a:solidFill>
                    <a:schemeClr val="bg2"/>
                  </a:solidFill>
                </a:rPr>
                <a:t>村庄规划</a:t>
              </a:r>
              <a:endParaRPr lang="zh-CN" altLang="en-US" sz="2200" b="1" dirty="0">
                <a:solidFill>
                  <a:schemeClr val="bg2"/>
                </a:solidFill>
              </a:endParaRPr>
            </a:p>
          </p:txBody>
        </p:sp>
        <p:sp>
          <p:nvSpPr>
            <p:cNvPr id="4" name="矩形 3"/>
            <p:cNvSpPr/>
            <p:nvPr/>
          </p:nvSpPr>
          <p:spPr>
            <a:xfrm>
              <a:off x="757555" y="6520735"/>
              <a:ext cx="2284225" cy="1344510"/>
            </a:xfrm>
            <a:prstGeom prst="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矩形 34"/>
            <p:cNvSpPr/>
            <p:nvPr/>
          </p:nvSpPr>
          <p:spPr>
            <a:xfrm>
              <a:off x="7329330" y="6520735"/>
              <a:ext cx="2284225" cy="1344510"/>
            </a:xfrm>
            <a:prstGeom prst="rect">
              <a:avLst/>
            </a:prstGeom>
            <a:solidFill>
              <a:srgbClr val="EBAE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下箭头 8"/>
            <p:cNvSpPr/>
            <p:nvPr/>
          </p:nvSpPr>
          <p:spPr>
            <a:xfrm>
              <a:off x="1655445" y="6158326"/>
              <a:ext cx="466725" cy="298458"/>
            </a:xfrm>
            <a:prstGeom prst="downArrow">
              <a:avLst/>
            </a:prstGeom>
            <a:solidFill>
              <a:schemeClr val="bg1">
                <a:lumMod val="8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下箭头 36"/>
            <p:cNvSpPr/>
            <p:nvPr/>
          </p:nvSpPr>
          <p:spPr>
            <a:xfrm>
              <a:off x="8238079" y="6161497"/>
              <a:ext cx="466725" cy="298458"/>
            </a:xfrm>
            <a:prstGeom prst="downArrow">
              <a:avLst/>
            </a:prstGeom>
            <a:solidFill>
              <a:schemeClr val="bg1">
                <a:lumMod val="8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34"/>
            <p:cNvSpPr txBox="1"/>
            <p:nvPr>
              <p:custDataLst>
                <p:tags r:id="rId10"/>
              </p:custDataLst>
            </p:nvPr>
          </p:nvSpPr>
          <p:spPr>
            <a:xfrm>
              <a:off x="1113155" y="6832079"/>
              <a:ext cx="1624793" cy="769441"/>
            </a:xfrm>
            <a:prstGeom prst="rect">
              <a:avLst/>
            </a:prstGeom>
            <a:noFill/>
            <a:ln>
              <a:noFill/>
            </a:ln>
            <a:effectLst/>
          </p:spPr>
          <p:txBody>
            <a:bodyPr wrap="square" rtlCol="0">
              <a:spAutoFit/>
            </a:bodyPr>
            <a:lstStyle/>
            <a:p>
              <a:pPr algn="ctr"/>
              <a:r>
                <a:rPr lang="zh-CN" altLang="en-US" sz="2200" b="1">
                  <a:solidFill>
                    <a:schemeClr val="bg2"/>
                  </a:solidFill>
                </a:rPr>
                <a:t>控制线详细规划</a:t>
              </a:r>
              <a:endParaRPr lang="zh-CN" altLang="en-US" sz="2200" b="1" dirty="0">
                <a:solidFill>
                  <a:schemeClr val="bg2"/>
                </a:solidFill>
              </a:endParaRPr>
            </a:p>
          </p:txBody>
        </p:sp>
        <p:sp>
          <p:nvSpPr>
            <p:cNvPr id="43" name="文本框 34"/>
            <p:cNvSpPr txBox="1"/>
            <p:nvPr>
              <p:custDataLst>
                <p:tags r:id="rId11"/>
              </p:custDataLst>
            </p:nvPr>
          </p:nvSpPr>
          <p:spPr>
            <a:xfrm>
              <a:off x="7659045" y="6832735"/>
              <a:ext cx="1624793" cy="769441"/>
            </a:xfrm>
            <a:prstGeom prst="rect">
              <a:avLst/>
            </a:prstGeom>
            <a:noFill/>
            <a:ln>
              <a:noFill/>
            </a:ln>
            <a:effectLst/>
          </p:spPr>
          <p:txBody>
            <a:bodyPr wrap="square" rtlCol="0">
              <a:spAutoFit/>
            </a:bodyPr>
            <a:lstStyle/>
            <a:p>
              <a:pPr algn="ctr"/>
              <a:r>
                <a:rPr lang="zh-CN" altLang="en-US" sz="2200" b="1">
                  <a:solidFill>
                    <a:schemeClr val="bg2"/>
                  </a:solidFill>
                </a:rPr>
                <a:t>相关专</a:t>
              </a:r>
              <a:endParaRPr lang="en-US" altLang="zh-CN" sz="2200" b="1">
                <a:solidFill>
                  <a:schemeClr val="bg2"/>
                </a:solidFill>
              </a:endParaRPr>
            </a:p>
            <a:p>
              <a:pPr algn="ctr"/>
              <a:r>
                <a:rPr lang="zh-CN" altLang="en-US" sz="2200" b="1">
                  <a:solidFill>
                    <a:schemeClr val="bg2"/>
                  </a:solidFill>
                </a:rPr>
                <a:t>项规划</a:t>
              </a:r>
              <a:endParaRPr lang="zh-CN" altLang="en-US" sz="2200" b="1" dirty="0">
                <a:solidFill>
                  <a:schemeClr val="bg2"/>
                </a:solidFill>
              </a:endParaRPr>
            </a:p>
          </p:txBody>
        </p:sp>
      </p:grpSp>
      <p:sp>
        <p:nvSpPr>
          <p:cNvPr id="45" name="文本框 71"/>
          <p:cNvSpPr txBox="1"/>
          <p:nvPr>
            <p:custDataLst>
              <p:tags r:id="rId12"/>
            </p:custDataLst>
          </p:nvPr>
        </p:nvSpPr>
        <p:spPr>
          <a:xfrm>
            <a:off x="852763" y="10125725"/>
            <a:ext cx="2198030" cy="523220"/>
          </a:xfrm>
          <a:prstGeom prst="rect">
            <a:avLst/>
          </a:prstGeom>
          <a:noFill/>
        </p:spPr>
        <p:txBody>
          <a:bodyPr wrap="square" rtlCol="0">
            <a:spAutoFit/>
          </a:bodyPr>
          <a:lstStyle/>
          <a:p>
            <a:r>
              <a:rPr lang="zh-CN" altLang="en-US" sz="2800" b="1">
                <a:solidFill>
                  <a:srgbClr val="D28D10"/>
                </a:solidFill>
                <a:latin typeface="+mn-ea"/>
              </a:rPr>
              <a:t>传导内容</a:t>
            </a:r>
            <a:endParaRPr sz="2800" b="1" dirty="0">
              <a:solidFill>
                <a:srgbClr val="D28D10"/>
              </a:solidFill>
              <a:latin typeface="+mn-ea"/>
            </a:endParaRPr>
          </a:p>
        </p:txBody>
      </p:sp>
      <p:sp>
        <p:nvSpPr>
          <p:cNvPr id="33" name="矩形 32"/>
          <p:cNvSpPr/>
          <p:nvPr/>
        </p:nvSpPr>
        <p:spPr>
          <a:xfrm>
            <a:off x="865129" y="10798828"/>
            <a:ext cx="1327804" cy="2907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123"/>
          <p:cNvSpPr txBox="1"/>
          <p:nvPr/>
        </p:nvSpPr>
        <p:spPr>
          <a:xfrm>
            <a:off x="1270746" y="11004565"/>
            <a:ext cx="595923" cy="2495550"/>
          </a:xfrm>
          <a:prstGeom prst="rect">
            <a:avLst/>
          </a:prstGeom>
          <a:noFill/>
        </p:spPr>
        <p:txBody>
          <a:bodyPr vert="eaVert" wrap="square" lIns="72000" rtlCol="0">
            <a:spAutoFit/>
          </a:bodyPr>
          <a:lstStyle/>
          <a:p>
            <a:pPr algn="dist"/>
            <a:r>
              <a:rPr lang="zh-CN" altLang="en-US" sz="2800" b="1">
                <a:solidFill>
                  <a:schemeClr val="bg1"/>
                </a:solidFill>
                <a:latin typeface="微软雅黑" panose="020B0503020204020204" pitchFamily="34" charset="-122"/>
                <a:ea typeface="微软雅黑" panose="020B0503020204020204" pitchFamily="34" charset="-122"/>
              </a:rPr>
              <a:t>强制性内容</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2187434" y="10798827"/>
            <a:ext cx="7552356" cy="2907025"/>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6"/>
          <p:cNvSpPr txBox="1"/>
          <p:nvPr/>
        </p:nvSpPr>
        <p:spPr>
          <a:xfrm>
            <a:off x="2379759" y="10947415"/>
            <a:ext cx="8495828" cy="478785"/>
          </a:xfrm>
          <a:prstGeom prst="rect">
            <a:avLst/>
          </a:prstGeom>
          <a:noFill/>
        </p:spPr>
        <p:txBody>
          <a:bodyPr wrap="square" rtlCol="0">
            <a:spAutoFit/>
          </a:bodyPr>
          <a:lstStyle/>
          <a:p>
            <a:pPr>
              <a:lnSpc>
                <a:spcPct val="150000"/>
              </a:lnSpc>
            </a:pPr>
            <a:r>
              <a:rPr lang="zh-CN" altLang="en-US" sz="1900" b="1"/>
              <a:t>规划指标</a:t>
            </a:r>
            <a:r>
              <a:rPr lang="zh-CN" altLang="en-US" sz="1900"/>
              <a:t>：约束性指标、预期性指标</a:t>
            </a:r>
            <a:endParaRPr lang="zh-CN" altLang="en-US" sz="1900" dirty="0"/>
          </a:p>
        </p:txBody>
      </p:sp>
      <p:sp>
        <p:nvSpPr>
          <p:cNvPr id="47" name="文本框 6"/>
          <p:cNvSpPr txBox="1"/>
          <p:nvPr/>
        </p:nvSpPr>
        <p:spPr>
          <a:xfrm>
            <a:off x="2379759" y="12121151"/>
            <a:ext cx="7157565" cy="969496"/>
          </a:xfrm>
          <a:prstGeom prst="rect">
            <a:avLst/>
          </a:prstGeom>
          <a:noFill/>
        </p:spPr>
        <p:txBody>
          <a:bodyPr wrap="square" rtlCol="0">
            <a:spAutoFit/>
          </a:bodyPr>
          <a:lstStyle/>
          <a:p>
            <a:pPr>
              <a:lnSpc>
                <a:spcPct val="150000"/>
              </a:lnSpc>
            </a:pPr>
            <a:r>
              <a:rPr lang="zh-CN" altLang="en-US" sz="1900" b="1"/>
              <a:t>空间管控</a:t>
            </a:r>
            <a:r>
              <a:rPr lang="zh-CN" altLang="en-US" sz="1900"/>
              <a:t>：生态保护区、生态控制区、农田保护区、城镇建设区、乡村发展区、矿产能源区</a:t>
            </a:r>
            <a:endParaRPr lang="zh-CN" altLang="en-US" sz="1900" dirty="0"/>
          </a:p>
        </p:txBody>
      </p:sp>
      <p:sp>
        <p:nvSpPr>
          <p:cNvPr id="48" name="文本框 6"/>
          <p:cNvSpPr txBox="1"/>
          <p:nvPr/>
        </p:nvSpPr>
        <p:spPr>
          <a:xfrm>
            <a:off x="2379759" y="11543808"/>
            <a:ext cx="8495828" cy="478785"/>
          </a:xfrm>
          <a:prstGeom prst="rect">
            <a:avLst/>
          </a:prstGeom>
          <a:noFill/>
        </p:spPr>
        <p:txBody>
          <a:bodyPr wrap="square" rtlCol="0">
            <a:spAutoFit/>
          </a:bodyPr>
          <a:lstStyle/>
          <a:p>
            <a:pPr>
              <a:lnSpc>
                <a:spcPct val="150000"/>
              </a:lnSpc>
            </a:pPr>
            <a:r>
              <a:rPr lang="zh-CN" altLang="en-US" sz="1900" b="1"/>
              <a:t>底线约束</a:t>
            </a:r>
            <a:r>
              <a:rPr lang="zh-CN" altLang="en-US" sz="1900"/>
              <a:t>：永久基本农田、生态保护红线、城镇开发边界、水资源</a:t>
            </a:r>
            <a:endParaRPr lang="zh-CN" altLang="en-US" sz="1900" dirty="0"/>
          </a:p>
        </p:txBody>
      </p:sp>
      <p:sp>
        <p:nvSpPr>
          <p:cNvPr id="27" name="文本框 6"/>
          <p:cNvSpPr txBox="1"/>
          <p:nvPr/>
        </p:nvSpPr>
        <p:spPr>
          <a:xfrm>
            <a:off x="2379759" y="13094943"/>
            <a:ext cx="7485369" cy="478785"/>
          </a:xfrm>
          <a:prstGeom prst="rect">
            <a:avLst/>
          </a:prstGeom>
          <a:noFill/>
        </p:spPr>
        <p:txBody>
          <a:bodyPr wrap="square" rtlCol="0">
            <a:spAutoFit/>
          </a:bodyPr>
          <a:lstStyle/>
          <a:p>
            <a:pPr>
              <a:lnSpc>
                <a:spcPct val="150000"/>
              </a:lnSpc>
            </a:pPr>
            <a:r>
              <a:rPr lang="zh-CN" altLang="en-US" sz="1900" b="1"/>
              <a:t>重要名录</a:t>
            </a:r>
            <a:r>
              <a:rPr lang="zh-CN" altLang="en-US" sz="1900"/>
              <a:t>：自然保护地、历史文化保护</a:t>
            </a:r>
            <a:endParaRPr lang="zh-CN" altLang="en-US" sz="1900" dirty="0"/>
          </a:p>
        </p:txBody>
      </p:sp>
      <p:sp>
        <p:nvSpPr>
          <p:cNvPr id="44" name="文本框 6"/>
          <p:cNvSpPr txBox="1"/>
          <p:nvPr/>
        </p:nvSpPr>
        <p:spPr>
          <a:xfrm>
            <a:off x="865128" y="13891204"/>
            <a:ext cx="8856001" cy="507831"/>
          </a:xfrm>
          <a:prstGeom prst="rect">
            <a:avLst/>
          </a:prstGeom>
          <a:solidFill>
            <a:schemeClr val="accent1">
              <a:lumMod val="40000"/>
              <a:lumOff val="60000"/>
              <a:alpha val="40000"/>
            </a:schemeClr>
          </a:solidFill>
        </p:spPr>
        <p:txBody>
          <a:bodyPr wrap="square" rtlCol="0">
            <a:spAutoFit/>
          </a:bodyPr>
          <a:lstStyle/>
          <a:p>
            <a:pPr algn="dist">
              <a:lnSpc>
                <a:spcPct val="150000"/>
              </a:lnSpc>
            </a:pPr>
            <a:r>
              <a:rPr lang="zh-CN" altLang="en-US" b="1"/>
              <a:t>主体功能定位、目标战略、总体格局、区域协同、资源保护、生态修复、重点项目</a:t>
            </a:r>
            <a:endParaRPr lang="zh-CN" altLang="en-US" dirty="0"/>
          </a:p>
        </p:txBody>
      </p:sp>
      <p:sp>
        <p:nvSpPr>
          <p:cNvPr id="34" name="矩形 33"/>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文本框 71"/>
          <p:cNvSpPr txBox="1"/>
          <p:nvPr>
            <p:custDataLst>
              <p:tags r:id="rId13"/>
            </p:custDataLst>
          </p:nvPr>
        </p:nvSpPr>
        <p:spPr>
          <a:xfrm>
            <a:off x="852763" y="2972129"/>
            <a:ext cx="7156450" cy="461665"/>
          </a:xfrm>
          <a:prstGeom prst="rect">
            <a:avLst/>
          </a:prstGeom>
          <a:noFill/>
          <a:ln>
            <a:noFill/>
          </a:ln>
        </p:spPr>
        <p:txBody>
          <a:bodyPr wrap="square" rtlCol="0">
            <a:spAutoFit/>
          </a:bodyPr>
          <a:lstStyle/>
          <a:p>
            <a:r>
              <a:rPr lang="zh-CN" altLang="en-US" sz="2400" b="1">
                <a:solidFill>
                  <a:schemeClr val="tx1">
                    <a:lumMod val="65000"/>
                    <a:lumOff val="35000"/>
                  </a:schemeClr>
                </a:solidFill>
                <a:latin typeface="+mn-ea"/>
              </a:rPr>
              <a:t>强化村庄规划纵向传导</a:t>
            </a:r>
            <a:endParaRPr sz="2400" b="1" dirty="0">
              <a:solidFill>
                <a:schemeClr val="tx1">
                  <a:lumMod val="65000"/>
                  <a:lumOff val="35000"/>
                </a:schemeClr>
              </a:solidFill>
              <a:latin typeface="+mn-ea"/>
            </a:endParaRPr>
          </a:p>
        </p:txBody>
      </p:sp>
      <p:sp>
        <p:nvSpPr>
          <p:cNvPr id="49" name="文本框 6"/>
          <p:cNvSpPr txBox="1"/>
          <p:nvPr/>
        </p:nvSpPr>
        <p:spPr>
          <a:xfrm>
            <a:off x="852762" y="3426028"/>
            <a:ext cx="8964000" cy="783590"/>
          </a:xfrm>
          <a:prstGeom prst="rect">
            <a:avLst/>
          </a:prstGeom>
          <a:solidFill>
            <a:schemeClr val="bg1">
              <a:lumMod val="95000"/>
            </a:schemeClr>
          </a:solidFill>
        </p:spPr>
        <p:txBody>
          <a:bodyPr wrap="square" rtlCol="0">
            <a:spAutoFit/>
          </a:bodyPr>
          <a:lstStyle/>
          <a:p>
            <a:pPr>
              <a:lnSpc>
                <a:spcPts val="2700"/>
              </a:lnSpc>
            </a:pPr>
            <a:r>
              <a:rPr lang="zh-CN" altLang="en-US"/>
              <a:t>除乡政府驻地外，南美、坡脚、多依、南华村民委员会均需编制“多规合一”实用性村庄规划。</a:t>
            </a:r>
            <a:endParaRPr lang="zh-CN" altLang="en-US" dirty="0"/>
          </a:p>
        </p:txBody>
      </p:sp>
      <p:sp>
        <p:nvSpPr>
          <p:cNvPr id="50" name="文本框 71"/>
          <p:cNvSpPr txBox="1"/>
          <p:nvPr>
            <p:custDataLst>
              <p:tags r:id="rId14"/>
            </p:custDataLst>
          </p:nvPr>
        </p:nvSpPr>
        <p:spPr>
          <a:xfrm>
            <a:off x="852763" y="4389027"/>
            <a:ext cx="7156450" cy="461665"/>
          </a:xfrm>
          <a:prstGeom prst="rect">
            <a:avLst/>
          </a:prstGeom>
          <a:noFill/>
          <a:ln>
            <a:noFill/>
          </a:ln>
        </p:spPr>
        <p:txBody>
          <a:bodyPr wrap="square" rtlCol="0">
            <a:spAutoFit/>
          </a:bodyPr>
          <a:lstStyle/>
          <a:p>
            <a:r>
              <a:rPr lang="zh-CN" altLang="en-US" sz="2400" b="1">
                <a:solidFill>
                  <a:schemeClr val="tx1">
                    <a:lumMod val="65000"/>
                    <a:lumOff val="35000"/>
                  </a:schemeClr>
                </a:solidFill>
                <a:latin typeface="+mn-ea"/>
              </a:rPr>
              <a:t>详细规划单元划分和规划指引</a:t>
            </a:r>
            <a:endParaRPr sz="2400" b="1" dirty="0">
              <a:solidFill>
                <a:schemeClr val="tx1">
                  <a:lumMod val="65000"/>
                  <a:lumOff val="35000"/>
                </a:schemeClr>
              </a:solidFill>
              <a:latin typeface="+mn-ea"/>
            </a:endParaRPr>
          </a:p>
        </p:txBody>
      </p:sp>
      <p:sp>
        <p:nvSpPr>
          <p:cNvPr id="51" name="文本框 6"/>
          <p:cNvSpPr txBox="1"/>
          <p:nvPr/>
        </p:nvSpPr>
        <p:spPr>
          <a:xfrm>
            <a:off x="852762" y="4845653"/>
            <a:ext cx="8964000" cy="783590"/>
          </a:xfrm>
          <a:prstGeom prst="rect">
            <a:avLst/>
          </a:prstGeom>
          <a:solidFill>
            <a:schemeClr val="bg1">
              <a:lumMod val="95000"/>
            </a:schemeClr>
          </a:solidFill>
        </p:spPr>
        <p:txBody>
          <a:bodyPr wrap="square" rtlCol="0">
            <a:spAutoFit/>
          </a:bodyPr>
          <a:lstStyle/>
          <a:p>
            <a:pPr>
              <a:lnSpc>
                <a:spcPts val="2700"/>
              </a:lnSpc>
            </a:pPr>
            <a:r>
              <a:rPr lang="zh-CN" altLang="en-US"/>
              <a:t>落实区级总规详细规划单元划定结果，</a:t>
            </a:r>
            <a:r>
              <a:rPr lang="zh-CN" altLang="en-US" smtClean="0"/>
              <a:t>在南美乡乡域范围</a:t>
            </a:r>
            <a:r>
              <a:rPr lang="zh-CN" altLang="en-US"/>
              <a:t>内划分</a:t>
            </a:r>
            <a:r>
              <a:rPr lang="en-US" altLang="zh-CN"/>
              <a:t>1</a:t>
            </a:r>
            <a:r>
              <a:rPr lang="zh-CN" altLang="en-US"/>
              <a:t>个城镇单元：</a:t>
            </a:r>
            <a:r>
              <a:rPr lang="zh-CN" altLang="en-US" smtClean="0"/>
              <a:t>乡政府驻地</a:t>
            </a:r>
            <a:r>
              <a:rPr lang="zh-CN" altLang="en-US"/>
              <a:t>城镇开发边界</a:t>
            </a:r>
            <a:r>
              <a:rPr lang="zh-CN" altLang="en-US" smtClean="0"/>
              <a:t>；</a:t>
            </a:r>
            <a:r>
              <a:rPr lang="zh-CN" altLang="en-US" dirty="0">
                <a:latin typeface="黑体" panose="02010609060101010101" charset="-122"/>
                <a:ea typeface="黑体" panose="02010609060101010101" charset="-122"/>
                <a:cs typeface="黑体" panose="02010609060101010101" charset="-122"/>
                <a:sym typeface="+mn-ea"/>
              </a:rPr>
              <a:t>其余区域由“多规合一”实用性村庄规划进行管控</a:t>
            </a:r>
            <a:r>
              <a:rPr lang="zh-CN" altLang="en-US" smtClean="0"/>
              <a:t>。</a:t>
            </a:r>
            <a:endParaRPr lang="zh-CN" altLang="en-US" dirty="0"/>
          </a:p>
        </p:txBody>
      </p:sp>
      <p:sp>
        <p:nvSpPr>
          <p:cNvPr id="53" name="流程图: 延期 52"/>
          <p:cNvSpPr/>
          <p:nvPr>
            <p:custDataLst>
              <p:tags r:id="rId15"/>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8.</a:t>
            </a:r>
            <a:endParaRPr lang="en-US" altLang="zh-CN" sz="6600" b="1" dirty="0">
              <a:latin typeface="黑体" panose="02010609060101010101" charset="-122"/>
              <a:ea typeface="黑体" panose="02010609060101010101" charset="-122"/>
            </a:endParaRPr>
          </a:p>
        </p:txBody>
      </p:sp>
      <p:sp>
        <p:nvSpPr>
          <p:cNvPr id="54" name="文本框 6"/>
          <p:cNvSpPr txBox="1"/>
          <p:nvPr>
            <p:custDataLst>
              <p:tags r:id="rId16"/>
            </p:custDataLst>
          </p:nvPr>
        </p:nvSpPr>
        <p:spPr>
          <a:xfrm>
            <a:off x="685800" y="152154"/>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Tree>
    <p:custDataLst>
      <p:tags r:id="rId17"/>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52517"/>
            <a:ext cx="10691813" cy="7070821"/>
          </a:xfrm>
          <a:prstGeom prst="rect">
            <a:avLst/>
          </a:prstGeom>
        </p:spPr>
      </p:pic>
      <p:sp>
        <p:nvSpPr>
          <p:cNvPr id="28" name="矩形 27"/>
          <p:cNvSpPr/>
          <p:nvPr>
            <p:custDataLst>
              <p:tags r:id="rId2"/>
            </p:custDataLst>
          </p:nvPr>
        </p:nvSpPr>
        <p:spPr>
          <a:xfrm>
            <a:off x="318" y="5780583"/>
            <a:ext cx="10691495" cy="936180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3"/>
            </p:custDataLst>
          </p:nvPr>
        </p:nvSpPr>
        <p:spPr>
          <a:xfrm>
            <a:off x="1113155" y="565785"/>
            <a:ext cx="933450" cy="1130935"/>
          </a:xfrm>
          <a:prstGeom prst="rect">
            <a:avLst/>
          </a:prstGeom>
          <a:noFill/>
        </p:spPr>
        <p:txBody>
          <a:bodyPr wrap="square" rtlCol="0">
            <a:noAutofit/>
          </a:bodyPr>
          <a:lstStyle/>
          <a:p>
            <a:r>
              <a:rPr lang="en-US" altLang="zh-CN" sz="9600" b="1">
                <a:solidFill>
                  <a:schemeClr val="bg1"/>
                </a:solidFill>
                <a:latin typeface="楷体" panose="02010609060101010101" pitchFamily="49" charset="-122"/>
                <a:ea typeface="楷体" panose="02010609060101010101" pitchFamily="49" charset="-122"/>
              </a:rPr>
              <a:t>1</a:t>
            </a:r>
            <a:endParaRPr lang="en-US" altLang="zh-CN" sz="9600" b="1">
              <a:solidFill>
                <a:schemeClr val="bg1"/>
              </a:solidFill>
              <a:latin typeface="楷体" panose="02010609060101010101" pitchFamily="49" charset="-122"/>
              <a:ea typeface="楷体" panose="02010609060101010101" pitchFamily="49" charset="-122"/>
            </a:endParaRPr>
          </a:p>
        </p:txBody>
      </p:sp>
      <p:sp>
        <p:nvSpPr>
          <p:cNvPr id="18" name="标题 2"/>
          <p:cNvSpPr txBox="1"/>
          <p:nvPr>
            <p:custDataLst>
              <p:tags r:id="rId4"/>
            </p:custDataLst>
          </p:nvPr>
        </p:nvSpPr>
        <p:spPr>
          <a:xfrm>
            <a:off x="1655445" y="391160"/>
            <a:ext cx="5812155" cy="1265555"/>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a:solidFill>
                  <a:srgbClr val="D28D10"/>
                </a:solidFill>
              </a:rPr>
              <a:t>保障政策与措施</a:t>
            </a:r>
            <a:endParaRPr lang="zh-CN" altLang="en-US" sz="4000" dirty="0">
              <a:solidFill>
                <a:srgbClr val="D28D10"/>
              </a:solidFill>
            </a:endParaRPr>
          </a:p>
        </p:txBody>
      </p:sp>
      <p:sp>
        <p:nvSpPr>
          <p:cNvPr id="5" name="矩形 4"/>
          <p:cNvSpPr/>
          <p:nvPr/>
        </p:nvSpPr>
        <p:spPr>
          <a:xfrm>
            <a:off x="1912539" y="2080597"/>
            <a:ext cx="8095061" cy="2289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4735" y="2080598"/>
            <a:ext cx="1327804" cy="2289794"/>
          </a:xfrm>
          <a:prstGeom prst="rect">
            <a:avLst/>
          </a:prstGeom>
          <a:solidFill>
            <a:srgbClr val="EEA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23"/>
          <p:cNvSpPr txBox="1"/>
          <p:nvPr/>
        </p:nvSpPr>
        <p:spPr>
          <a:xfrm>
            <a:off x="730566" y="2666866"/>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01</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8" name="文本框 112"/>
          <p:cNvSpPr txBox="1"/>
          <p:nvPr/>
        </p:nvSpPr>
        <p:spPr>
          <a:xfrm>
            <a:off x="2047409" y="2633000"/>
            <a:ext cx="7926919" cy="1753235"/>
          </a:xfrm>
          <a:prstGeom prst="rect">
            <a:avLst/>
          </a:prstGeom>
          <a:noFill/>
          <a:ln>
            <a:noFill/>
          </a:ln>
        </p:spPr>
        <p:txBody>
          <a:bodyPr wrap="square" rtlCol="0">
            <a:spAutoFit/>
          </a:bodyPr>
          <a:lstStyle/>
          <a:p>
            <a:pPr algn="just">
              <a:lnSpc>
                <a:spcPct val="150000"/>
              </a:lnSpc>
            </a:pPr>
            <a:r>
              <a:rPr lang="zh-CN" altLang="en-US" b="1" kern="100" dirty="0">
                <a:latin typeface="微软雅黑" panose="020B0503020204020204" pitchFamily="34" charset="-122"/>
                <a:ea typeface="微软雅黑" panose="020B0503020204020204" pitchFamily="34" charset="-122"/>
              </a:rPr>
              <a:t>强化规划空间传导</a:t>
            </a:r>
            <a:r>
              <a:rPr lang="zh-CN" altLang="en-US" b="1" kern="100">
                <a:latin typeface="微软雅黑" panose="020B0503020204020204" pitchFamily="34" charset="-122"/>
                <a:ea typeface="微软雅黑" panose="020B0503020204020204" pitchFamily="34" charset="-122"/>
              </a:rPr>
              <a:t>：</a:t>
            </a:r>
            <a:r>
              <a:rPr lang="zh-CN" altLang="en-US" kern="100" smtClean="0">
                <a:latin typeface="微软雅黑" panose="020B0503020204020204" pitchFamily="34" charset="-122"/>
                <a:ea typeface="微软雅黑" panose="020B0503020204020204" pitchFamily="34" charset="-122"/>
              </a:rPr>
              <a:t>加强</a:t>
            </a:r>
            <a:r>
              <a:rPr lang="zh-CN" altLang="en-US" kern="100">
                <a:latin typeface="微软雅黑" panose="020B0503020204020204" pitchFamily="34" charset="-122"/>
                <a:ea typeface="微软雅黑" panose="020B0503020204020204" pitchFamily="34" charset="-122"/>
              </a:rPr>
              <a:t>乡镇级</a:t>
            </a:r>
            <a:r>
              <a:rPr lang="zh-CN" altLang="en-US" kern="100" smtClean="0">
                <a:latin typeface="微软雅黑" panose="020B0503020204020204" pitchFamily="34" charset="-122"/>
                <a:ea typeface="微软雅黑" panose="020B0503020204020204" pitchFamily="34" charset="-122"/>
              </a:rPr>
              <a:t>国土</a:t>
            </a:r>
            <a:r>
              <a:rPr lang="zh-CN" altLang="en-US" kern="100" dirty="0">
                <a:latin typeface="微软雅黑" panose="020B0503020204020204" pitchFamily="34" charset="-122"/>
                <a:ea typeface="微软雅黑" panose="020B0503020204020204" pitchFamily="34" charset="-122"/>
              </a:rPr>
              <a:t>空间规划的空间传导</a:t>
            </a:r>
            <a:r>
              <a:rPr lang="zh-CN" altLang="en-US" kern="100">
                <a:latin typeface="微软雅黑" panose="020B0503020204020204" pitchFamily="34" charset="-122"/>
                <a:ea typeface="微软雅黑" panose="020B0503020204020204" pitchFamily="34" charset="-122"/>
              </a:rPr>
              <a:t>，</a:t>
            </a:r>
            <a:r>
              <a:rPr lang="zh-CN" altLang="en-US" kern="100" smtClean="0">
                <a:latin typeface="微软雅黑" panose="020B0503020204020204" pitchFamily="34" charset="-122"/>
                <a:ea typeface="微软雅黑" panose="020B0503020204020204" pitchFamily="34" charset="-122"/>
              </a:rPr>
              <a:t>落实区级空间规划</a:t>
            </a:r>
            <a:r>
              <a:rPr lang="zh-CN" altLang="en-US" kern="100">
                <a:latin typeface="微软雅黑" panose="020B0503020204020204" pitchFamily="34" charset="-122"/>
                <a:ea typeface="微软雅黑" panose="020B0503020204020204" pitchFamily="34" charset="-122"/>
              </a:rPr>
              <a:t>，指引“多规合一”实用性村庄</a:t>
            </a:r>
            <a:r>
              <a:rPr lang="zh-CN" altLang="en-US" kern="100" smtClean="0">
                <a:latin typeface="微软雅黑" panose="020B0503020204020204" pitchFamily="34" charset="-122"/>
                <a:ea typeface="微软雅黑" panose="020B0503020204020204" pitchFamily="34" charset="-122"/>
              </a:rPr>
              <a:t>规划</a:t>
            </a:r>
            <a:endParaRPr lang="en-US" altLang="zh-CN" kern="100" smtClean="0">
              <a:latin typeface="微软雅黑" panose="020B0503020204020204" pitchFamily="34" charset="-122"/>
              <a:ea typeface="微软雅黑" panose="020B0503020204020204" pitchFamily="34" charset="-122"/>
            </a:endParaRPr>
          </a:p>
          <a:p>
            <a:pPr algn="just">
              <a:lnSpc>
                <a:spcPct val="150000"/>
              </a:lnSpc>
            </a:pPr>
            <a:r>
              <a:rPr lang="zh-CN" altLang="en-US" b="1" kern="100" smtClean="0">
                <a:latin typeface="微软雅黑" panose="020B0503020204020204" pitchFamily="34" charset="-122"/>
                <a:ea typeface="微软雅黑" panose="020B0503020204020204" pitchFamily="34" charset="-122"/>
              </a:rPr>
              <a:t>严格</a:t>
            </a:r>
            <a:r>
              <a:rPr lang="zh-CN" altLang="en-US" b="1" kern="100" dirty="0">
                <a:latin typeface="微软雅黑" panose="020B0503020204020204" pitchFamily="34" charset="-122"/>
                <a:ea typeface="微软雅黑" panose="020B0503020204020204" pitchFamily="34" charset="-122"/>
              </a:rPr>
              <a:t>规划许可管理：</a:t>
            </a:r>
            <a:r>
              <a:rPr lang="zh-CN" altLang="en-US" kern="100" dirty="0">
                <a:latin typeface="微软雅黑" panose="020B0503020204020204" pitchFamily="34" charset="-122"/>
                <a:ea typeface="微软雅黑" panose="020B0503020204020204" pitchFamily="34" charset="-122"/>
              </a:rPr>
              <a:t>严格按照国土空间规划核发建设项目用地预审与选址意见书、建设用地规划许可证、建设工程规划许可证和乡村建设规划许可证。</a:t>
            </a:r>
            <a:endParaRPr lang="zh-CN" altLang="en-US" kern="100" dirty="0">
              <a:latin typeface="微软雅黑" panose="020B0503020204020204" pitchFamily="34" charset="-122"/>
              <a:ea typeface="微软雅黑" panose="020B0503020204020204" pitchFamily="34" charset="-122"/>
            </a:endParaRPr>
          </a:p>
        </p:txBody>
      </p:sp>
      <p:sp>
        <p:nvSpPr>
          <p:cNvPr id="10" name="文本框 112"/>
          <p:cNvSpPr txBox="1"/>
          <p:nvPr/>
        </p:nvSpPr>
        <p:spPr>
          <a:xfrm>
            <a:off x="2046605" y="1995934"/>
            <a:ext cx="3963458" cy="738664"/>
          </a:xfrm>
          <a:prstGeom prst="rect">
            <a:avLst/>
          </a:prstGeom>
          <a:noFill/>
          <a:ln>
            <a:noFill/>
          </a:ln>
        </p:spPr>
        <p:txBody>
          <a:bodyPr wrap="square" rtlCol="0">
            <a:spAutoFit/>
          </a:bodyPr>
          <a:lstStyle/>
          <a:p>
            <a:pPr algn="just">
              <a:lnSpc>
                <a:spcPct val="150000"/>
              </a:lnSpc>
            </a:pPr>
            <a:r>
              <a:rPr lang="zh-CN" altLang="en-US" sz="2800" b="1" kern="100">
                <a:solidFill>
                  <a:srgbClr val="D28D10"/>
                </a:solidFill>
                <a:latin typeface="微软雅黑" panose="020B0503020204020204" pitchFamily="34" charset="-122"/>
                <a:ea typeface="微软雅黑" panose="020B0503020204020204" pitchFamily="34" charset="-122"/>
              </a:rPr>
              <a:t>健全规划管控体系</a:t>
            </a:r>
            <a:endParaRPr lang="zh-CN" altLang="en-US" sz="2800" b="1" kern="100">
              <a:solidFill>
                <a:srgbClr val="D28D10"/>
              </a:solidFill>
              <a:latin typeface="微软雅黑" panose="020B0503020204020204" pitchFamily="34" charset="-122"/>
              <a:ea typeface="微软雅黑" panose="020B0503020204020204" pitchFamily="34" charset="-122"/>
            </a:endParaRPr>
          </a:p>
        </p:txBody>
      </p:sp>
      <p:sp>
        <p:nvSpPr>
          <p:cNvPr id="11" name="矩形 10"/>
          <p:cNvSpPr/>
          <p:nvPr/>
        </p:nvSpPr>
        <p:spPr>
          <a:xfrm>
            <a:off x="584735" y="4862293"/>
            <a:ext cx="1327804" cy="3660455"/>
          </a:xfrm>
          <a:prstGeom prst="rect">
            <a:avLst/>
          </a:prstGeom>
          <a:solidFill>
            <a:srgbClr val="009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23"/>
          <p:cNvSpPr txBox="1"/>
          <p:nvPr/>
        </p:nvSpPr>
        <p:spPr>
          <a:xfrm>
            <a:off x="686333" y="6374225"/>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02</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912539" y="4862293"/>
            <a:ext cx="8095061" cy="3660455"/>
          </a:xfrm>
          <a:prstGeom prst="rect">
            <a:avLst/>
          </a:pr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12"/>
          <p:cNvSpPr txBox="1"/>
          <p:nvPr/>
        </p:nvSpPr>
        <p:spPr>
          <a:xfrm>
            <a:off x="2046605" y="4862293"/>
            <a:ext cx="4962989" cy="662554"/>
          </a:xfrm>
          <a:prstGeom prst="rect">
            <a:avLst/>
          </a:prstGeom>
          <a:noFill/>
          <a:ln>
            <a:noFill/>
          </a:ln>
        </p:spPr>
        <p:txBody>
          <a:bodyPr wrap="square" rtlCol="0">
            <a:spAutoFit/>
          </a:bodyPr>
          <a:lstStyle/>
          <a:p>
            <a:pPr algn="just">
              <a:lnSpc>
                <a:spcPct val="150000"/>
              </a:lnSpc>
            </a:pPr>
            <a:r>
              <a:rPr lang="zh-CN" altLang="en-US" sz="2800" b="1" kern="100">
                <a:solidFill>
                  <a:srgbClr val="528C8B"/>
                </a:solidFill>
                <a:latin typeface="微软雅黑" panose="020B0503020204020204" pitchFamily="34" charset="-122"/>
                <a:ea typeface="微软雅黑" panose="020B0503020204020204" pitchFamily="34" charset="-122"/>
              </a:rPr>
              <a:t>实行规划全周期管理</a:t>
            </a:r>
            <a:endParaRPr lang="zh-CN" altLang="en-US" sz="2800" b="1" kern="100">
              <a:solidFill>
                <a:srgbClr val="528C8B"/>
              </a:solidFill>
              <a:latin typeface="微软雅黑" panose="020B0503020204020204" pitchFamily="34" charset="-122"/>
              <a:ea typeface="微软雅黑" panose="020B0503020204020204" pitchFamily="34" charset="-122"/>
            </a:endParaRPr>
          </a:p>
        </p:txBody>
      </p:sp>
      <p:sp>
        <p:nvSpPr>
          <p:cNvPr id="15" name="文本框 112"/>
          <p:cNvSpPr txBox="1"/>
          <p:nvPr/>
        </p:nvSpPr>
        <p:spPr>
          <a:xfrm>
            <a:off x="2047409" y="5521927"/>
            <a:ext cx="7926919" cy="3000821"/>
          </a:xfrm>
          <a:prstGeom prst="rect">
            <a:avLst/>
          </a:prstGeom>
          <a:noFill/>
          <a:ln>
            <a:noFill/>
          </a:ln>
        </p:spPr>
        <p:txBody>
          <a:bodyPr wrap="square" rtlCol="0">
            <a:spAutoFit/>
          </a:bodyPr>
          <a:lstStyle/>
          <a:p>
            <a:pPr algn="just">
              <a:lnSpc>
                <a:spcPct val="150000"/>
              </a:lnSpc>
            </a:pPr>
            <a:r>
              <a:rPr lang="zh-CN" altLang="en-US" b="1" kern="100">
                <a:latin typeface="微软雅黑" panose="020B0503020204020204" pitchFamily="34" charset="-122"/>
                <a:ea typeface="微软雅黑" panose="020B0503020204020204" pitchFamily="34" charset="-122"/>
              </a:rPr>
              <a:t>加强规划实施监测评估预警：</a:t>
            </a:r>
            <a:r>
              <a:rPr lang="zh-CN" altLang="en-US" kern="100">
                <a:latin typeface="微软雅黑" panose="020B0503020204020204" pitchFamily="34" charset="-122"/>
                <a:ea typeface="微软雅黑" panose="020B0503020204020204" pitchFamily="34" charset="-122"/>
              </a:rPr>
              <a:t>建立“一年一体检、五年一评估”的常态化机制，年度体检结果作为下一年度实施计划编制的重要依据，五年评估结果作为近期建设规划编制的重要依据。</a:t>
            </a:r>
            <a:endParaRPr lang="en-US" altLang="zh-CN" kern="100">
              <a:latin typeface="微软雅黑" panose="020B0503020204020204" pitchFamily="34" charset="-122"/>
              <a:ea typeface="微软雅黑" panose="020B0503020204020204" pitchFamily="34" charset="-122"/>
            </a:endParaRPr>
          </a:p>
          <a:p>
            <a:pPr algn="just">
              <a:lnSpc>
                <a:spcPct val="150000"/>
              </a:lnSpc>
            </a:pPr>
            <a:r>
              <a:rPr lang="zh-CN" altLang="en-US" b="1" kern="100">
                <a:latin typeface="微软雅黑" panose="020B0503020204020204" pitchFamily="34" charset="-122"/>
                <a:ea typeface="微软雅黑" panose="020B0503020204020204" pitchFamily="34" charset="-122"/>
              </a:rPr>
              <a:t>健全实施规划监督考核机制：</a:t>
            </a:r>
            <a:r>
              <a:rPr lang="zh-CN" altLang="en-US" kern="100">
                <a:latin typeface="微软雅黑" panose="020B0503020204020204" pitchFamily="34" charset="-122"/>
                <a:ea typeface="微软雅黑" panose="020B0503020204020204" pitchFamily="34" charset="-122"/>
              </a:rPr>
              <a:t>依托国土空间规划实施监管系统，完善规划督察员制度，强化对规划全过程信息化监管。将国土空间规划执行情况纳入自然资源执法监察内容，明确各级执法职责，综合运用卫片等信息化手段，强化执法监察。</a:t>
            </a:r>
            <a:endParaRPr lang="zh-CN" altLang="en-US" kern="100">
              <a:latin typeface="微软雅黑" panose="020B0503020204020204" pitchFamily="34" charset="-122"/>
              <a:ea typeface="微软雅黑" panose="020B0503020204020204" pitchFamily="34" charset="-122"/>
            </a:endParaRPr>
          </a:p>
        </p:txBody>
      </p:sp>
      <p:sp>
        <p:nvSpPr>
          <p:cNvPr id="17" name="矩形 16"/>
          <p:cNvSpPr/>
          <p:nvPr/>
        </p:nvSpPr>
        <p:spPr>
          <a:xfrm>
            <a:off x="584735" y="9046899"/>
            <a:ext cx="1327804" cy="36614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23"/>
          <p:cNvSpPr txBox="1"/>
          <p:nvPr/>
        </p:nvSpPr>
        <p:spPr>
          <a:xfrm>
            <a:off x="741007" y="10437802"/>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03</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1913133" y="9046899"/>
            <a:ext cx="8095061" cy="3642746"/>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12"/>
          <p:cNvSpPr txBox="1"/>
          <p:nvPr/>
        </p:nvSpPr>
        <p:spPr>
          <a:xfrm>
            <a:off x="2046605" y="9017085"/>
            <a:ext cx="7467006" cy="662554"/>
          </a:xfrm>
          <a:prstGeom prst="rect">
            <a:avLst/>
          </a:prstGeom>
          <a:noFill/>
          <a:ln>
            <a:noFill/>
          </a:ln>
        </p:spPr>
        <p:txBody>
          <a:bodyPr wrap="square" rtlCol="0">
            <a:spAutoFit/>
          </a:bodyPr>
          <a:lstStyle/>
          <a:p>
            <a:pPr algn="just">
              <a:lnSpc>
                <a:spcPct val="150000"/>
              </a:lnSpc>
            </a:pPr>
            <a:r>
              <a:rPr lang="zh-CN" altLang="en-US" sz="2800" b="1" kern="100">
                <a:solidFill>
                  <a:schemeClr val="tx1">
                    <a:lumMod val="50000"/>
                    <a:lumOff val="50000"/>
                  </a:schemeClr>
                </a:solidFill>
                <a:latin typeface="微软雅黑" panose="020B0503020204020204" pitchFamily="34" charset="-122"/>
                <a:ea typeface="微软雅黑" panose="020B0503020204020204" pitchFamily="34" charset="-122"/>
              </a:rPr>
              <a:t>完善政策机制体系</a:t>
            </a:r>
            <a:endParaRPr lang="zh-CN" altLang="en-US" sz="2800" b="1" kern="1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文本框 112"/>
          <p:cNvSpPr txBox="1"/>
          <p:nvPr/>
        </p:nvSpPr>
        <p:spPr>
          <a:xfrm>
            <a:off x="2047409" y="9679639"/>
            <a:ext cx="7893053" cy="3000821"/>
          </a:xfrm>
          <a:prstGeom prst="rect">
            <a:avLst/>
          </a:prstGeom>
          <a:noFill/>
          <a:ln>
            <a:noFill/>
          </a:ln>
        </p:spPr>
        <p:txBody>
          <a:bodyPr wrap="square" rtlCol="0">
            <a:spAutoFit/>
          </a:bodyPr>
          <a:lstStyle/>
          <a:p>
            <a:pPr algn="just">
              <a:lnSpc>
                <a:spcPct val="150000"/>
              </a:lnSpc>
            </a:pPr>
            <a:r>
              <a:rPr lang="zh-CN" altLang="en-US" b="1" kern="100" dirty="0">
                <a:latin typeface="微软雅黑" panose="020B0503020204020204" pitchFamily="34" charset="-122"/>
                <a:ea typeface="微软雅黑" panose="020B0503020204020204" pitchFamily="34" charset="-122"/>
              </a:rPr>
              <a:t>健全生态保护补偿机制：</a:t>
            </a:r>
            <a:r>
              <a:rPr lang="zh-CN" altLang="en-US" kern="100" dirty="0">
                <a:latin typeface="微软雅黑" panose="020B0503020204020204" pitchFamily="34" charset="-122"/>
                <a:ea typeface="微软雅黑" panose="020B0503020204020204" pitchFamily="34" charset="-122"/>
              </a:rPr>
              <a:t>落实重点区域生态环境保护修复重点任务与工程，创新投融资机制，加快构建政府、金融机构和企业的融资协调机制。</a:t>
            </a:r>
            <a:endParaRPr lang="en-US" altLang="zh-CN" kern="100" dirty="0">
              <a:latin typeface="微软雅黑" panose="020B0503020204020204" pitchFamily="34" charset="-122"/>
              <a:ea typeface="微软雅黑" panose="020B0503020204020204" pitchFamily="34" charset="-122"/>
            </a:endParaRPr>
          </a:p>
          <a:p>
            <a:pPr algn="just">
              <a:lnSpc>
                <a:spcPct val="150000"/>
              </a:lnSpc>
            </a:pPr>
            <a:r>
              <a:rPr lang="zh-CN" altLang="en-US" b="1" kern="100" dirty="0">
                <a:latin typeface="微软雅黑" panose="020B0503020204020204" pitchFamily="34" charset="-122"/>
                <a:ea typeface="微软雅黑" panose="020B0503020204020204" pitchFamily="34" charset="-122"/>
              </a:rPr>
              <a:t>健全土地要素市场化配置政策：</a:t>
            </a:r>
            <a:r>
              <a:rPr lang="zh-CN" altLang="en-US" kern="100" dirty="0">
                <a:latin typeface="微软雅黑" panose="020B0503020204020204" pitchFamily="34" charset="-122"/>
                <a:ea typeface="微软雅黑" panose="020B0503020204020204" pitchFamily="34" charset="-122"/>
              </a:rPr>
              <a:t>建立健全城乡统一的建设用地大市场，完善相关配套制度，建立公平合理的集体经营性建设用地入市增值收益分配制度。</a:t>
            </a:r>
            <a:endParaRPr lang="en-US" altLang="zh-CN" kern="100" dirty="0">
              <a:latin typeface="微软雅黑" panose="020B0503020204020204" pitchFamily="34" charset="-122"/>
              <a:ea typeface="微软雅黑" panose="020B0503020204020204" pitchFamily="34" charset="-122"/>
            </a:endParaRPr>
          </a:p>
          <a:p>
            <a:pPr algn="just">
              <a:lnSpc>
                <a:spcPct val="150000"/>
              </a:lnSpc>
            </a:pPr>
            <a:r>
              <a:rPr lang="zh-CN" altLang="en-US" b="1" kern="100" dirty="0">
                <a:latin typeface="微软雅黑" panose="020B0503020204020204" pitchFamily="34" charset="-122"/>
                <a:ea typeface="微软雅黑" panose="020B0503020204020204" pitchFamily="34" charset="-122"/>
              </a:rPr>
              <a:t>完善自然资源产权制度政策</a:t>
            </a:r>
            <a:r>
              <a:rPr lang="zh-CN" altLang="en-US" kern="100" dirty="0">
                <a:latin typeface="微软雅黑" panose="020B0503020204020204" pitchFamily="34" charset="-122"/>
                <a:ea typeface="微软雅黑" panose="020B0503020204020204" pitchFamily="34" charset="-122"/>
              </a:rPr>
              <a:t>：完善全民所有自然资源资产收益管理制度，完善确权登记管理，逐步实现自然资源确权登记全覆盖，清晰界定全部国土空间各类自然资源资产的产权主体。</a:t>
            </a:r>
            <a:endParaRPr lang="zh-CN" altLang="en-US" kern="100" dirty="0">
              <a:latin typeface="微软雅黑" panose="020B0503020204020204" pitchFamily="34" charset="-122"/>
              <a:ea typeface="微软雅黑" panose="020B0503020204020204" pitchFamily="34" charset="-122"/>
            </a:endParaRPr>
          </a:p>
        </p:txBody>
      </p:sp>
      <p:sp>
        <p:nvSpPr>
          <p:cNvPr id="29" name="矩形 28"/>
          <p:cNvSpPr/>
          <p:nvPr/>
        </p:nvSpPr>
        <p:spPr>
          <a:xfrm>
            <a:off x="584735" y="13230810"/>
            <a:ext cx="1327804" cy="1464481"/>
          </a:xfrm>
          <a:prstGeom prst="rect">
            <a:avLst/>
          </a:prstGeom>
          <a:solidFill>
            <a:srgbClr val="F28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123"/>
          <p:cNvSpPr txBox="1"/>
          <p:nvPr/>
        </p:nvSpPr>
        <p:spPr>
          <a:xfrm>
            <a:off x="681815" y="13463477"/>
            <a:ext cx="1133644" cy="1015663"/>
          </a:xfrm>
          <a:prstGeom prst="rect">
            <a:avLst/>
          </a:prstGeom>
          <a:noFill/>
        </p:spPr>
        <p:txBody>
          <a:bodyPr wrap="none" rtlCol="0">
            <a:spAutoFit/>
          </a:bodyPr>
          <a:lstStyle/>
          <a:p>
            <a:pPr algn="ctr"/>
            <a:r>
              <a:rPr lang="en-US" altLang="zh-CN" sz="6000" b="1">
                <a:solidFill>
                  <a:schemeClr val="bg1"/>
                </a:solidFill>
                <a:latin typeface="微软雅黑" panose="020B0503020204020204" pitchFamily="34" charset="-122"/>
                <a:ea typeface="微软雅黑" panose="020B0503020204020204" pitchFamily="34" charset="-122"/>
              </a:rPr>
              <a:t>04</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1912538" y="13230809"/>
            <a:ext cx="8095061" cy="1464482"/>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12"/>
          <p:cNvSpPr txBox="1"/>
          <p:nvPr/>
        </p:nvSpPr>
        <p:spPr>
          <a:xfrm>
            <a:off x="2046605" y="13212148"/>
            <a:ext cx="7467006" cy="662554"/>
          </a:xfrm>
          <a:prstGeom prst="rect">
            <a:avLst/>
          </a:prstGeom>
          <a:noFill/>
          <a:ln>
            <a:noFill/>
          </a:ln>
        </p:spPr>
        <p:txBody>
          <a:bodyPr wrap="square" rtlCol="0">
            <a:spAutoFit/>
          </a:bodyPr>
          <a:lstStyle/>
          <a:p>
            <a:pPr algn="just">
              <a:lnSpc>
                <a:spcPct val="150000"/>
              </a:lnSpc>
            </a:pPr>
            <a:r>
              <a:rPr lang="en-US" altLang="zh-CN" sz="2800" b="1" kern="100">
                <a:solidFill>
                  <a:srgbClr val="F2876E"/>
                </a:solidFill>
                <a:latin typeface="微软雅黑" panose="020B0503020204020204" pitchFamily="34" charset="-122"/>
                <a:ea typeface="微软雅黑" panose="020B0503020204020204" pitchFamily="34" charset="-122"/>
              </a:rPr>
              <a:t>“</a:t>
            </a:r>
            <a:r>
              <a:rPr lang="zh-CN" altLang="en-US" sz="2800" b="1" kern="100">
                <a:solidFill>
                  <a:srgbClr val="F2876E"/>
                </a:solidFill>
                <a:latin typeface="微软雅黑" panose="020B0503020204020204" pitchFamily="34" charset="-122"/>
                <a:ea typeface="微软雅黑" panose="020B0503020204020204" pitchFamily="34" charset="-122"/>
              </a:rPr>
              <a:t>一张图</a:t>
            </a:r>
            <a:r>
              <a:rPr lang="en-US" altLang="zh-CN" sz="2800" b="1" kern="100">
                <a:solidFill>
                  <a:srgbClr val="F2876E"/>
                </a:solidFill>
                <a:latin typeface="微软雅黑" panose="020B0503020204020204" pitchFamily="34" charset="-122"/>
                <a:ea typeface="微软雅黑" panose="020B0503020204020204" pitchFamily="34" charset="-122"/>
              </a:rPr>
              <a:t>”</a:t>
            </a:r>
            <a:r>
              <a:rPr lang="zh-CN" altLang="en-US" sz="2800" b="1" kern="100">
                <a:solidFill>
                  <a:srgbClr val="F2876E"/>
                </a:solidFill>
                <a:latin typeface="微软雅黑" panose="020B0503020204020204" pitchFamily="34" charset="-122"/>
                <a:ea typeface="微软雅黑" panose="020B0503020204020204" pitchFamily="34" charset="-122"/>
              </a:rPr>
              <a:t>实施监督信息系统落实</a:t>
            </a:r>
            <a:endParaRPr lang="zh-CN" altLang="en-US" sz="2800" b="1" kern="100">
              <a:solidFill>
                <a:srgbClr val="F2876E"/>
              </a:solidFill>
              <a:latin typeface="微软雅黑" panose="020B0503020204020204" pitchFamily="34" charset="-122"/>
              <a:ea typeface="微软雅黑" panose="020B0503020204020204" pitchFamily="34" charset="-122"/>
            </a:endParaRPr>
          </a:p>
        </p:txBody>
      </p:sp>
      <p:sp>
        <p:nvSpPr>
          <p:cNvPr id="33" name="文本框 112"/>
          <p:cNvSpPr txBox="1"/>
          <p:nvPr/>
        </p:nvSpPr>
        <p:spPr>
          <a:xfrm>
            <a:off x="2047409" y="13795140"/>
            <a:ext cx="7893053" cy="874407"/>
          </a:xfrm>
          <a:prstGeom prst="rect">
            <a:avLst/>
          </a:prstGeom>
          <a:noFill/>
          <a:ln>
            <a:noFill/>
          </a:ln>
        </p:spPr>
        <p:txBody>
          <a:bodyPr wrap="square" rtlCol="0">
            <a:spAutoFit/>
          </a:bodyPr>
          <a:lstStyle/>
          <a:p>
            <a:pPr algn="just">
              <a:lnSpc>
                <a:spcPct val="150000"/>
              </a:lnSpc>
            </a:pPr>
            <a:r>
              <a:rPr lang="zh-CN" altLang="en-US" kern="100">
                <a:latin typeface="微软雅黑" panose="020B0503020204020204" pitchFamily="34" charset="-122"/>
                <a:ea typeface="微软雅黑" panose="020B0503020204020204" pitchFamily="34" charset="-122"/>
              </a:rPr>
              <a:t>将“一张图”作为统一国土空间用途管制、实施建设项目规划许可、强化规划实施监督的依据和支撑。</a:t>
            </a:r>
            <a:endParaRPr lang="zh-CN" altLang="en-US" kern="100">
              <a:latin typeface="微软雅黑" panose="020B0503020204020204" pitchFamily="34" charset="-122"/>
              <a:ea typeface="微软雅黑" panose="020B0503020204020204" pitchFamily="34" charset="-122"/>
            </a:endParaRPr>
          </a:p>
        </p:txBody>
      </p:sp>
      <p:sp>
        <p:nvSpPr>
          <p:cNvPr id="27" name="矩形 26"/>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流程图: 延期 33"/>
          <p:cNvSpPr/>
          <p:nvPr>
            <p:custDataLst>
              <p:tags r:id="rId5"/>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8.</a:t>
            </a:r>
            <a:endParaRPr lang="en-US" altLang="zh-CN" sz="6600" b="1" dirty="0">
              <a:latin typeface="黑体" panose="02010609060101010101" charset="-122"/>
              <a:ea typeface="黑体" panose="02010609060101010101" charset="-122"/>
            </a:endParaRPr>
          </a:p>
        </p:txBody>
      </p:sp>
      <p:sp>
        <p:nvSpPr>
          <p:cNvPr id="35" name="文本框 6"/>
          <p:cNvSpPr txBox="1"/>
          <p:nvPr>
            <p:custDataLst>
              <p:tags r:id="rId6"/>
            </p:custDataLst>
          </p:nvPr>
        </p:nvSpPr>
        <p:spPr>
          <a:xfrm>
            <a:off x="685800" y="152154"/>
            <a:ext cx="933450"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2</a:t>
            </a:r>
            <a:endParaRPr lang="en-US" altLang="zh-CN" sz="6600" b="1" dirty="0">
              <a:solidFill>
                <a:schemeClr val="bg1"/>
              </a:solidFill>
              <a:latin typeface="黑体" panose="02010609060101010101" charset="-122"/>
              <a:ea typeface="黑体" panose="02010609060101010101" charset="-122"/>
            </a:endParaRPr>
          </a:p>
        </p:txBody>
      </p:sp>
    </p:spTree>
    <p:custDataLst>
      <p:tags r:id="rId7"/>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66140" y="14547215"/>
            <a:ext cx="9139555" cy="0"/>
            <a:chOff x="1364" y="22909"/>
            <a:chExt cx="14393" cy="0"/>
          </a:xfrm>
        </p:grpSpPr>
        <p:cxnSp>
          <p:nvCxnSpPr>
            <p:cNvPr id="10" name="直接连接符 9"/>
            <p:cNvCxnSpPr/>
            <p:nvPr/>
          </p:nvCxnSpPr>
          <p:spPr>
            <a:xfrm>
              <a:off x="1364" y="22909"/>
              <a:ext cx="4595" cy="0"/>
            </a:xfrm>
            <a:prstGeom prst="line">
              <a:avLst/>
            </a:prstGeom>
            <a:ln w="76200">
              <a:solidFill>
                <a:srgbClr val="1B5383"/>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
              </p:custDataLst>
            </p:nvPr>
          </p:nvCxnSpPr>
          <p:spPr>
            <a:xfrm>
              <a:off x="6093" y="22909"/>
              <a:ext cx="9664" cy="0"/>
            </a:xfrm>
            <a:prstGeom prst="line">
              <a:avLst/>
            </a:prstGeom>
            <a:ln w="76200">
              <a:solidFill>
                <a:srgbClr val="D9D9D9"/>
              </a:solidFill>
            </a:ln>
          </p:spPr>
          <p:style>
            <a:lnRef idx="1">
              <a:schemeClr val="accent1"/>
            </a:lnRef>
            <a:fillRef idx="0">
              <a:schemeClr val="accent1"/>
            </a:fillRef>
            <a:effectRef idx="0">
              <a:schemeClr val="accent1"/>
            </a:effectRef>
            <a:fontRef idx="minor">
              <a:schemeClr val="tx1"/>
            </a:fontRef>
          </p:style>
        </p:cxnSp>
      </p:grpSp>
      <p:sp>
        <p:nvSpPr>
          <p:cNvPr id="18" name="标题 5"/>
          <p:cNvSpPr>
            <a:spLocks noGrp="1"/>
          </p:cNvSpPr>
          <p:nvPr>
            <p:custDataLst>
              <p:tags r:id="rId2"/>
            </p:custDataLst>
          </p:nvPr>
        </p:nvSpPr>
        <p:spPr>
          <a:xfrm>
            <a:off x="867410" y="654685"/>
            <a:ext cx="4525010" cy="833755"/>
          </a:xfrm>
        </p:spPr>
        <p:txBody>
          <a:bodyPr/>
          <a:lstStyle>
            <a:lvl1pPr>
              <a:defRPr sz="4400">
                <a:solidFill>
                  <a:srgbClr val="FFB81A"/>
                </a:solidFill>
                <a:latin typeface="+mj-ea"/>
                <a:ea typeface="+mj-ea"/>
              </a:defRPr>
            </a:lvl1pPr>
          </a:lstStyle>
          <a:p>
            <a:r>
              <a:rPr lang="zh-CN" altLang="en-US" b="1">
                <a:solidFill>
                  <a:srgbClr val="056FBF"/>
                </a:solidFill>
              </a:rPr>
              <a:t>规划范围与期限</a:t>
            </a:r>
            <a:endParaRPr lang="zh-CN" altLang="en-US" b="1">
              <a:solidFill>
                <a:srgbClr val="056FBF"/>
              </a:solidFill>
            </a:endParaRPr>
          </a:p>
        </p:txBody>
      </p:sp>
      <p:sp>
        <p:nvSpPr>
          <p:cNvPr id="42" name="文本框 41"/>
          <p:cNvSpPr txBox="1"/>
          <p:nvPr>
            <p:custDataLst>
              <p:tags r:id="rId3"/>
            </p:custDataLst>
          </p:nvPr>
        </p:nvSpPr>
        <p:spPr>
          <a:xfrm>
            <a:off x="865505" y="14191615"/>
            <a:ext cx="2918460" cy="294640"/>
          </a:xfrm>
          <a:prstGeom prst="rect">
            <a:avLst/>
          </a:prstGeom>
          <a:noFill/>
          <a:extLst>
            <a:ext uri="{909E8E84-426E-40DD-AFC4-6F175D3DCCD1}">
              <a14:hiddenFill xmlns:a14="http://schemas.microsoft.com/office/drawing/2010/main">
                <a:solidFill>
                  <a:srgbClr val="FFFFFF">
                    <a:alpha val="60000"/>
                  </a:srgbClr>
                </a:solidFill>
              </a14:hiddenFill>
            </a:ext>
          </a:extLst>
        </p:spPr>
        <p:txBody>
          <a:bodyPr wrap="square" rtlCol="0">
            <a:noAutofit/>
          </a:bodyPr>
          <a:p>
            <a:pPr algn="l" fontAlgn="ctr"/>
            <a:r>
              <a:rPr lang="zh-CN" altLang="en-US" sz="1600" b="1">
                <a:solidFill>
                  <a:srgbClr val="1B5383"/>
                </a:solidFill>
                <a:latin typeface="微软雅黑" panose="020B0503020204020204" pitchFamily="34" charset="-122"/>
                <a:ea typeface="微软雅黑" panose="020B0503020204020204" pitchFamily="34" charset="-122"/>
                <a:cs typeface="微软雅黑" panose="020B0503020204020204" pitchFamily="34" charset="-122"/>
              </a:rPr>
              <a:t>南美乡行政区划图</a:t>
            </a:r>
            <a:endParaRPr lang="zh-CN" altLang="en-US" sz="1600" b="1">
              <a:solidFill>
                <a:srgbClr val="1B5383"/>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rot="10800000">
            <a:off x="689610" y="404495"/>
            <a:ext cx="670560" cy="1290320"/>
            <a:chOff x="3654" y="3361"/>
            <a:chExt cx="2496" cy="3810"/>
          </a:xfrm>
        </p:grpSpPr>
        <p:sp>
          <p:nvSpPr>
            <p:cNvPr id="5" name="任意多边形 4"/>
            <p:cNvSpPr/>
            <p:nvPr>
              <p:custDataLst>
                <p:tags r:id="rId4"/>
              </p:custDataLst>
            </p:nvPr>
          </p:nvSpPr>
          <p:spPr>
            <a:xfrm>
              <a:off x="3654" y="3561"/>
              <a:ext cx="1630" cy="3470"/>
            </a:xfrm>
            <a:custGeom>
              <a:avLst/>
              <a:gdLst>
                <a:gd name="connisteX0" fmla="*/ 0 w 1035050"/>
                <a:gd name="connsiteY0" fmla="*/ 0 h 2203450"/>
                <a:gd name="connisteX1" fmla="*/ 1035050 w 1035050"/>
                <a:gd name="connsiteY1" fmla="*/ 260350 h 2203450"/>
                <a:gd name="connisteX2" fmla="*/ 1035050 w 1035050"/>
                <a:gd name="connsiteY2" fmla="*/ 1936750 h 2203450"/>
                <a:gd name="connisteX3" fmla="*/ 40640 w 1035050"/>
                <a:gd name="connsiteY3" fmla="*/ 2203450 h 2203450"/>
              </a:gdLst>
              <a:ahLst/>
              <a:cxnLst>
                <a:cxn ang="0">
                  <a:pos x="connisteX0" y="connsiteY0"/>
                </a:cxn>
                <a:cxn ang="0">
                  <a:pos x="connisteX1" y="connsiteY1"/>
                </a:cxn>
                <a:cxn ang="0">
                  <a:pos x="connisteX2" y="connsiteY2"/>
                </a:cxn>
                <a:cxn ang="0">
                  <a:pos x="connisteX3" y="connsiteY3"/>
                </a:cxn>
              </a:cxnLst>
              <a:rect l="l" t="t" r="r" b="b"/>
              <a:pathLst>
                <a:path w="1035050" h="2203450">
                  <a:moveTo>
                    <a:pt x="0" y="0"/>
                  </a:moveTo>
                  <a:lnTo>
                    <a:pt x="1035050" y="260350"/>
                  </a:lnTo>
                  <a:lnTo>
                    <a:pt x="1035050" y="1936750"/>
                  </a:lnTo>
                  <a:lnTo>
                    <a:pt x="40640" y="2203450"/>
                  </a:lnTo>
                </a:path>
              </a:pathLst>
            </a:custGeom>
            <a:noFill/>
            <a:ln w="19050">
              <a:solidFill>
                <a:srgbClr val="1B5383"/>
              </a:solidFill>
            </a:ln>
            <a:extLst>
              <a:ext uri="{909E8E84-426E-40DD-AFC4-6F175D3DCCD1}">
                <a14:hiddenFill xmlns:a14="http://schemas.microsoft.com/office/drawing/2010/main">
                  <a:solidFill>
                    <a:schemeClr val="bg1"/>
                  </a:solidFill>
                </a14:hiddenFill>
              </a:ext>
            </a:extLst>
          </p:spPr>
          <p:txBody>
            <a:bodyPr wrap="square" rtlCol="0" anchor="ctr">
              <a:spAutoFit/>
            </a:bodyPr>
            <a:p>
              <a:pPr marL="0" marR="0" indent="539750" algn="l" defTabSz="1238885" rtl="0" eaLnBrk="1" fontAlgn="auto" latinLnBrk="0" hangingPunct="1">
                <a:lnSpc>
                  <a:spcPct val="150000"/>
                </a:lnSpc>
                <a:spcBef>
                  <a:spcPts val="500"/>
                </a:spcBef>
                <a:spcAft>
                  <a:spcPts val="500"/>
                </a:spcAft>
                <a:buClrTx/>
                <a:buSzTx/>
                <a:buFontTx/>
                <a:buNone/>
              </a:pPr>
              <a:endParaRPr kumimoji="0" lang="zh-CN" altLang="en-US" sz="2400" b="0" i="0" u="none" strike="noStrike" kern="1200" cap="none" spc="0" normalizeH="0" baseline="0" noProof="0" dirty="0">
                <a:ln>
                  <a:noFill/>
                </a:ln>
                <a:solidFill>
                  <a:srgbClr val="FFC000"/>
                </a:solidFill>
                <a:effectLst/>
                <a:uLnTx/>
                <a:uFillTx/>
                <a:latin typeface="方正姚体" panose="02010601030101010101" charset="-122"/>
                <a:ea typeface="微软雅黑" panose="020B0503020204020204" pitchFamily="34" charset="-122"/>
                <a:cs typeface="+mn-cs"/>
              </a:endParaRPr>
            </a:p>
          </p:txBody>
        </p:sp>
        <p:sp>
          <p:nvSpPr>
            <p:cNvPr id="3" name="任意多边形 2"/>
            <p:cNvSpPr/>
            <p:nvPr>
              <p:custDataLst>
                <p:tags r:id="rId5"/>
              </p:custDataLst>
            </p:nvPr>
          </p:nvSpPr>
          <p:spPr>
            <a:xfrm>
              <a:off x="3874" y="3361"/>
              <a:ext cx="2277" cy="3810"/>
            </a:xfrm>
            <a:custGeom>
              <a:avLst/>
              <a:gdLst>
                <a:gd name="connisteX0" fmla="*/ 0 w 1445895"/>
                <a:gd name="connsiteY0" fmla="*/ 558800 h 2419350"/>
                <a:gd name="connisteX1" fmla="*/ 0 w 1445895"/>
                <a:gd name="connsiteY1" fmla="*/ 387350 h 2419350"/>
                <a:gd name="connisteX2" fmla="*/ 1445895 w 1445895"/>
                <a:gd name="connsiteY2" fmla="*/ 0 h 2419350"/>
                <a:gd name="connisteX3" fmla="*/ 1445895 w 1445895"/>
                <a:gd name="connsiteY3" fmla="*/ 2419350 h 2419350"/>
                <a:gd name="connisteX4" fmla="*/ 6350 w 1445895"/>
                <a:gd name="connsiteY4" fmla="*/ 2034540 h 2419350"/>
                <a:gd name="connisteX5" fmla="*/ 6350 w 1445895"/>
                <a:gd name="connsiteY5" fmla="*/ 1885950 h 24193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445895" h="2419350">
                  <a:moveTo>
                    <a:pt x="0" y="558800"/>
                  </a:moveTo>
                  <a:lnTo>
                    <a:pt x="0" y="387350"/>
                  </a:lnTo>
                  <a:lnTo>
                    <a:pt x="1445895" y="0"/>
                  </a:lnTo>
                  <a:lnTo>
                    <a:pt x="1445895" y="2419350"/>
                  </a:lnTo>
                  <a:lnTo>
                    <a:pt x="6350" y="2034540"/>
                  </a:lnTo>
                  <a:lnTo>
                    <a:pt x="6350" y="1885950"/>
                  </a:lnTo>
                </a:path>
              </a:pathLst>
            </a:custGeom>
            <a:noFill/>
            <a:ln w="57150">
              <a:solidFill>
                <a:srgbClr val="1B5383"/>
              </a:solidFill>
            </a:ln>
          </p:spPr>
          <p:txBody>
            <a:bodyPr wrap="square" rtlCol="0" anchor="ctr">
              <a:spAutoFit/>
            </a:bodyPr>
            <a:p>
              <a:pPr marL="0" marR="0" indent="539750" algn="l" defTabSz="1238885" rtl="0" eaLnBrk="1" fontAlgn="auto" latinLnBrk="0" hangingPunct="1">
                <a:lnSpc>
                  <a:spcPct val="150000"/>
                </a:lnSpc>
                <a:spcBef>
                  <a:spcPts val="500"/>
                </a:spcBef>
                <a:spcAft>
                  <a:spcPts val="500"/>
                </a:spcAft>
                <a:buClrTx/>
                <a:buSzTx/>
                <a:buFontTx/>
                <a:buNone/>
              </a:pPr>
              <a:endParaRPr kumimoji="0" lang="zh-CN" altLang="en-US" sz="2400" b="0" i="0" u="none" strike="noStrike" kern="1200" cap="none" spc="0" normalizeH="0" baseline="0" noProof="0" dirty="0">
                <a:ln>
                  <a:noFill/>
                </a:ln>
                <a:solidFill>
                  <a:srgbClr val="FFC000"/>
                </a:solidFill>
                <a:effectLst/>
                <a:uLnTx/>
                <a:uFillTx/>
                <a:latin typeface="方正姚体" panose="02010601030101010101" charset="-122"/>
                <a:ea typeface="微软雅黑" panose="020B0503020204020204" pitchFamily="34" charset="-122"/>
                <a:cs typeface="+mn-cs"/>
              </a:endParaRPr>
            </a:p>
          </p:txBody>
        </p:sp>
      </p:grpSp>
      <p:sp>
        <p:nvSpPr>
          <p:cNvPr id="40" name="文本框 39"/>
          <p:cNvSpPr txBox="1"/>
          <p:nvPr>
            <p:custDataLst>
              <p:tags r:id="rId6"/>
            </p:custDataLst>
          </p:nvPr>
        </p:nvSpPr>
        <p:spPr>
          <a:xfrm>
            <a:off x="929640" y="7697470"/>
            <a:ext cx="9096375" cy="553085"/>
          </a:xfrm>
          <a:prstGeom prst="rect">
            <a:avLst/>
          </a:prstGeom>
          <a:noFill/>
        </p:spPr>
        <p:txBody>
          <a:bodyPr wrap="square" rtlCol="0">
            <a:spAutoFit/>
          </a:bodyPr>
          <a:p>
            <a:pPr lvl="0" algn="just">
              <a:lnSpc>
                <a:spcPct val="150000"/>
              </a:lnSpc>
              <a:buClrTx/>
              <a:buSzTx/>
              <a:buFont typeface="Wingdings" panose="05000000000000000000" charset="0"/>
              <a:buNone/>
            </a:pPr>
            <a:r>
              <a:rPr lang="zh-CN" altLang="en-US" sz="2000" b="1" dirty="0">
                <a:solidFill>
                  <a:srgbClr val="FFBA55"/>
                </a:solidFill>
                <a:latin typeface="微软雅黑" panose="020B0503020204020204" pitchFamily="34" charset="-122"/>
                <a:ea typeface="微软雅黑" panose="020B0503020204020204" pitchFamily="34" charset="-122"/>
                <a:cs typeface="微软雅黑" panose="020B0503020204020204" pitchFamily="34" charset="-122"/>
                <a:sym typeface="+mn-ea"/>
              </a:rPr>
              <a:t>下辖</a:t>
            </a:r>
            <a:r>
              <a:rPr lang="en-US" altLang="zh-CN" sz="2000" b="1" dirty="0">
                <a:solidFill>
                  <a:srgbClr val="FFBA55"/>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b="1" dirty="0">
                <a:solidFill>
                  <a:srgbClr val="FFBA55"/>
                </a:solidFill>
                <a:latin typeface="微软雅黑" panose="020B0503020204020204" pitchFamily="34" charset="-122"/>
                <a:ea typeface="微软雅黑" panose="020B0503020204020204" pitchFamily="34" charset="-122"/>
                <a:cs typeface="微软雅黑" panose="020B0503020204020204" pitchFamily="34" charset="-122"/>
                <a:sym typeface="+mn-ea"/>
              </a:rPr>
              <a:t>个村委会（即南美拉村、多依村、南华村、坡脚村）。</a:t>
            </a:r>
            <a:endParaRPr lang="zh-CN" altLang="en-US" sz="2000" b="1" dirty="0">
              <a:solidFill>
                <a:srgbClr val="FFBA5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2" name="圆角矩形 131"/>
          <p:cNvSpPr/>
          <p:nvPr>
            <p:custDataLst>
              <p:tags r:id="rId7"/>
            </p:custDataLst>
          </p:nvPr>
        </p:nvSpPr>
        <p:spPr>
          <a:xfrm>
            <a:off x="0" y="2453640"/>
            <a:ext cx="10703560" cy="416560"/>
          </a:xfrm>
          <a:prstGeom prst="roundRect">
            <a:avLst>
              <a:gd name="adj" fmla="val 50000"/>
            </a:avLst>
          </a:prstGeom>
          <a:gradFill>
            <a:gsLst>
              <a:gs pos="100000">
                <a:srgbClr val="6096E6">
                  <a:lumMod val="5000"/>
                  <a:lumOff val="95000"/>
                </a:srgbClr>
              </a:gs>
              <a:gs pos="13000">
                <a:srgbClr val="9BBDEF"/>
              </a:gs>
            </a:gsLst>
            <a:path path="circle">
              <a:fillToRect l="50000" t="50000" r="50000" b="50000"/>
            </a:path>
            <a:tileRect/>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133" name="圆角矩形 132"/>
          <p:cNvSpPr/>
          <p:nvPr>
            <p:custDataLst>
              <p:tags r:id="rId8"/>
            </p:custDataLst>
          </p:nvPr>
        </p:nvSpPr>
        <p:spPr>
          <a:xfrm rot="2640000">
            <a:off x="1037644" y="2116737"/>
            <a:ext cx="1097560" cy="1097560"/>
          </a:xfrm>
          <a:prstGeom prst="roundRect">
            <a:avLst/>
          </a:prstGeom>
          <a:solidFill>
            <a:srgbClr val="FFFFFF"/>
          </a:solidFill>
          <a:ln>
            <a:noFill/>
          </a:ln>
          <a:effectLst>
            <a:outerShdw blurRad="114300" dist="50800" dir="5400000" algn="ctr" rotWithShape="0">
              <a:srgbClr val="000000">
                <a:alpha val="4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137" name="圆角矩形 136"/>
          <p:cNvSpPr/>
          <p:nvPr>
            <p:custDataLst>
              <p:tags r:id="rId9"/>
            </p:custDataLst>
          </p:nvPr>
        </p:nvSpPr>
        <p:spPr>
          <a:xfrm rot="2640000">
            <a:off x="1160869" y="2239961"/>
            <a:ext cx="851110" cy="851110"/>
          </a:xfrm>
          <a:prstGeom prst="roundRect">
            <a:avLst/>
          </a:prstGeom>
          <a:noFill/>
          <a:ln w="69850">
            <a:gradFill>
              <a:gsLst>
                <a:gs pos="100000">
                  <a:srgbClr val="6096E6">
                    <a:lumMod val="60000"/>
                    <a:lumOff val="40000"/>
                  </a:srgbClr>
                </a:gs>
                <a:gs pos="0">
                  <a:srgbClr val="6096E6"/>
                </a:gs>
              </a:gsLst>
              <a:path path="circle">
                <a:fillToRect t="100000" r="100000"/>
              </a:path>
              <a:tileRect l="-100000" b="-100000"/>
            </a:gradFill>
          </a:ln>
          <a:effectLst>
            <a:outerShdw blurRad="393700" dist="50800" dir="5400000" algn="ctr" rotWithShape="0">
              <a:srgbClr val="FFFFFF">
                <a:alpha val="18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pic>
        <p:nvPicPr>
          <p:cNvPr id="141" name="图片 140" descr="343435383037343b343532333833373bb9abcbbe"/>
          <p:cNvPicPr>
            <a:picLocks noChangeAspect="1"/>
          </p:cNvPicPr>
          <p:nvPr>
            <p:custDataLst>
              <p:tags r:id="rId10"/>
            </p:custDataLst>
          </p:nvPr>
        </p:nvPicPr>
        <p:blipFill>
          <a:blip r:embed="rId11"/>
          <a:stretch>
            <a:fillRect/>
          </a:stretch>
        </p:blipFill>
        <p:spPr>
          <a:xfrm>
            <a:off x="1359175" y="2438267"/>
            <a:ext cx="455072" cy="455072"/>
          </a:xfrm>
          <a:prstGeom prst="rect">
            <a:avLst/>
          </a:prstGeom>
          <a:effectLst>
            <a:outerShdw blurRad="50800" dist="50800" dir="5400000" algn="ctr" rotWithShape="0">
              <a:srgbClr val="000000">
                <a:alpha val="18000"/>
              </a:srgbClr>
            </a:outerShdw>
          </a:effectLst>
        </p:spPr>
      </p:pic>
      <p:sp>
        <p:nvSpPr>
          <p:cNvPr id="168" name="圆角矩形 167"/>
          <p:cNvSpPr/>
          <p:nvPr>
            <p:custDataLst>
              <p:tags r:id="rId12"/>
            </p:custDataLst>
          </p:nvPr>
        </p:nvSpPr>
        <p:spPr>
          <a:xfrm>
            <a:off x="-635" y="7188200"/>
            <a:ext cx="10692765" cy="339090"/>
          </a:xfrm>
          <a:prstGeom prst="roundRect">
            <a:avLst>
              <a:gd name="adj" fmla="val 50000"/>
            </a:avLst>
          </a:prstGeom>
          <a:gradFill>
            <a:gsLst>
              <a:gs pos="100000">
                <a:srgbClr val="6096E6">
                  <a:lumMod val="5000"/>
                  <a:lumOff val="95000"/>
                </a:srgbClr>
              </a:gs>
              <a:gs pos="13000">
                <a:srgbClr val="FFCA7D"/>
              </a:gs>
            </a:gsLst>
            <a:path path="circle">
              <a:fillToRect l="50000" t="50000" r="50000" b="50000"/>
            </a:path>
            <a:tileRect/>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172" name="圆角矩形 171"/>
          <p:cNvSpPr/>
          <p:nvPr>
            <p:custDataLst>
              <p:tags r:id="rId13"/>
            </p:custDataLst>
          </p:nvPr>
        </p:nvSpPr>
        <p:spPr>
          <a:xfrm rot="2640000">
            <a:off x="8606080" y="6859552"/>
            <a:ext cx="1123515" cy="1123515"/>
          </a:xfrm>
          <a:prstGeom prst="roundRect">
            <a:avLst/>
          </a:prstGeom>
          <a:solidFill>
            <a:srgbClr val="FFFFFF"/>
          </a:solidFill>
          <a:ln>
            <a:noFill/>
          </a:ln>
          <a:effectLst>
            <a:outerShdw blurRad="114300" dist="50800" dir="5400000" algn="ctr" rotWithShape="0">
              <a:srgbClr val="000000">
                <a:alpha val="4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176" name="圆角矩形 175"/>
          <p:cNvSpPr/>
          <p:nvPr>
            <p:custDataLst>
              <p:tags r:id="rId14"/>
            </p:custDataLst>
          </p:nvPr>
        </p:nvSpPr>
        <p:spPr>
          <a:xfrm rot="18960000" flipH="1">
            <a:off x="8732805" y="6966005"/>
            <a:ext cx="871237" cy="871237"/>
          </a:xfrm>
          <a:prstGeom prst="roundRect">
            <a:avLst/>
          </a:prstGeom>
          <a:noFill/>
          <a:ln w="69850">
            <a:gradFill>
              <a:gsLst>
                <a:gs pos="100000">
                  <a:srgbClr val="FFBA55">
                    <a:lumMod val="60000"/>
                    <a:lumOff val="40000"/>
                  </a:srgbClr>
                </a:gs>
                <a:gs pos="0">
                  <a:srgbClr val="FFBA55"/>
                </a:gs>
              </a:gsLst>
              <a:path path="circle">
                <a:fillToRect t="100000" r="100000"/>
              </a:path>
              <a:tileRect l="-100000" b="-100000"/>
            </a:gradFill>
          </a:ln>
          <a:effectLst>
            <a:outerShdw blurRad="393700" dist="50800" dir="5400000" algn="ctr" rotWithShape="0">
              <a:srgbClr val="FFFFFF">
                <a:alpha val="18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pic>
        <p:nvPicPr>
          <p:cNvPr id="180" name="图片 179" descr="343435383037343b343532333834323bbdb1b1ad"/>
          <p:cNvPicPr>
            <a:picLocks noChangeAspect="1"/>
          </p:cNvPicPr>
          <p:nvPr>
            <p:custDataLst>
              <p:tags r:id="rId15"/>
            </p:custDataLst>
          </p:nvPr>
        </p:nvPicPr>
        <p:blipFill>
          <a:blip r:embed="rId16"/>
          <a:stretch>
            <a:fillRect/>
          </a:stretch>
        </p:blipFill>
        <p:spPr>
          <a:xfrm>
            <a:off x="8935214" y="7169001"/>
            <a:ext cx="465834" cy="465834"/>
          </a:xfrm>
          <a:prstGeom prst="rect">
            <a:avLst/>
          </a:prstGeom>
          <a:effectLst>
            <a:outerShdw blurRad="50800" dist="50800" dir="5400000" algn="ctr" rotWithShape="0">
              <a:srgbClr val="000000">
                <a:alpha val="18000"/>
              </a:srgbClr>
            </a:outerShdw>
          </a:effectLst>
        </p:spPr>
      </p:pic>
      <p:sp>
        <p:nvSpPr>
          <p:cNvPr id="197" name="文本框 196"/>
          <p:cNvSpPr txBox="1"/>
          <p:nvPr>
            <p:custDataLst>
              <p:tags r:id="rId17"/>
            </p:custDataLst>
          </p:nvPr>
        </p:nvSpPr>
        <p:spPr>
          <a:xfrm>
            <a:off x="810260" y="3138805"/>
            <a:ext cx="9196070" cy="553085"/>
          </a:xfrm>
          <a:prstGeom prst="rect">
            <a:avLst/>
          </a:prstGeom>
          <a:noFill/>
        </p:spPr>
        <p:txBody>
          <a:bodyPr wrap="square" rtlCol="0">
            <a:spAutoFit/>
          </a:bodyPr>
          <a:p>
            <a:pPr lvl="0" algn="l">
              <a:lnSpc>
                <a:spcPct val="150000"/>
              </a:lnSpc>
              <a:buClrTx/>
              <a:buSzTx/>
              <a:buFont typeface="Wingdings" panose="05000000000000000000" charset="0"/>
              <a:buNone/>
            </a:pPr>
            <a:r>
              <a:rPr lang="zh-CN" altLang="en-US" sz="2000" b="1" dirty="0">
                <a:solidFill>
                  <a:srgbClr val="6096E6"/>
                </a:solidFill>
                <a:latin typeface="微软雅黑" panose="020B0503020204020204" pitchFamily="34" charset="-122"/>
                <a:ea typeface="微软雅黑" panose="020B0503020204020204" pitchFamily="34" charset="-122"/>
                <a:cs typeface="微软雅黑" panose="020B0503020204020204" pitchFamily="34" charset="-122"/>
                <a:sym typeface="+mn-ea"/>
              </a:rPr>
              <a:t>南美乡行政辖区内</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127.28平方千米</a:t>
            </a:r>
            <a:r>
              <a:rPr lang="zh-CN" altLang="en-US" sz="2000" b="1" dirty="0">
                <a:solidFill>
                  <a:srgbClr val="6096E6"/>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rgbClr val="6096E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9" name="文本框 198"/>
          <p:cNvSpPr txBox="1"/>
          <p:nvPr/>
        </p:nvSpPr>
        <p:spPr>
          <a:xfrm>
            <a:off x="2289810" y="2131695"/>
            <a:ext cx="3204210" cy="812800"/>
          </a:xfrm>
          <a:prstGeom prst="rect">
            <a:avLst/>
          </a:prstGeom>
          <a:noFill/>
        </p:spPr>
        <p:txBody>
          <a:bodyPr wrap="square" rtlCol="0" anchor="t">
            <a:noAutofit/>
          </a:bodyPr>
          <a:p>
            <a:pPr algn="l" fontAlgn="auto">
              <a:lnSpc>
                <a:spcPct val="200000"/>
              </a:lnSpc>
              <a:buClrTx/>
              <a:buSzTx/>
              <a:buFont typeface="Wingdings" panose="05000000000000000000" charset="0"/>
              <a:buNone/>
            </a:pPr>
            <a:r>
              <a:rPr lang="zh-CN" altLang="en-US" sz="24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sym typeface="+mn-ea"/>
              </a:rPr>
              <a:t>规划范围</a:t>
            </a:r>
            <a:endParaRPr lang="zh-CN" altLang="en-US" sz="2400" b="1" dirty="0">
              <a:solidFill>
                <a:srgbClr val="056FB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0" name="圆角矩形 199"/>
          <p:cNvSpPr/>
          <p:nvPr>
            <p:custDataLst>
              <p:tags r:id="rId18"/>
            </p:custDataLst>
          </p:nvPr>
        </p:nvSpPr>
        <p:spPr>
          <a:xfrm>
            <a:off x="0" y="3635375"/>
            <a:ext cx="10674350" cy="361950"/>
          </a:xfrm>
          <a:prstGeom prst="roundRect">
            <a:avLst>
              <a:gd name="adj" fmla="val 50000"/>
            </a:avLst>
          </a:prstGeom>
          <a:gradFill>
            <a:gsLst>
              <a:gs pos="100000">
                <a:srgbClr val="6096E6">
                  <a:lumMod val="5000"/>
                  <a:lumOff val="95000"/>
                </a:srgbClr>
              </a:gs>
              <a:gs pos="13000">
                <a:srgbClr val="97D2EE"/>
              </a:gs>
            </a:gsLst>
            <a:path path="circle">
              <a:fillToRect l="50000" t="50000" r="50000" b="50000"/>
            </a:path>
            <a:tileRect/>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202" name="圆角矩形 201"/>
          <p:cNvSpPr/>
          <p:nvPr>
            <p:custDataLst>
              <p:tags r:id="rId19"/>
            </p:custDataLst>
          </p:nvPr>
        </p:nvSpPr>
        <p:spPr>
          <a:xfrm rot="2640000">
            <a:off x="8790602" y="3266722"/>
            <a:ext cx="1115593" cy="1115593"/>
          </a:xfrm>
          <a:prstGeom prst="roundRect">
            <a:avLst/>
          </a:prstGeom>
          <a:solidFill>
            <a:srgbClr val="FFFFFF"/>
          </a:solidFill>
          <a:ln>
            <a:noFill/>
          </a:ln>
          <a:effectLst>
            <a:outerShdw blurRad="114300" dist="50800" dir="5400000" algn="ctr" rotWithShape="0">
              <a:srgbClr val="000000">
                <a:alpha val="4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207" name="圆角矩形 206"/>
          <p:cNvSpPr/>
          <p:nvPr>
            <p:custDataLst>
              <p:tags r:id="rId20"/>
            </p:custDataLst>
          </p:nvPr>
        </p:nvSpPr>
        <p:spPr>
          <a:xfrm rot="2640000">
            <a:off x="8915269" y="3391971"/>
            <a:ext cx="865094" cy="865094"/>
          </a:xfrm>
          <a:prstGeom prst="roundRect">
            <a:avLst/>
          </a:prstGeom>
          <a:noFill/>
          <a:ln w="69850">
            <a:gradFill>
              <a:gsLst>
                <a:gs pos="100000">
                  <a:srgbClr val="58B6E5">
                    <a:lumMod val="60000"/>
                    <a:lumOff val="40000"/>
                  </a:srgbClr>
                </a:gs>
                <a:gs pos="0">
                  <a:srgbClr val="58B6E5"/>
                </a:gs>
              </a:gsLst>
              <a:path path="circle">
                <a:fillToRect t="100000" r="100000"/>
              </a:path>
              <a:tileRect l="-100000" b="-100000"/>
            </a:gradFill>
          </a:ln>
          <a:effectLst>
            <a:outerShdw blurRad="393700" dist="50800" dir="5400000" algn="ctr" rotWithShape="0">
              <a:srgbClr val="FFFFFF">
                <a:alpha val="18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pic>
        <p:nvPicPr>
          <p:cNvPr id="210" name="图片 209" descr="343435383037343b343532333835313bc7e5b5a5"/>
          <p:cNvPicPr>
            <a:picLocks noChangeAspect="1"/>
          </p:cNvPicPr>
          <p:nvPr>
            <p:custDataLst>
              <p:tags r:id="rId21"/>
            </p:custDataLst>
          </p:nvPr>
        </p:nvPicPr>
        <p:blipFill>
          <a:blip r:embed="rId22"/>
          <a:stretch>
            <a:fillRect/>
          </a:stretch>
        </p:blipFill>
        <p:spPr>
          <a:xfrm>
            <a:off x="9117416" y="3593535"/>
            <a:ext cx="462549" cy="462549"/>
          </a:xfrm>
          <a:prstGeom prst="rect">
            <a:avLst/>
          </a:prstGeom>
          <a:effectLst>
            <a:outerShdw blurRad="50800" dist="50800" dir="5400000" algn="ctr" rotWithShape="0">
              <a:srgbClr val="000000">
                <a:alpha val="18000"/>
              </a:srgbClr>
            </a:outerShdw>
          </a:effectLst>
        </p:spPr>
      </p:pic>
      <p:sp>
        <p:nvSpPr>
          <p:cNvPr id="229" name="文本框 228"/>
          <p:cNvSpPr txBox="1"/>
          <p:nvPr/>
        </p:nvSpPr>
        <p:spPr>
          <a:xfrm>
            <a:off x="7091045" y="3280410"/>
            <a:ext cx="1645285" cy="829945"/>
          </a:xfrm>
          <a:prstGeom prst="rect">
            <a:avLst/>
          </a:prstGeom>
          <a:noFill/>
        </p:spPr>
        <p:txBody>
          <a:bodyPr wrap="square" rtlCol="0" anchor="t">
            <a:spAutoFit/>
          </a:bodyPr>
          <a:p>
            <a:pPr indent="0" algn="l" fontAlgn="auto">
              <a:lnSpc>
                <a:spcPct val="200000"/>
              </a:lnSpc>
              <a:buClrTx/>
              <a:buSzTx/>
              <a:buFont typeface="Wingdings" panose="05000000000000000000" charset="0"/>
              <a:buNone/>
            </a:pPr>
            <a:r>
              <a:rPr lang="zh-CN" altLang="en-US" sz="2400" b="1" dirty="0">
                <a:solidFill>
                  <a:srgbClr val="58B6E5"/>
                </a:solidFill>
                <a:latin typeface="微软雅黑" panose="020B0503020204020204" pitchFamily="34" charset="-122"/>
                <a:ea typeface="微软雅黑" panose="020B0503020204020204" pitchFamily="34" charset="-122"/>
                <a:cs typeface="微软雅黑" panose="020B0503020204020204" pitchFamily="34" charset="-122"/>
                <a:sym typeface="+mn-ea"/>
              </a:rPr>
              <a:t>规划期限</a:t>
            </a:r>
            <a:endParaRPr lang="zh-CN" altLang="en-US" sz="2400" b="1" dirty="0">
              <a:solidFill>
                <a:srgbClr val="58B6E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0" name="文本框 229"/>
          <p:cNvSpPr txBox="1"/>
          <p:nvPr>
            <p:custDataLst>
              <p:tags r:id="rId23"/>
            </p:custDataLst>
          </p:nvPr>
        </p:nvSpPr>
        <p:spPr>
          <a:xfrm>
            <a:off x="830580" y="4166235"/>
            <a:ext cx="9195435" cy="706755"/>
          </a:xfrm>
          <a:prstGeom prst="rect">
            <a:avLst/>
          </a:prstGeom>
          <a:noFill/>
        </p:spPr>
        <p:txBody>
          <a:bodyPr wrap="square" rtlCol="0">
            <a:spAutoFit/>
          </a:bodyPr>
          <a:p>
            <a:pPr lvl="0" algn="r">
              <a:lnSpc>
                <a:spcPct val="200000"/>
              </a:lnSpc>
              <a:buClrTx/>
              <a:buSzTx/>
              <a:buFont typeface="Wingdings" panose="05000000000000000000" charset="0"/>
            </a:pPr>
            <a:r>
              <a:rPr lang="zh-CN" altLang="en-US" sz="2000" b="1" dirty="0">
                <a:solidFill>
                  <a:srgbClr val="58B6E5"/>
                </a:solidFill>
                <a:latin typeface="微软雅黑" panose="020B0503020204020204" pitchFamily="34" charset="-122"/>
                <a:ea typeface="微软雅黑" panose="020B0503020204020204" pitchFamily="34" charset="-122"/>
                <a:cs typeface="微软雅黑" panose="020B0503020204020204" pitchFamily="34" charset="-122"/>
                <a:sym typeface="+mn-ea"/>
              </a:rPr>
              <a:t>规划目标年为2035年，近期目标年为2025年，远景展望至2050年。</a:t>
            </a:r>
            <a:endParaRPr lang="zh-CN" altLang="en-US" sz="2000" b="1" dirty="0">
              <a:solidFill>
                <a:srgbClr val="58B6E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1" name="圆角矩形 230"/>
          <p:cNvSpPr/>
          <p:nvPr>
            <p:custDataLst>
              <p:tags r:id="rId24"/>
            </p:custDataLst>
          </p:nvPr>
        </p:nvSpPr>
        <p:spPr>
          <a:xfrm>
            <a:off x="0" y="4955540"/>
            <a:ext cx="10649585" cy="365760"/>
          </a:xfrm>
          <a:prstGeom prst="roundRect">
            <a:avLst>
              <a:gd name="adj" fmla="val 50000"/>
            </a:avLst>
          </a:prstGeom>
          <a:gradFill>
            <a:gsLst>
              <a:gs pos="100000">
                <a:srgbClr val="6096E6">
                  <a:lumMod val="5000"/>
                  <a:lumOff val="95000"/>
                </a:srgbClr>
              </a:gs>
              <a:gs pos="13000">
                <a:srgbClr val="96DDBD"/>
              </a:gs>
            </a:gsLst>
            <a:path path="circle">
              <a:fillToRect l="50000" t="50000" r="50000" b="50000"/>
            </a:path>
            <a:tileRect/>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234" name="圆角矩形 233"/>
          <p:cNvSpPr/>
          <p:nvPr>
            <p:custDataLst>
              <p:tags r:id="rId25"/>
            </p:custDataLst>
          </p:nvPr>
        </p:nvSpPr>
        <p:spPr>
          <a:xfrm rot="2640000">
            <a:off x="1010716" y="4596412"/>
            <a:ext cx="1100694" cy="1100694"/>
          </a:xfrm>
          <a:prstGeom prst="roundRect">
            <a:avLst/>
          </a:prstGeom>
          <a:solidFill>
            <a:srgbClr val="FFFFFF"/>
          </a:solidFill>
          <a:ln>
            <a:noFill/>
          </a:ln>
          <a:effectLst>
            <a:outerShdw blurRad="114300" dist="50800" dir="5400000" algn="ctr" rotWithShape="0">
              <a:srgbClr val="000000">
                <a:alpha val="4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sp>
        <p:nvSpPr>
          <p:cNvPr id="237" name="圆角矩形 236"/>
          <p:cNvSpPr/>
          <p:nvPr>
            <p:custDataLst>
              <p:tags r:id="rId26"/>
            </p:custDataLst>
          </p:nvPr>
        </p:nvSpPr>
        <p:spPr>
          <a:xfrm rot="2640000">
            <a:off x="1134294" y="4719988"/>
            <a:ext cx="853540" cy="853540"/>
          </a:xfrm>
          <a:prstGeom prst="roundRect">
            <a:avLst/>
          </a:prstGeom>
          <a:noFill/>
          <a:ln w="69850">
            <a:gradFill>
              <a:gsLst>
                <a:gs pos="100000">
                  <a:srgbClr val="56CA95">
                    <a:lumMod val="60000"/>
                    <a:lumOff val="40000"/>
                  </a:srgbClr>
                </a:gs>
                <a:gs pos="0">
                  <a:srgbClr val="56CA95"/>
                </a:gs>
              </a:gsLst>
              <a:path path="circle">
                <a:fillToRect t="100000" r="100000"/>
              </a:path>
              <a:tileRect l="-100000" b="-100000"/>
            </a:gradFill>
          </a:ln>
          <a:effectLst>
            <a:outerShdw blurRad="393700" dist="50800" dir="5400000" algn="ctr" rotWithShape="0">
              <a:srgbClr val="FFFFFF">
                <a:alpha val="18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1580"/>
          </a:p>
        </p:txBody>
      </p:sp>
      <p:pic>
        <p:nvPicPr>
          <p:cNvPr id="242" name="图片 241" descr="343435383037343b343532333834333bb9a4d7f7"/>
          <p:cNvPicPr>
            <a:picLocks noChangeAspect="1"/>
          </p:cNvPicPr>
          <p:nvPr>
            <p:custDataLst>
              <p:tags r:id="rId27"/>
            </p:custDataLst>
          </p:nvPr>
        </p:nvPicPr>
        <p:blipFill>
          <a:blip r:embed="rId28"/>
          <a:stretch>
            <a:fillRect/>
          </a:stretch>
        </p:blipFill>
        <p:spPr>
          <a:xfrm>
            <a:off x="1333165" y="4918861"/>
            <a:ext cx="456371" cy="456371"/>
          </a:xfrm>
          <a:prstGeom prst="rect">
            <a:avLst/>
          </a:prstGeom>
          <a:effectLst>
            <a:outerShdw blurRad="50800" dist="50800" dir="5400000" algn="ctr" rotWithShape="0">
              <a:srgbClr val="000000">
                <a:alpha val="18000"/>
              </a:srgbClr>
            </a:outerShdw>
          </a:effectLst>
        </p:spPr>
      </p:pic>
      <p:sp>
        <p:nvSpPr>
          <p:cNvPr id="260" name="文本框 259"/>
          <p:cNvSpPr txBox="1"/>
          <p:nvPr/>
        </p:nvSpPr>
        <p:spPr>
          <a:xfrm>
            <a:off x="2280920" y="4594225"/>
            <a:ext cx="1741170" cy="843280"/>
          </a:xfrm>
          <a:prstGeom prst="rect">
            <a:avLst/>
          </a:prstGeom>
          <a:noFill/>
        </p:spPr>
        <p:txBody>
          <a:bodyPr wrap="square" rtlCol="0" anchor="t">
            <a:noAutofit/>
          </a:bodyPr>
          <a:p>
            <a:pPr indent="0" algn="l" fontAlgn="auto">
              <a:lnSpc>
                <a:spcPct val="200000"/>
              </a:lnSpc>
              <a:buClrTx/>
              <a:buSzTx/>
              <a:buFont typeface="Wingdings" panose="05000000000000000000" charset="0"/>
              <a:buNone/>
            </a:pPr>
            <a:r>
              <a:rPr lang="zh-CN" altLang="en-US" sz="2400" b="1" dirty="0">
                <a:solidFill>
                  <a:srgbClr val="3CBE82"/>
                </a:solidFill>
                <a:latin typeface="微软雅黑" panose="020B0503020204020204" pitchFamily="34" charset="-122"/>
                <a:ea typeface="微软雅黑" panose="020B0503020204020204" pitchFamily="34" charset="-122"/>
                <a:cs typeface="微软雅黑" panose="020B0503020204020204" pitchFamily="34" charset="-122"/>
                <a:sym typeface="+mn-ea"/>
              </a:rPr>
              <a:t>规划层次</a:t>
            </a:r>
            <a:endParaRPr lang="zh-CN" altLang="en-US" sz="2400" b="1" dirty="0">
              <a:solidFill>
                <a:srgbClr val="3CBE8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1" name="文本框 260"/>
          <p:cNvSpPr txBox="1"/>
          <p:nvPr>
            <p:custDataLst>
              <p:tags r:id="rId29"/>
            </p:custDataLst>
          </p:nvPr>
        </p:nvSpPr>
        <p:spPr>
          <a:xfrm>
            <a:off x="782955" y="5629910"/>
            <a:ext cx="9700260" cy="1476375"/>
          </a:xfrm>
          <a:prstGeom prst="rect">
            <a:avLst/>
          </a:prstGeom>
          <a:noFill/>
        </p:spPr>
        <p:txBody>
          <a:bodyPr wrap="square" rtlCol="0">
            <a:spAutoFit/>
          </a:bodyPr>
          <a:p>
            <a:pPr indent="0" algn="just" fontAlgn="auto">
              <a:lnSpc>
                <a:spcPct val="150000"/>
              </a:lnSpc>
              <a:buClrTx/>
              <a:buSzTx/>
              <a:buFont typeface="Wingdings" panose="05000000000000000000" charset="0"/>
              <a:buNone/>
            </a:pP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rPr>
              <a:t>包括</a:t>
            </a: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sym typeface="+mn-ea"/>
              </a:rPr>
              <a:t>南美乡全</a:t>
            </a: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rPr>
              <a:t>域和中心镇区两个层次：</a:t>
            </a:r>
            <a:endPar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buClrTx/>
              <a:buSzTx/>
              <a:buFont typeface="Wingdings" panose="05000000000000000000" charset="0"/>
            </a:pP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rPr>
              <a:t>全域：统筹全域全要素规划管理，侧重国土空间开发保护的战略部署和总体格局；</a:t>
            </a:r>
            <a:endPar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buClrTx/>
              <a:buSzTx/>
              <a:buFont typeface="Wingdings" panose="05000000000000000000" charset="0"/>
            </a:pP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sym typeface="+mn-ea"/>
              </a:rPr>
              <a:t>中心镇区：细</a:t>
            </a:r>
            <a:r>
              <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rPr>
              <a:t>化土地使用和空间布局，侧重功能完善和结构优化。</a:t>
            </a:r>
            <a:endParaRPr lang="zh-CN" altLang="en-US" sz="2000" b="1" dirty="0">
              <a:solidFill>
                <a:srgbClr val="56CA9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2" name="文本框 261"/>
          <p:cNvSpPr txBox="1"/>
          <p:nvPr/>
        </p:nvSpPr>
        <p:spPr>
          <a:xfrm>
            <a:off x="6824980" y="6816090"/>
            <a:ext cx="1727200" cy="829945"/>
          </a:xfrm>
          <a:prstGeom prst="rect">
            <a:avLst/>
          </a:prstGeom>
          <a:noFill/>
        </p:spPr>
        <p:txBody>
          <a:bodyPr wrap="square" rtlCol="0" anchor="t">
            <a:spAutoFit/>
          </a:bodyPr>
          <a:p>
            <a:pPr indent="0" algn="l" fontAlgn="auto">
              <a:lnSpc>
                <a:spcPct val="200000"/>
              </a:lnSpc>
              <a:buClrTx/>
              <a:buSzTx/>
              <a:buFont typeface="Wingdings" panose="05000000000000000000" charset="0"/>
              <a:buNone/>
            </a:pPr>
            <a:r>
              <a:rPr lang="zh-CN" altLang="en-US" sz="2400" b="1" dirty="0">
                <a:solidFill>
                  <a:srgbClr val="F28E00"/>
                </a:solidFill>
                <a:latin typeface="微软雅黑" panose="020B0503020204020204" pitchFamily="34" charset="-122"/>
                <a:ea typeface="微软雅黑" panose="020B0503020204020204" pitchFamily="34" charset="-122"/>
                <a:cs typeface="微软雅黑" panose="020B0503020204020204" pitchFamily="34" charset="-122"/>
                <a:sym typeface="+mn-ea"/>
              </a:rPr>
              <a:t>行政区划</a:t>
            </a:r>
            <a:endParaRPr lang="zh-CN" altLang="en-US" sz="2400" b="1" dirty="0">
              <a:solidFill>
                <a:srgbClr val="F28E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2" name="组合 11"/>
          <p:cNvGrpSpPr/>
          <p:nvPr/>
        </p:nvGrpSpPr>
        <p:grpSpPr>
          <a:xfrm>
            <a:off x="2748280" y="8315325"/>
            <a:ext cx="6186805" cy="6167120"/>
            <a:chOff x="4326" y="13071"/>
            <a:chExt cx="8890" cy="9640"/>
          </a:xfrm>
        </p:grpSpPr>
        <p:pic>
          <p:nvPicPr>
            <p:cNvPr id="4" name="图片 3"/>
            <p:cNvPicPr>
              <a:picLocks noChangeAspect="1"/>
            </p:cNvPicPr>
            <p:nvPr>
              <p:custDataLst>
                <p:tags r:id="rId30"/>
              </p:custDataLst>
            </p:nvPr>
          </p:nvPicPr>
          <p:blipFill>
            <a:blip r:embed="rId31"/>
            <a:stretch>
              <a:fillRect/>
            </a:stretch>
          </p:blipFill>
          <p:spPr>
            <a:xfrm>
              <a:off x="4326" y="13071"/>
              <a:ext cx="8891" cy="9640"/>
            </a:xfrm>
            <a:prstGeom prst="rect">
              <a:avLst/>
            </a:prstGeom>
          </p:spPr>
        </p:pic>
        <p:sp>
          <p:nvSpPr>
            <p:cNvPr id="9" name="normalMask_图片 3"/>
            <p:cNvSpPr/>
            <p:nvPr>
              <p:custDataLst>
                <p:tags r:id="rId32"/>
              </p:custDataLst>
            </p:nvPr>
          </p:nvSpPr>
          <p:spPr>
            <a:xfrm>
              <a:off x="4326" y="13071"/>
              <a:ext cx="8891" cy="9640"/>
            </a:xfrm>
            <a:prstGeom prst="rect">
              <a:avLst/>
            </a:prstGeom>
            <a:gradFill>
              <a:gsLst>
                <a:gs pos="50000">
                  <a:srgbClr val="71D7D3">
                    <a:alpha val="50000"/>
                  </a:srgbClr>
                </a:gs>
                <a:gs pos="0">
                  <a:srgbClr val="B8C2AE">
                    <a:alpha val="50000"/>
                  </a:srgbClr>
                </a:gs>
                <a:gs pos="99000">
                  <a:srgbClr val="1FEEFE">
                    <a:alpha val="50000"/>
                  </a:srgbClr>
                </a:gs>
              </a:gsLst>
              <a:lin ang="13500000"/>
            </a:gradFill>
          </p:spPr>
        </p:sp>
      </p:grpSp>
    </p:spTree>
    <p:custDataLst>
      <p:tags r:id="rId3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800100"/>
            <a:ext cx="10692130" cy="14318615"/>
          </a:xfrm>
          <a:prstGeom prst="rect">
            <a:avLst/>
          </a:prstGeom>
        </p:spPr>
      </p:pic>
      <p:sp>
        <p:nvSpPr>
          <p:cNvPr id="2" name="矩形 1"/>
          <p:cNvSpPr/>
          <p:nvPr/>
        </p:nvSpPr>
        <p:spPr>
          <a:xfrm>
            <a:off x="0" y="0"/>
            <a:ext cx="10685145" cy="15133320"/>
          </a:xfrm>
          <a:prstGeom prst="rect">
            <a:avLst/>
          </a:prstGeom>
          <a:gradFill flip="none" rotWithShape="1">
            <a:gsLst>
              <a:gs pos="34000">
                <a:schemeClr val="tx2">
                  <a:alpha val="71000"/>
                  <a:lumMod val="99000"/>
                  <a:lumOff val="1000"/>
                </a:schemeClr>
              </a:gs>
              <a:gs pos="100000">
                <a:srgbClr val="FBFDFF">
                  <a:lumMod val="95000"/>
                  <a:alpha val="2900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6"/>
          <p:cNvSpPr txBox="1"/>
          <p:nvPr>
            <p:custDataLst>
              <p:tags r:id="rId2"/>
            </p:custDataLst>
          </p:nvPr>
        </p:nvSpPr>
        <p:spPr>
          <a:xfrm>
            <a:off x="880289" y="947855"/>
            <a:ext cx="9169329" cy="706755"/>
          </a:xfrm>
          <a:prstGeom prst="rect">
            <a:avLst/>
          </a:prstGeom>
          <a:noFill/>
        </p:spPr>
        <p:txBody>
          <a:bodyPr wrap="square" rtlCol="0">
            <a:spAutoFit/>
          </a:bodyPr>
          <a:lstStyle/>
          <a:p>
            <a:r>
              <a:rPr lang="zh-CN" altLang="en-US" sz="4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南美乡国土空间规划（</a:t>
            </a:r>
            <a:r>
              <a:rPr lang="en-US" altLang="zh-CN" sz="4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40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年）</a:t>
            </a:r>
            <a:endPar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6"/>
          <p:cNvSpPr txBox="1"/>
          <p:nvPr>
            <p:custDataLst>
              <p:tags r:id="rId3"/>
            </p:custDataLst>
          </p:nvPr>
        </p:nvSpPr>
        <p:spPr>
          <a:xfrm>
            <a:off x="673387" y="2133433"/>
            <a:ext cx="9528853" cy="3646170"/>
          </a:xfrm>
          <a:prstGeom prst="rect">
            <a:avLst/>
          </a:prstGeom>
          <a:noFill/>
        </p:spPr>
        <p:txBody>
          <a:bodyPr wrap="square" rtlCol="0">
            <a:spAutoFit/>
          </a:bodyPr>
          <a:lstStyle/>
          <a:p>
            <a:pPr indent="539750">
              <a:lnSpc>
                <a:spcPct val="150000"/>
              </a:lnSpc>
            </a:pP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建立国土空间规划体系并监督实施是党中央、国务院作出的重大部署。按照国土国家、云南省、临沧市、临翔区国土空间规划相关要求</a:t>
            </a:r>
            <a:r>
              <a:rPr lang="zh-CN" altLang="en-US"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，临翔区自然资源局会同南美乡人民政府组织编制了</a:t>
            </a:r>
            <a:r>
              <a:rPr lang="en-US" altLang="zh-CN"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南美乡国土</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空间规划</a:t>
            </a:r>
            <a:r>
              <a:rPr lang="zh-CN" altLang="en-US"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39750">
              <a:lnSpc>
                <a:spcPct val="150000"/>
              </a:lnSpc>
            </a:pP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目前</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规划</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已形成初步成果，为深入贯彻以人民为中心的发展思想，进一步提高</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规划</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科学性、可实施性，现向社会公开征求草案意见，广泛听取各方意见建议，凝聚公众智慧。</a:t>
            </a:r>
            <a:endParaRPr lang="zh-CN" altLang="en-US" sz="2200"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673387" y="6054369"/>
            <a:ext cx="10012546" cy="6309654"/>
            <a:chOff x="673387" y="5441413"/>
            <a:chExt cx="10012546" cy="6309654"/>
          </a:xfrm>
        </p:grpSpPr>
        <p:sp>
          <p:nvSpPr>
            <p:cNvPr id="18" name="文本框 6"/>
            <p:cNvSpPr txBox="1"/>
            <p:nvPr>
              <p:custDataLst>
                <p:tags r:id="rId4"/>
              </p:custDataLst>
            </p:nvPr>
          </p:nvSpPr>
          <p:spPr>
            <a:xfrm>
              <a:off x="673387" y="5441413"/>
              <a:ext cx="2804919" cy="523220"/>
            </a:xfrm>
            <a:prstGeom prst="rect">
              <a:avLst/>
            </a:prstGeom>
            <a:noFill/>
          </p:spPr>
          <p:txBody>
            <a:bodyPr wrap="square" rtlCol="0">
              <a:spAutoFit/>
            </a:bodyPr>
            <a:lstStyle/>
            <a:p>
              <a:r>
                <a:rPr lang="zh-CN" altLang="en-US" sz="2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一、公示时间</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6"/>
            <p:cNvSpPr txBox="1"/>
            <p:nvPr>
              <p:custDataLst>
                <p:tags r:id="rId5"/>
              </p:custDataLst>
            </p:nvPr>
          </p:nvSpPr>
          <p:spPr>
            <a:xfrm>
              <a:off x="697476" y="6018271"/>
              <a:ext cx="9528853" cy="598805"/>
            </a:xfrm>
            <a:prstGeom prst="rect">
              <a:avLst/>
            </a:prstGeom>
            <a:noFill/>
          </p:spPr>
          <p:txBody>
            <a:bodyPr wrap="square" rtlCol="0">
              <a:spAutoFit/>
            </a:bodyPr>
            <a:lstStyle/>
            <a:p>
              <a:pPr indent="539750">
                <a:lnSpc>
                  <a:spcPct val="150000"/>
                </a:lnSpc>
              </a:pP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日至</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日（共</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日）</a:t>
              </a:r>
              <a:endParaRPr lang="zh-CN" altLang="en-US" sz="2200"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6"/>
            <p:cNvSpPr txBox="1"/>
            <p:nvPr>
              <p:custDataLst>
                <p:tags r:id="rId6"/>
              </p:custDataLst>
            </p:nvPr>
          </p:nvSpPr>
          <p:spPr>
            <a:xfrm>
              <a:off x="673387" y="6902659"/>
              <a:ext cx="2804919" cy="523220"/>
            </a:xfrm>
            <a:prstGeom prst="rect">
              <a:avLst/>
            </a:prstGeom>
            <a:noFill/>
          </p:spPr>
          <p:txBody>
            <a:bodyPr wrap="square" rtlCol="0">
              <a:spAutoFit/>
            </a:bodyPr>
            <a:lstStyle/>
            <a:p>
              <a:r>
                <a:rPr lang="zh-CN" altLang="en-US" sz="2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二、公示平台</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6"/>
            <p:cNvSpPr txBox="1"/>
            <p:nvPr>
              <p:custDataLst>
                <p:tags r:id="rId7"/>
              </p:custDataLst>
            </p:nvPr>
          </p:nvSpPr>
          <p:spPr>
            <a:xfrm>
              <a:off x="724373" y="7587932"/>
              <a:ext cx="9961560" cy="1106805"/>
            </a:xfrm>
            <a:prstGeom prst="rect">
              <a:avLst/>
            </a:prstGeom>
            <a:noFill/>
          </p:spPr>
          <p:txBody>
            <a:bodyPr wrap="square" rtlCol="0">
              <a:spAutoFit/>
            </a:bodyPr>
            <a:lstStyle/>
            <a:p>
              <a:pPr indent="539750">
                <a:lnSpc>
                  <a:spcPct val="150000"/>
                </a:lnSpc>
              </a:pP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南美乡人民政府门户网站（</a:t>
              </a:r>
              <a:r>
                <a:rPr lang="en-US" altLang="zh-CN"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https://www.ynlx.gov.cn/zfxxgk/fdgd/xzxxzl/nmx.htm</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200"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文本框 6"/>
            <p:cNvSpPr txBox="1"/>
            <p:nvPr>
              <p:custDataLst>
                <p:tags r:id="rId8"/>
              </p:custDataLst>
            </p:nvPr>
          </p:nvSpPr>
          <p:spPr>
            <a:xfrm>
              <a:off x="673387" y="8763843"/>
              <a:ext cx="2804919" cy="523220"/>
            </a:xfrm>
            <a:prstGeom prst="rect">
              <a:avLst/>
            </a:prstGeom>
            <a:noFill/>
          </p:spPr>
          <p:txBody>
            <a:bodyPr wrap="square" rtlCol="0">
              <a:spAutoFit/>
            </a:bodyPr>
            <a:lstStyle/>
            <a:p>
              <a:r>
                <a:rPr lang="zh-CN" altLang="en-US" sz="2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三、参与方式</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6"/>
            <p:cNvSpPr txBox="1"/>
            <p:nvPr>
              <p:custDataLst>
                <p:tags r:id="rId9"/>
              </p:custDataLst>
            </p:nvPr>
          </p:nvSpPr>
          <p:spPr>
            <a:xfrm>
              <a:off x="736142" y="9120897"/>
              <a:ext cx="9490187" cy="2630170"/>
            </a:xfrm>
            <a:prstGeom prst="rect">
              <a:avLst/>
            </a:prstGeom>
            <a:noFill/>
          </p:spPr>
          <p:txBody>
            <a:bodyPr wrap="square" rtlCol="0">
              <a:spAutoFit/>
            </a:bodyPr>
            <a:lstStyle/>
            <a:p>
              <a:pPr indent="539750">
                <a:lnSpc>
                  <a:spcPct val="150000"/>
                </a:lnSpc>
              </a:pP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、电子邮箱：</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nmx2790001</a:t>
              </a: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@126.com</a:t>
              </a:r>
              <a:endPar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39750">
                <a:lnSpc>
                  <a:spcPct val="150000"/>
                </a:lnSpc>
              </a:pP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、书信地址：南美乡人民政府，邮编</a:t>
              </a:r>
              <a:r>
                <a:rPr lang="en-US" altLang="zh-CN"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677004</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（邮件标题或信件封面请注明“</a:t>
              </a:r>
              <a:r>
                <a:rPr lang="zh-CN" altLang="en-US" sz="22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南美乡</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国土空间规划意见建议”）</a:t>
              </a:r>
              <a:endPar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39750">
                <a:lnSpc>
                  <a:spcPct val="150000"/>
                </a:lnSpc>
              </a:pPr>
              <a:r>
                <a:rPr lang="en-US" altLang="zh-CN"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200"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、电话：</a:t>
              </a:r>
              <a:r>
                <a:rPr lang="en-US" altLang="zh-CN" sz="2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0883-3066195</a:t>
              </a:r>
              <a:endParaRPr lang="en-US" altLang="zh-CN" sz="22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39750">
                <a:lnSpc>
                  <a:spcPct val="150000"/>
                </a:lnSpc>
              </a:pPr>
              <a:endParaRPr lang="zh-CN" altLang="en-US" sz="2200"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5" name="文本框 6"/>
          <p:cNvSpPr txBox="1"/>
          <p:nvPr>
            <p:custDataLst>
              <p:tags r:id="rId10"/>
            </p:custDataLst>
          </p:nvPr>
        </p:nvSpPr>
        <p:spPr>
          <a:xfrm>
            <a:off x="1828798" y="13155012"/>
            <a:ext cx="8220821" cy="922020"/>
          </a:xfrm>
          <a:prstGeom prst="rect">
            <a:avLst/>
          </a:prstGeom>
          <a:noFill/>
        </p:spPr>
        <p:txBody>
          <a:bodyPr wrap="square" rtlCol="0">
            <a:spAutoFit/>
          </a:bodyPr>
          <a:lstStyle/>
          <a:p>
            <a:pPr indent="539750" algn="r">
              <a:lnSpc>
                <a:spcPct val="150000"/>
              </a:lnSpc>
            </a:pPr>
            <a:r>
              <a:rPr lang="zh-CN" altLang="en-US"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注：本次成果为公众征求意见稿，一切以最终批复为准</a:t>
            </a:r>
            <a:endParaRPr lang="en-US" altLang="zh-CN"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39750" algn="r">
              <a:lnSpc>
                <a:spcPct val="150000"/>
              </a:lnSpc>
            </a:pPr>
            <a:r>
              <a:rPr lang="zh-CN" altLang="en-US" b="1"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部分图片来源于网络，如涉及版权问题，请与南美乡人民政府联系</a:t>
            </a:r>
            <a:endParaRPr lang="zh-CN" altLang="en-US"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乡镇规划\ppt图片\南美\2.jpg2"/>
          <p:cNvPicPr>
            <a:picLocks noChangeAspect="1"/>
          </p:cNvPicPr>
          <p:nvPr/>
        </p:nvPicPr>
        <p:blipFill>
          <a:blip r:embed="rId1"/>
          <a:srcRect/>
          <a:stretch>
            <a:fillRect/>
          </a:stretch>
        </p:blipFill>
        <p:spPr>
          <a:xfrm>
            <a:off x="833120" y="699770"/>
            <a:ext cx="9104630" cy="5349875"/>
          </a:xfrm>
          <a:prstGeom prst="rect">
            <a:avLst/>
          </a:prstGeom>
        </p:spPr>
      </p:pic>
      <p:sp>
        <p:nvSpPr>
          <p:cNvPr id="5" name="矩形 4"/>
          <p:cNvSpPr/>
          <p:nvPr/>
        </p:nvSpPr>
        <p:spPr>
          <a:xfrm rot="10800000">
            <a:off x="-45720" y="2056765"/>
            <a:ext cx="10737215" cy="4380230"/>
          </a:xfrm>
          <a:prstGeom prst="rect">
            <a:avLst/>
          </a:prstGeom>
          <a:gradFill flip="none" rotWithShape="1">
            <a:gsLst>
              <a:gs pos="67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I:\乡镇规划\ppt图片\南美\2.jpg2"/>
          <p:cNvPicPr>
            <a:picLocks noChangeAspect="1"/>
          </p:cNvPicPr>
          <p:nvPr/>
        </p:nvPicPr>
        <p:blipFill>
          <a:blip r:embed="rId1"/>
          <a:srcRect/>
          <a:stretch>
            <a:fillRect/>
          </a:stretch>
        </p:blipFill>
        <p:spPr>
          <a:xfrm>
            <a:off x="818092" y="9274091"/>
            <a:ext cx="9044940" cy="6014972"/>
          </a:xfrm>
          <a:prstGeom prst="rect">
            <a:avLst/>
          </a:prstGeom>
        </p:spPr>
      </p:pic>
      <p:sp>
        <p:nvSpPr>
          <p:cNvPr id="11" name="矩形 10"/>
          <p:cNvSpPr/>
          <p:nvPr/>
        </p:nvSpPr>
        <p:spPr>
          <a:xfrm>
            <a:off x="-27941" y="7039437"/>
            <a:ext cx="10737008" cy="5579245"/>
          </a:xfrm>
          <a:prstGeom prst="rect">
            <a:avLst/>
          </a:prstGeom>
          <a:gradFill flip="none" rotWithShape="1">
            <a:gsLst>
              <a:gs pos="7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402080" y="1445260"/>
            <a:ext cx="2522855" cy="1014730"/>
          </a:xfrm>
          <a:prstGeom prst="rect">
            <a:avLst/>
          </a:prstGeom>
          <a:noFill/>
        </p:spPr>
        <p:txBody>
          <a:bodyPr wrap="square" rtlCol="0">
            <a:spAutoFit/>
          </a:bodyPr>
          <a:lstStyle/>
          <a:p>
            <a:r>
              <a:rPr lang="zh-CN" altLang="en-US" sz="6000" b="1">
                <a:solidFill>
                  <a:srgbClr val="D28D10"/>
                </a:solidFill>
              </a:rPr>
              <a:t>目 录</a:t>
            </a:r>
            <a:endParaRPr lang="zh-CN" altLang="en-US" sz="6000" b="1" dirty="0">
              <a:solidFill>
                <a:srgbClr val="D28D10"/>
              </a:solidFill>
            </a:endParaRPr>
          </a:p>
        </p:txBody>
      </p:sp>
      <p:sp>
        <p:nvSpPr>
          <p:cNvPr id="2" name="矩形 1"/>
          <p:cNvSpPr/>
          <p:nvPr>
            <p:custDataLst>
              <p:tags r:id="rId2"/>
            </p:custDataLst>
          </p:nvPr>
        </p:nvSpPr>
        <p:spPr>
          <a:xfrm rot="18900000">
            <a:off x="-1176048" y="1178242"/>
            <a:ext cx="1566363" cy="1566362"/>
          </a:xfrm>
          <a:prstGeom prst="rect">
            <a:avLst/>
          </a:prstGeom>
          <a:solidFill>
            <a:srgbClr val="D28D10"/>
          </a:solidFill>
          <a:ln w="12700">
            <a:solidFill>
              <a:srgbClr val="D28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27" name="组合 26"/>
          <p:cNvGrpSpPr/>
          <p:nvPr/>
        </p:nvGrpSpPr>
        <p:grpSpPr>
          <a:xfrm>
            <a:off x="1498205" y="3058008"/>
            <a:ext cx="788089" cy="7894076"/>
            <a:chOff x="1515790" y="3058008"/>
            <a:chExt cx="788089" cy="7894076"/>
          </a:xfrm>
        </p:grpSpPr>
        <p:sp>
          <p:nvSpPr>
            <p:cNvPr id="14" name="文本框 2"/>
            <p:cNvSpPr txBox="1"/>
            <p:nvPr/>
          </p:nvSpPr>
          <p:spPr>
            <a:xfrm>
              <a:off x="1515790" y="3058008"/>
              <a:ext cx="788089" cy="954107"/>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01</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16" name="文本框 2"/>
            <p:cNvSpPr txBox="1"/>
            <p:nvPr/>
          </p:nvSpPr>
          <p:spPr>
            <a:xfrm>
              <a:off x="1515790" y="4071565"/>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02</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18" name="文本框 2"/>
            <p:cNvSpPr txBox="1"/>
            <p:nvPr/>
          </p:nvSpPr>
          <p:spPr>
            <a:xfrm>
              <a:off x="1515790" y="5080161"/>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03</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19" name="文本框 2"/>
            <p:cNvSpPr txBox="1"/>
            <p:nvPr/>
          </p:nvSpPr>
          <p:spPr>
            <a:xfrm>
              <a:off x="1515790" y="6088757"/>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04</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20" name="文本框 2"/>
            <p:cNvSpPr txBox="1"/>
            <p:nvPr/>
          </p:nvSpPr>
          <p:spPr>
            <a:xfrm>
              <a:off x="1515790" y="7097353"/>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05</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21" name="文本框 2"/>
            <p:cNvSpPr txBox="1"/>
            <p:nvPr/>
          </p:nvSpPr>
          <p:spPr>
            <a:xfrm>
              <a:off x="1515790" y="8105949"/>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06</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22" name="文本框 2"/>
            <p:cNvSpPr txBox="1"/>
            <p:nvPr/>
          </p:nvSpPr>
          <p:spPr>
            <a:xfrm>
              <a:off x="1515790" y="9114545"/>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07</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sp>
          <p:nvSpPr>
            <p:cNvPr id="23" name="文本框 2"/>
            <p:cNvSpPr txBox="1"/>
            <p:nvPr/>
          </p:nvSpPr>
          <p:spPr>
            <a:xfrm>
              <a:off x="1515790" y="10123139"/>
              <a:ext cx="788089" cy="828945"/>
            </a:xfrm>
            <a:prstGeom prst="rect">
              <a:avLst/>
            </a:prstGeom>
            <a:noFill/>
          </p:spPr>
          <p:txBody>
            <a:bodyPr wrap="square" rtlCol="0" anchor="t">
              <a:spAutoFit/>
            </a:bodyPr>
            <a:lstStyle/>
            <a:p>
              <a:pPr fontAlgn="auto">
                <a:lnSpc>
                  <a:spcPct val="200000"/>
                </a:lnSpc>
              </a:pPr>
              <a:r>
                <a:rPr lang="en-US" altLang="zh-CN" sz="2800" b="1" smtClean="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rPr>
                <a:t>08</a:t>
              </a:r>
              <a:endParaRPr lang="zh-CN" altLang="en-US" sz="2800" b="1" dirty="0">
                <a:solidFill>
                  <a:schemeClr val="bg2">
                    <a:lumMod val="50000"/>
                  </a:schemeClr>
                </a:solidFill>
                <a:effectLst/>
                <a:latin typeface="Eras Demi ITC" panose="020B0805030504020804" pitchFamily="34" charset="0"/>
                <a:ea typeface="微软雅黑" panose="020B0503020204020204" pitchFamily="34" charset="-122"/>
                <a:cs typeface="微软雅黑" panose="020B0503020204020204" pitchFamily="34" charset="-122"/>
                <a:sym typeface="+mn-ea"/>
              </a:endParaRPr>
            </a:p>
          </p:txBody>
        </p:sp>
      </p:grpSp>
      <p:sp>
        <p:nvSpPr>
          <p:cNvPr id="26" name="文本框 4"/>
          <p:cNvSpPr txBox="1"/>
          <p:nvPr/>
        </p:nvSpPr>
        <p:spPr>
          <a:xfrm>
            <a:off x="2381433" y="2967610"/>
            <a:ext cx="7556197" cy="8298486"/>
          </a:xfrm>
          <a:prstGeom prst="rect">
            <a:avLst/>
          </a:prstGeom>
          <a:noFill/>
        </p:spPr>
        <p:txBody>
          <a:bodyPr wrap="square" rtlCol="0">
            <a:noAutofit/>
          </a:bodyPr>
          <a:lstStyle/>
          <a:p>
            <a:pPr>
              <a:lnSpc>
                <a:spcPct val="200000"/>
              </a:lnSpc>
            </a:pPr>
            <a:r>
              <a:rPr lang="zh-CN" altLang="en-US" sz="3300" b="1" smtClean="0">
                <a:solidFill>
                  <a:srgbClr val="D28D10"/>
                </a:solidFill>
                <a:latin typeface="+mn-ea"/>
              </a:rPr>
              <a:t>规划定位与目标</a:t>
            </a:r>
            <a:endParaRPr lang="en-US" altLang="zh-CN" sz="3300" b="1" smtClean="0">
              <a:solidFill>
                <a:srgbClr val="D28D10"/>
              </a:solidFill>
              <a:latin typeface="+mn-ea"/>
            </a:endParaRPr>
          </a:p>
          <a:p>
            <a:pPr>
              <a:lnSpc>
                <a:spcPct val="200000"/>
              </a:lnSpc>
            </a:pPr>
            <a:r>
              <a:rPr lang="zh-CN" altLang="en-US" sz="3300" b="1" smtClean="0">
                <a:solidFill>
                  <a:srgbClr val="EBAE03"/>
                </a:solidFill>
                <a:latin typeface="+mn-ea"/>
              </a:rPr>
              <a:t>国土空间结构和用地布局</a:t>
            </a:r>
            <a:endParaRPr lang="en-US" altLang="zh-CN" sz="3300" b="1" smtClean="0">
              <a:solidFill>
                <a:srgbClr val="EBAE03"/>
              </a:solidFill>
              <a:latin typeface="+mn-ea"/>
            </a:endParaRPr>
          </a:p>
          <a:p>
            <a:pPr>
              <a:lnSpc>
                <a:spcPct val="200000"/>
              </a:lnSpc>
            </a:pPr>
            <a:r>
              <a:rPr lang="zh-CN" altLang="en-US" sz="3300" b="1" smtClean="0">
                <a:solidFill>
                  <a:srgbClr val="D28D10"/>
                </a:solidFill>
                <a:latin typeface="+mn-ea"/>
              </a:rPr>
              <a:t>资源保护与利用</a:t>
            </a:r>
            <a:endParaRPr lang="en-US" altLang="zh-CN" sz="3300" b="1" smtClean="0">
              <a:solidFill>
                <a:srgbClr val="D28D10"/>
              </a:solidFill>
              <a:latin typeface="+mn-ea"/>
            </a:endParaRPr>
          </a:p>
          <a:p>
            <a:pPr>
              <a:lnSpc>
                <a:spcPct val="200000"/>
              </a:lnSpc>
            </a:pPr>
            <a:r>
              <a:rPr lang="zh-CN" altLang="en-US" sz="3300" b="1">
                <a:solidFill>
                  <a:srgbClr val="EBAE03"/>
                </a:solidFill>
                <a:latin typeface="+mn-ea"/>
              </a:rPr>
              <a:t>镇</a:t>
            </a:r>
            <a:r>
              <a:rPr lang="zh-CN" altLang="en-US" sz="3300" b="1" smtClean="0">
                <a:solidFill>
                  <a:srgbClr val="EBAE03"/>
                </a:solidFill>
                <a:latin typeface="+mn-ea"/>
              </a:rPr>
              <a:t>村统筹发展</a:t>
            </a:r>
            <a:endParaRPr lang="en-US" altLang="zh-CN" sz="3300" b="1" smtClean="0">
              <a:solidFill>
                <a:srgbClr val="EBAE03"/>
              </a:solidFill>
              <a:latin typeface="+mn-ea"/>
            </a:endParaRPr>
          </a:p>
          <a:p>
            <a:pPr>
              <a:lnSpc>
                <a:spcPct val="200000"/>
              </a:lnSpc>
            </a:pPr>
            <a:r>
              <a:rPr lang="zh-CN" altLang="en-US" sz="3300" b="1" smtClean="0">
                <a:solidFill>
                  <a:srgbClr val="D28D10"/>
                </a:solidFill>
                <a:latin typeface="+mn-ea"/>
              </a:rPr>
              <a:t>基础设施支撑体系</a:t>
            </a:r>
            <a:endParaRPr lang="en-US" altLang="zh-CN" sz="3300" b="1" smtClean="0">
              <a:solidFill>
                <a:srgbClr val="D28D10"/>
              </a:solidFill>
              <a:latin typeface="+mn-ea"/>
            </a:endParaRPr>
          </a:p>
          <a:p>
            <a:pPr>
              <a:lnSpc>
                <a:spcPct val="200000"/>
              </a:lnSpc>
            </a:pPr>
            <a:r>
              <a:rPr lang="zh-CN" altLang="en-US" sz="3300" b="1" smtClean="0">
                <a:solidFill>
                  <a:srgbClr val="EBAE03"/>
                </a:solidFill>
                <a:latin typeface="+mn-ea"/>
              </a:rPr>
              <a:t>国土综合整治和生态修复</a:t>
            </a:r>
            <a:endParaRPr lang="en-US" altLang="zh-CN" sz="3300" b="1" smtClean="0">
              <a:solidFill>
                <a:srgbClr val="EBAE03"/>
              </a:solidFill>
              <a:latin typeface="+mn-ea"/>
            </a:endParaRPr>
          </a:p>
          <a:p>
            <a:pPr>
              <a:lnSpc>
                <a:spcPct val="200000"/>
              </a:lnSpc>
            </a:pPr>
            <a:r>
              <a:rPr lang="zh-CN" altLang="en-US" sz="3300" b="1" smtClean="0">
                <a:solidFill>
                  <a:srgbClr val="D28D10"/>
                </a:solidFill>
                <a:latin typeface="+mn-ea"/>
              </a:rPr>
              <a:t>中心镇区规划</a:t>
            </a:r>
            <a:endParaRPr lang="en-US" altLang="zh-CN" sz="3300" b="1" smtClean="0">
              <a:solidFill>
                <a:srgbClr val="D28D10"/>
              </a:solidFill>
              <a:latin typeface="+mn-ea"/>
            </a:endParaRPr>
          </a:p>
          <a:p>
            <a:pPr>
              <a:lnSpc>
                <a:spcPct val="200000"/>
              </a:lnSpc>
            </a:pPr>
            <a:r>
              <a:rPr lang="zh-CN" altLang="en-US" sz="3300" b="1" smtClean="0">
                <a:solidFill>
                  <a:srgbClr val="EBAE03"/>
                </a:solidFill>
                <a:latin typeface="+mn-ea"/>
              </a:rPr>
              <a:t>规划传导与实施保障</a:t>
            </a:r>
            <a:endParaRPr lang="zh-CN" altLang="en-US" sz="3300" b="1">
              <a:solidFill>
                <a:srgbClr val="EBAE03"/>
              </a:solidFill>
              <a:latin typeface="+mn-ea"/>
            </a:endParaRPr>
          </a:p>
        </p:txBody>
      </p:sp>
    </p:spTree>
    <p:custDataLst>
      <p:tags r:id="rId3"/>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乡镇规划\ppt图片\南美\R-C (3).jpgR-C (3)"/>
          <p:cNvPicPr>
            <a:picLocks noChangeAspect="1"/>
          </p:cNvPicPr>
          <p:nvPr/>
        </p:nvPicPr>
        <p:blipFill>
          <a:blip r:embed="rId1"/>
          <a:srcRect/>
          <a:stretch>
            <a:fillRect/>
          </a:stretch>
        </p:blipFill>
        <p:spPr>
          <a:xfrm>
            <a:off x="5715" y="785495"/>
            <a:ext cx="10614660" cy="11154410"/>
          </a:xfrm>
          <a:prstGeom prst="rect">
            <a:avLst/>
          </a:prstGeom>
        </p:spPr>
      </p:pic>
      <p:grpSp>
        <p:nvGrpSpPr>
          <p:cNvPr id="44" name="组合 43"/>
          <p:cNvGrpSpPr/>
          <p:nvPr/>
        </p:nvGrpSpPr>
        <p:grpSpPr>
          <a:xfrm>
            <a:off x="-66040" y="9424035"/>
            <a:ext cx="10715625" cy="4857750"/>
            <a:chOff x="0" y="18809"/>
            <a:chExt cx="16837" cy="5002"/>
          </a:xfrm>
        </p:grpSpPr>
        <p:sp>
          <p:nvSpPr>
            <p:cNvPr id="21" name="任意多边形 20"/>
            <p:cNvSpPr/>
            <p:nvPr>
              <p:custDataLst>
                <p:tags r:id="rId2"/>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23"/>
            <p:cNvSpPr/>
            <p:nvPr>
              <p:custDataLst>
                <p:tags r:id="rId3"/>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custDataLst>
                <p:tags r:id="rId4"/>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文本框 8"/>
          <p:cNvSpPr txBox="1"/>
          <p:nvPr>
            <p:custDataLst>
              <p:tags r:id="rId5"/>
            </p:custDataLst>
          </p:nvPr>
        </p:nvSpPr>
        <p:spPr>
          <a:xfrm>
            <a:off x="279717" y="785988"/>
            <a:ext cx="3651885" cy="3569335"/>
          </a:xfrm>
          <a:prstGeom prst="rect">
            <a:avLst/>
          </a:prstGeom>
          <a:noFill/>
        </p:spPr>
        <p:txBody>
          <a:bodyPr wrap="square" rtlCol="0">
            <a:spAutoFit/>
          </a:bodyPr>
          <a:lstStyle/>
          <a:p>
            <a:r>
              <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rPr>
              <a:t>01</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
        <p:nvSpPr>
          <p:cNvPr id="7" name="文本框 6"/>
          <p:cNvSpPr txBox="1"/>
          <p:nvPr>
            <p:custDataLst>
              <p:tags r:id="rId6"/>
            </p:custDataLst>
          </p:nvPr>
        </p:nvSpPr>
        <p:spPr>
          <a:xfrm>
            <a:off x="457834" y="4355323"/>
            <a:ext cx="9776411" cy="830997"/>
          </a:xfrm>
          <a:prstGeom prst="rect">
            <a:avLst/>
          </a:prstGeom>
          <a:noFill/>
        </p:spPr>
        <p:txBody>
          <a:bodyPr wrap="square" rtlCol="0">
            <a:spAutoFit/>
          </a:bodyPr>
          <a:lstStyle/>
          <a:p>
            <a:r>
              <a:rPr lang="zh-CN" altLang="en-US" sz="4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规划定位与目标</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7"/>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I:\乡镇规划\ppt图片\南美\6B5A334E-B0B9-4ce1-B2B7-E5CE6044D4E0.png6B5A334E-B0B9-4ce1-B2B7-E5CE6044D4E0"/>
          <p:cNvPicPr>
            <a:picLocks noChangeAspect="1"/>
          </p:cNvPicPr>
          <p:nvPr/>
        </p:nvPicPr>
        <p:blipFill>
          <a:blip r:embed="rId1"/>
          <a:srcRect/>
          <a:stretch>
            <a:fillRect/>
          </a:stretch>
        </p:blipFill>
        <p:spPr>
          <a:xfrm>
            <a:off x="616585" y="9150985"/>
            <a:ext cx="9458960" cy="5393690"/>
          </a:xfrm>
          <a:prstGeom prst="rect">
            <a:avLst/>
          </a:prstGeom>
        </p:spPr>
      </p:pic>
      <p:sp>
        <p:nvSpPr>
          <p:cNvPr id="18" name="矩形 17"/>
          <p:cNvSpPr/>
          <p:nvPr/>
        </p:nvSpPr>
        <p:spPr>
          <a:xfrm>
            <a:off x="0" y="7526655"/>
            <a:ext cx="10692130" cy="5409565"/>
          </a:xfrm>
          <a:prstGeom prst="rect">
            <a:avLst/>
          </a:prstGeom>
          <a:gradFill flip="none" rotWithShape="1">
            <a:gsLst>
              <a:gs pos="52000">
                <a:schemeClr val="bg1">
                  <a:alpha val="10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46441" y="8532100"/>
            <a:ext cx="1614805" cy="521970"/>
          </a:xfrm>
          <a:prstGeom prst="rect">
            <a:avLst/>
          </a:prstGeom>
          <a:noFill/>
        </p:spPr>
        <p:txBody>
          <a:bodyPr wrap="square" rtlCol="0">
            <a:spAutoFit/>
          </a:bodyPr>
          <a:lstStyle/>
          <a:p>
            <a:r>
              <a:rPr lang="zh-CN" altLang="en-US" sz="2800" b="1" dirty="0">
                <a:solidFill>
                  <a:srgbClr val="D28D10"/>
                </a:solidFill>
              </a:rPr>
              <a:t>规划目标</a:t>
            </a:r>
            <a:endParaRPr lang="zh-CN" altLang="en-US" sz="2800" b="1" dirty="0">
              <a:solidFill>
                <a:srgbClr val="D28D10"/>
              </a:solidFill>
            </a:endParaRPr>
          </a:p>
        </p:txBody>
      </p:sp>
      <p:sp>
        <p:nvSpPr>
          <p:cNvPr id="5" name="标题 2"/>
          <p:cNvSpPr txBox="1"/>
          <p:nvPr/>
        </p:nvSpPr>
        <p:spPr>
          <a:xfrm>
            <a:off x="1655444" y="353060"/>
            <a:ext cx="5126356" cy="828040"/>
          </a:xfrm>
        </p:spPr>
        <p:txBody>
          <a:bodyPr/>
          <a:lst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mtClean="0">
                <a:solidFill>
                  <a:srgbClr val="D28D10"/>
                </a:solidFill>
              </a:rPr>
              <a:t>规划定位与目标</a:t>
            </a:r>
            <a:endParaRPr lang="zh-CN" altLang="en-US" dirty="0">
              <a:solidFill>
                <a:srgbClr val="D28D10"/>
              </a:solidFill>
            </a:endParaRPr>
          </a:p>
        </p:txBody>
      </p:sp>
      <p:sp>
        <p:nvSpPr>
          <p:cNvPr id="8" name="文本框 7"/>
          <p:cNvSpPr txBox="1"/>
          <p:nvPr/>
        </p:nvSpPr>
        <p:spPr>
          <a:xfrm>
            <a:off x="764221" y="1497642"/>
            <a:ext cx="1614805" cy="523220"/>
          </a:xfrm>
          <a:prstGeom prst="rect">
            <a:avLst/>
          </a:prstGeom>
          <a:noFill/>
        </p:spPr>
        <p:txBody>
          <a:bodyPr wrap="square" rtlCol="0">
            <a:spAutoFit/>
          </a:bodyPr>
          <a:lstStyle/>
          <a:p>
            <a:r>
              <a:rPr lang="zh-CN" altLang="en-US" sz="2800" b="1" smtClean="0">
                <a:solidFill>
                  <a:srgbClr val="D28D10"/>
                </a:solidFill>
              </a:rPr>
              <a:t>总体定位</a:t>
            </a:r>
            <a:endParaRPr lang="zh-CN" altLang="en-US" sz="2800" b="1" dirty="0">
              <a:solidFill>
                <a:srgbClr val="D28D10"/>
              </a:solidFill>
            </a:endParaRPr>
          </a:p>
        </p:txBody>
      </p:sp>
      <p:sp>
        <p:nvSpPr>
          <p:cNvPr id="10" name="文本框 9"/>
          <p:cNvSpPr txBox="1"/>
          <p:nvPr/>
        </p:nvSpPr>
        <p:spPr>
          <a:xfrm>
            <a:off x="746441" y="1923592"/>
            <a:ext cx="9038224" cy="2014855"/>
          </a:xfrm>
          <a:prstGeom prst="rect">
            <a:avLst/>
          </a:prstGeom>
          <a:noFill/>
          <a:ln w="9525">
            <a:noFill/>
          </a:ln>
        </p:spPr>
        <p:txBody>
          <a:bodyPr wrap="square">
            <a:spAutoFit/>
          </a:bodyPr>
          <a:lstStyle/>
          <a:p>
            <a:pPr indent="0" algn="ctr" fontAlgn="auto">
              <a:lnSpc>
                <a:spcPts val="5000"/>
              </a:lnSpc>
              <a:buNone/>
            </a:pPr>
            <a:r>
              <a:rPr lang="zh-CN" altLang="en-US" sz="3480">
                <a:ln w="22225">
                  <a:solidFill>
                    <a:schemeClr val="accent2"/>
                  </a:solidFill>
                  <a:prstDash val="solid"/>
                </a:ln>
                <a:solidFill>
                  <a:schemeClr val="accent2">
                    <a:lumMod val="40000"/>
                    <a:lumOff val="60000"/>
                  </a:schemeClr>
                </a:solidFill>
                <a:effectLst>
                  <a:reflection blurRad="6350" stA="55000" endA="50" endPos="85000" dist="60007" dir="5400000" sy="-100000" algn="bl" rotWithShape="0"/>
                </a:effectLst>
                <a:latin typeface="黑体" panose="02010609060101010101" charset="-122"/>
                <a:ea typeface="黑体" panose="02010609060101010101" charset="-122"/>
                <a:sym typeface="+mn-ea"/>
              </a:rPr>
              <a:t>临沧拉祜族民族文化活态传承展示区</a:t>
            </a:r>
            <a:endParaRPr lang="zh-CN" altLang="en-US" sz="3480">
              <a:ln w="22225">
                <a:solidFill>
                  <a:schemeClr val="accent2"/>
                </a:solidFill>
                <a:prstDash val="solid"/>
              </a:ln>
              <a:solidFill>
                <a:schemeClr val="accent2">
                  <a:lumMod val="40000"/>
                  <a:lumOff val="60000"/>
                </a:schemeClr>
              </a:solidFill>
              <a:effectLst>
                <a:reflection blurRad="6350" stA="55000" endA="50" endPos="85000" dist="60007" dir="5400000" sy="-100000" algn="bl" rotWithShape="0"/>
              </a:effectLst>
              <a:latin typeface="黑体" panose="02010609060101010101" charset="-122"/>
              <a:ea typeface="黑体" panose="02010609060101010101" charset="-122"/>
              <a:sym typeface="+mn-ea"/>
            </a:endParaRPr>
          </a:p>
          <a:p>
            <a:pPr indent="0" algn="ctr" fontAlgn="auto">
              <a:lnSpc>
                <a:spcPts val="5000"/>
              </a:lnSpc>
              <a:buNone/>
            </a:pPr>
            <a:r>
              <a:rPr lang="zh-CN" altLang="en-US" sz="3480">
                <a:ln w="28575" cmpd="sng">
                  <a:solidFill>
                    <a:schemeClr val="accent6"/>
                  </a:solidFill>
                  <a:prstDash val="solid"/>
                </a:ln>
                <a:solidFill>
                  <a:schemeClr val="accent6"/>
                </a:solidFill>
                <a:effectLst>
                  <a:reflection blurRad="6350" stA="55000" endA="50" endPos="85000" dist="60007" dir="5400000" sy="-100000" algn="bl" rotWithShape="0"/>
                </a:effectLst>
                <a:latin typeface="黑体" panose="02010609060101010101" charset="-122"/>
                <a:ea typeface="黑体" panose="02010609060101010101" charset="-122"/>
                <a:sym typeface="+mn-ea"/>
              </a:rPr>
              <a:t>临翔区重要的旅游景区</a:t>
            </a:r>
            <a:endParaRPr lang="zh-CN" altLang="en-US" sz="3480">
              <a:ln w="28575" cmpd="sng">
                <a:solidFill>
                  <a:schemeClr val="accent6"/>
                </a:solidFill>
                <a:prstDash val="solid"/>
              </a:ln>
              <a:solidFill>
                <a:schemeClr val="accent6"/>
              </a:solidFill>
              <a:effectLst>
                <a:reflection blurRad="6350" stA="55000" endA="50" endPos="85000" dist="60007" dir="5400000" sy="-100000" algn="bl" rotWithShape="0"/>
              </a:effectLst>
              <a:latin typeface="黑体" panose="02010609060101010101" charset="-122"/>
              <a:ea typeface="黑体" panose="02010609060101010101" charset="-122"/>
              <a:sym typeface="+mn-ea"/>
            </a:endParaRPr>
          </a:p>
          <a:p>
            <a:pPr indent="0" algn="ctr" fontAlgn="auto">
              <a:lnSpc>
                <a:spcPts val="5000"/>
              </a:lnSpc>
              <a:buNone/>
            </a:pPr>
            <a:r>
              <a:rPr lang="zh-CN" altLang="en-US" sz="3480">
                <a:ln w="28575" cmpd="sng">
                  <a:solidFill>
                    <a:schemeClr val="accent5">
                      <a:lumMod val="75000"/>
                    </a:schemeClr>
                  </a:solidFill>
                  <a:prstDash val="solid"/>
                </a:ln>
                <a:solidFill>
                  <a:schemeClr val="accent5">
                    <a:lumMod val="60000"/>
                    <a:lumOff val="40000"/>
                  </a:schemeClr>
                </a:solidFill>
                <a:effectLst>
                  <a:reflection blurRad="6350" stA="55000" endA="50" endPos="85000" dist="60007" dir="5400000" sy="-100000" algn="bl" rotWithShape="0"/>
                </a:effectLst>
                <a:latin typeface="黑体" panose="02010609060101010101" charset="-122"/>
                <a:ea typeface="黑体" panose="02010609060101010101" charset="-122"/>
                <a:sym typeface="+mn-ea"/>
              </a:rPr>
              <a:t>拉祜族原真文化体验旅游小镇</a:t>
            </a:r>
            <a:endParaRPr lang="en-US" altLang="zh-CN" sz="3480" b="1" smtClean="0">
              <a:solidFill>
                <a:schemeClr val="tx1">
                  <a:lumMod val="85000"/>
                  <a:lumOff val="15000"/>
                </a:schemeClr>
              </a:solidFill>
              <a:latin typeface="+mn-ea"/>
              <a:cs typeface="Times New Roman" panose="02020603050405020304" pitchFamily="18" charset="0"/>
            </a:endParaRPr>
          </a:p>
        </p:txBody>
      </p:sp>
      <p:sp>
        <p:nvSpPr>
          <p:cNvPr id="27" name="矩形 26"/>
          <p:cNvSpPr/>
          <p:nvPr/>
        </p:nvSpPr>
        <p:spPr>
          <a:xfrm>
            <a:off x="764025" y="9263597"/>
            <a:ext cx="4140000" cy="1144897"/>
          </a:xfrm>
          <a:prstGeom prst="rect">
            <a:avLst/>
          </a:prstGeom>
          <a:solidFill>
            <a:srgbClr val="EEA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123"/>
          <p:cNvSpPr txBox="1"/>
          <p:nvPr/>
        </p:nvSpPr>
        <p:spPr>
          <a:xfrm>
            <a:off x="1792714" y="9375246"/>
            <a:ext cx="2082622" cy="1015663"/>
          </a:xfrm>
          <a:prstGeom prst="rect">
            <a:avLst/>
          </a:prstGeom>
          <a:noFill/>
        </p:spPr>
        <p:txBody>
          <a:bodyPr vert="horz" wrap="none" rtlCol="0">
            <a:spAutoFit/>
          </a:bodyPr>
          <a:lstStyle/>
          <a:p>
            <a:pPr algn="ctr"/>
            <a:r>
              <a:rPr lang="en-US" altLang="zh-CN" sz="6000" b="1" smtClean="0">
                <a:solidFill>
                  <a:schemeClr val="bg1"/>
                </a:solidFill>
                <a:latin typeface="微软雅黑" panose="020B0503020204020204" pitchFamily="34" charset="-122"/>
                <a:ea typeface="微软雅黑" panose="020B0503020204020204" pitchFamily="34" charset="-122"/>
              </a:rPr>
              <a:t>2025</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29" name="文本框 112"/>
          <p:cNvSpPr txBox="1"/>
          <p:nvPr/>
        </p:nvSpPr>
        <p:spPr>
          <a:xfrm>
            <a:off x="763905" y="10402570"/>
            <a:ext cx="4140200" cy="4027170"/>
          </a:xfrm>
          <a:prstGeom prst="rect">
            <a:avLst/>
          </a:prstGeom>
          <a:solidFill>
            <a:schemeClr val="bg1">
              <a:lumMod val="95000"/>
              <a:alpha val="71000"/>
            </a:schemeClr>
          </a:solidFill>
          <a:ln>
            <a:noFill/>
          </a:ln>
        </p:spPr>
        <p:txBody>
          <a:bodyPr wrap="square" rtlCol="0">
            <a:noAutofit/>
          </a:bodyPr>
          <a:lstStyle/>
          <a:p>
            <a:pPr algn="just">
              <a:lnSpc>
                <a:spcPct val="150000"/>
              </a:lnSpc>
            </a:pPr>
            <a:r>
              <a:rPr lang="en-US" altLang="zh-CN" sz="1900" kern="100" smtClean="0">
                <a:solidFill>
                  <a:schemeClr val="tx1">
                    <a:lumMod val="75000"/>
                    <a:lumOff val="25000"/>
                  </a:schemeClr>
                </a:solidFill>
                <a:latin typeface="微软雅黑" panose="020B0503020204020204" pitchFamily="34" charset="-122"/>
                <a:ea typeface="微软雅黑" panose="020B0503020204020204" pitchFamily="34" charset="-122"/>
              </a:rPr>
              <a:t>01</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国土空间开发保护格局得到优化，农业空间更加稳固，生态空间更加牢固，城镇空间更加适宜；</a:t>
            </a:r>
            <a:r>
              <a:rPr lang="en-US" altLang="zh-CN" sz="1900" kern="100" smtClean="0">
                <a:solidFill>
                  <a:schemeClr val="tx1">
                    <a:lumMod val="75000"/>
                    <a:lumOff val="25000"/>
                  </a:schemeClr>
                </a:solidFill>
                <a:latin typeface="微软雅黑" panose="020B0503020204020204" pitchFamily="34" charset="-122"/>
                <a:ea typeface="微软雅黑" panose="020B0503020204020204" pitchFamily="34" charset="-122"/>
              </a:rPr>
              <a:t>02</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自然与历史文化资源优势得到发挥，</a:t>
            </a:r>
            <a:r>
              <a:rPr lang="zh-CN" altLang="en-US" sz="1900" dirty="0">
                <a:solidFill>
                  <a:schemeClr val="tx2"/>
                </a:solidFill>
                <a:latin typeface="微软雅黑" panose="020B0503020204020204" pitchFamily="34" charset="-122"/>
                <a:ea typeface="微软雅黑" panose="020B0503020204020204" pitchFamily="34" charset="-122"/>
                <a:sym typeface="+mn-ea"/>
              </a:rPr>
              <a:t>生态旅游硬件设施基本完善</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900" kern="100" smtClean="0">
                <a:solidFill>
                  <a:schemeClr val="tx1">
                    <a:lumMod val="75000"/>
                    <a:lumOff val="25000"/>
                  </a:schemeClr>
                </a:solidFill>
                <a:latin typeface="微软雅黑" panose="020B0503020204020204" pitchFamily="34" charset="-122"/>
                <a:ea typeface="微软雅黑" panose="020B0503020204020204" pitchFamily="34" charset="-122"/>
              </a:rPr>
              <a:t>03</a:t>
            </a:r>
            <a:r>
              <a:rPr lang="zh-CN" altLang="en-US" sz="1900" dirty="0">
                <a:solidFill>
                  <a:schemeClr val="tx2"/>
                </a:solidFill>
                <a:latin typeface="微软雅黑" panose="020B0503020204020204" pitchFamily="34" charset="-122"/>
                <a:ea typeface="微软雅黑" panose="020B0503020204020204" pitchFamily="34" charset="-122"/>
              </a:rPr>
              <a:t>资源配置逐步高效，</a:t>
            </a:r>
            <a:r>
              <a:rPr lang="zh-CN" altLang="en-US" sz="1900" dirty="0">
                <a:solidFill>
                  <a:schemeClr val="tx2"/>
                </a:solidFill>
                <a:latin typeface="微软雅黑" panose="020B0503020204020204" pitchFamily="34" charset="-122"/>
                <a:ea typeface="微软雅黑" panose="020B0503020204020204" pitchFamily="34" charset="-122"/>
                <a:sym typeface="+mn-ea"/>
              </a:rPr>
              <a:t>公共服务设施与基础设施逐步完善,高原特色立体农业发展初具规模,</a:t>
            </a:r>
            <a:r>
              <a:rPr lang="zh-CN" altLang="en-US" sz="1900" dirty="0">
                <a:solidFill>
                  <a:schemeClr val="tx2"/>
                </a:solidFill>
                <a:latin typeface="微软雅黑" panose="020B0503020204020204" pitchFamily="34" charset="-122"/>
                <a:ea typeface="微软雅黑" panose="020B0503020204020204" pitchFamily="34" charset="-122"/>
              </a:rPr>
              <a:t>高质量跨越式发展迈上新台阶</a:t>
            </a:r>
            <a:r>
              <a:rPr lang="en-US" altLang="zh-CN" sz="1900" kern="100" smtClean="0">
                <a:solidFill>
                  <a:schemeClr val="tx1">
                    <a:lumMod val="75000"/>
                    <a:lumOff val="25000"/>
                  </a:schemeClr>
                </a:solidFill>
                <a:latin typeface="微软雅黑" panose="020B0503020204020204" pitchFamily="34" charset="-122"/>
                <a:ea typeface="微软雅黑" panose="020B0503020204020204" pitchFamily="34" charset="-122"/>
              </a:rPr>
              <a:t>;04</a:t>
            </a:r>
            <a:r>
              <a:rPr lang="zh-CN" altLang="en-US" sz="1900" dirty="0">
                <a:solidFill>
                  <a:schemeClr val="tx2"/>
                </a:solidFill>
                <a:latin typeface="微软雅黑" panose="020B0503020204020204" pitchFamily="34" charset="-122"/>
                <a:ea typeface="微软雅黑" panose="020B0503020204020204" pitchFamily="34" charset="-122"/>
                <a:sym typeface="+mn-ea"/>
              </a:rPr>
              <a:t>生态保护举措初见成效</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sz="1900" dirty="0">
              <a:solidFill>
                <a:schemeClr val="tx2"/>
              </a:solidFill>
              <a:latin typeface="微软雅黑" panose="020B0503020204020204" pitchFamily="34" charset="-122"/>
              <a:ea typeface="微软雅黑" panose="020B0503020204020204" pitchFamily="34" charset="-122"/>
              <a:sym typeface="+mn-ea"/>
            </a:endParaRPr>
          </a:p>
          <a:p>
            <a:pPr algn="just">
              <a:lnSpc>
                <a:spcPct val="150000"/>
              </a:lnSpc>
            </a:pPr>
            <a:endParaRPr lang="en-US" altLang="zh-CN" sz="1900" kern="10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kern="10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kern="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5644665" y="9251984"/>
            <a:ext cx="4140000" cy="1144897"/>
          </a:xfrm>
          <a:prstGeom prst="rect">
            <a:avLst/>
          </a:prstGeom>
          <a:solidFill>
            <a:srgbClr val="EEA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23"/>
          <p:cNvSpPr txBox="1"/>
          <p:nvPr/>
        </p:nvSpPr>
        <p:spPr>
          <a:xfrm>
            <a:off x="6673354" y="9363632"/>
            <a:ext cx="2082622" cy="1015663"/>
          </a:xfrm>
          <a:prstGeom prst="rect">
            <a:avLst/>
          </a:prstGeom>
          <a:noFill/>
        </p:spPr>
        <p:txBody>
          <a:bodyPr vert="horz" wrap="none" rtlCol="0">
            <a:spAutoFit/>
          </a:bodyPr>
          <a:lstStyle/>
          <a:p>
            <a:pPr algn="ctr"/>
            <a:r>
              <a:rPr lang="en-US" altLang="zh-CN" sz="6000" b="1" smtClean="0">
                <a:solidFill>
                  <a:schemeClr val="bg1"/>
                </a:solidFill>
                <a:latin typeface="微软雅黑" panose="020B0503020204020204" pitchFamily="34" charset="-122"/>
                <a:ea typeface="微软雅黑" panose="020B0503020204020204" pitchFamily="34" charset="-122"/>
              </a:rPr>
              <a:t>2035</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33" name="文本框 112"/>
          <p:cNvSpPr txBox="1"/>
          <p:nvPr/>
        </p:nvSpPr>
        <p:spPr>
          <a:xfrm>
            <a:off x="5644515" y="10391140"/>
            <a:ext cx="4140200" cy="3945890"/>
          </a:xfrm>
          <a:prstGeom prst="rect">
            <a:avLst/>
          </a:prstGeom>
          <a:solidFill>
            <a:schemeClr val="bg1">
              <a:lumMod val="95000"/>
              <a:alpha val="71000"/>
            </a:schemeClr>
          </a:solidFill>
          <a:ln>
            <a:noFill/>
          </a:ln>
        </p:spPr>
        <p:txBody>
          <a:bodyPr wrap="square" rtlCol="0">
            <a:noAutofit/>
          </a:bodyPr>
          <a:lstStyle/>
          <a:p>
            <a:pPr algn="just">
              <a:lnSpc>
                <a:spcPct val="150000"/>
              </a:lnSpc>
              <a:buClrTx/>
              <a:buSzTx/>
              <a:buFontTx/>
            </a:pP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01</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sym typeface="+mn-ea"/>
              </a:rPr>
              <a:t>产城融合驱动力显著增加、城乡发展更加均衡</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；02,</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sym typeface="+mn-ea"/>
              </a:rPr>
              <a:t>基本形成稳定高效的农业空间、山清水秀的生态空间、品质宜居的城镇空间；</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rPr>
              <a:t>03</a:t>
            </a:r>
            <a:r>
              <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sym typeface="+mn-ea"/>
              </a:rPr>
              <a:t>自然与历史文化资源挖掘充分，临沧拉祜族民族文化活态传承展示区、临翔区重要的旅游景区、拉祜族原真文化体验旅游小镇建成</a:t>
            </a:r>
            <a:endPar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just">
              <a:lnSpc>
                <a:spcPct val="150000"/>
              </a:lnSpc>
              <a:buClrTx/>
              <a:buSzTx/>
              <a:buFontTx/>
            </a:pPr>
            <a:endPar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buClrTx/>
              <a:buSzTx/>
              <a:buFontTx/>
            </a:pPr>
            <a:endParaRPr lang="zh-CN" altLang="en-US" sz="1900" kern="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7811813" y="0"/>
            <a:ext cx="2880000" cy="11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流程图: 延期 23"/>
          <p:cNvSpPr/>
          <p:nvPr>
            <p:custDataLst>
              <p:tags r:id="rId2"/>
            </p:custDataLst>
          </p:nvPr>
        </p:nvSpPr>
        <p:spPr>
          <a:xfrm>
            <a:off x="-1" y="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r>
              <a:rPr lang="en-US" altLang="zh-CN" sz="6600" b="1" smtClean="0">
                <a:latin typeface="黑体" panose="02010609060101010101" charset="-122"/>
                <a:ea typeface="黑体" panose="02010609060101010101" charset="-122"/>
              </a:rPr>
              <a:t>0</a:t>
            </a:r>
            <a:endParaRPr lang="en-US" altLang="zh-CN" sz="6600" b="1" dirty="0">
              <a:latin typeface="黑体" panose="02010609060101010101" charset="-122"/>
              <a:ea typeface="黑体" panose="02010609060101010101" charset="-122"/>
            </a:endParaRPr>
          </a:p>
        </p:txBody>
      </p:sp>
      <p:sp>
        <p:nvSpPr>
          <p:cNvPr id="6" name="文本框 5"/>
          <p:cNvSpPr txBox="1"/>
          <p:nvPr>
            <p:custDataLst>
              <p:tags r:id="rId3"/>
            </p:custDataLst>
          </p:nvPr>
        </p:nvSpPr>
        <p:spPr>
          <a:xfrm>
            <a:off x="573083" y="155502"/>
            <a:ext cx="1082362" cy="1168400"/>
          </a:xfrm>
          <a:prstGeom prst="rect">
            <a:avLst/>
          </a:prstGeom>
          <a:noFill/>
        </p:spPr>
        <p:txBody>
          <a:bodyPr wrap="square" rtlCol="0">
            <a:noAutofit/>
          </a:bodyPr>
          <a:lstStyle/>
          <a:p>
            <a:r>
              <a:rPr lang="en-US" altLang="zh-CN" sz="6600" b="1" smtClean="0">
                <a:solidFill>
                  <a:schemeClr val="bg1"/>
                </a:solidFill>
                <a:latin typeface="黑体" panose="02010609060101010101" charset="-122"/>
                <a:ea typeface="黑体" panose="02010609060101010101" charset="-122"/>
              </a:rPr>
              <a:t>1</a:t>
            </a:r>
            <a:endParaRPr lang="en-US" altLang="zh-CN" sz="6600" b="1" dirty="0">
              <a:solidFill>
                <a:schemeClr val="bg1"/>
              </a:solidFill>
              <a:latin typeface="黑体" panose="02010609060101010101" charset="-122"/>
              <a:ea typeface="黑体" panose="02010609060101010101" charset="-122"/>
            </a:endParaRPr>
          </a:p>
        </p:txBody>
      </p:sp>
      <p:sp>
        <p:nvSpPr>
          <p:cNvPr id="25" name="文本框 14"/>
          <p:cNvSpPr txBox="1"/>
          <p:nvPr/>
        </p:nvSpPr>
        <p:spPr>
          <a:xfrm>
            <a:off x="763905" y="4537710"/>
            <a:ext cx="9076690" cy="4653915"/>
          </a:xfrm>
          <a:prstGeom prst="rect">
            <a:avLst/>
          </a:prstGeom>
          <a:solidFill>
            <a:schemeClr val="bg1">
              <a:lumMod val="95000"/>
            </a:schemeClr>
          </a:solidFill>
          <a:ln w="9525">
            <a:noFill/>
          </a:ln>
        </p:spPr>
        <p:txBody>
          <a:bodyPr wrap="square">
            <a:noAutofit/>
          </a:bodyPr>
          <a:lstStyle/>
          <a:p>
            <a:pPr indent="0" fontAlgn="auto">
              <a:lnSpc>
                <a:spcPts val="4000"/>
              </a:lnSpc>
              <a:buNone/>
            </a:pPr>
            <a:r>
              <a:rPr lang="zh-CN" altLang="en-US" sz="2100" b="1">
                <a:latin typeface="+mn-ea"/>
                <a:cs typeface="Times New Roman" panose="02020603050405020304" pitchFamily="18" charset="0"/>
              </a:rPr>
              <a:t>临沧拉祜族民族文化活态传承展示区</a:t>
            </a:r>
            <a:r>
              <a:rPr lang="zh-CN" altLang="en-US" sz="2100" smtClean="0">
                <a:latin typeface="+mn-ea"/>
                <a:cs typeface="Times New Roman" panose="02020603050405020304" pitchFamily="18" charset="0"/>
              </a:rPr>
              <a:t>：</a:t>
            </a:r>
            <a:r>
              <a:rPr lang="zh-CN" altLang="en-US" sz="2100">
                <a:latin typeface="+mn-ea"/>
                <a:cs typeface="Times New Roman" panose="02020603050405020304" pitchFamily="18" charset="0"/>
              </a:rPr>
              <a:t>从拉祜族信仰、传统节日、拉祜族服饰、语言等方面突出拉祜族民族文化，向世界展现拉祜族民族文化传承</a:t>
            </a:r>
            <a:r>
              <a:rPr lang="zh-CN" altLang="en-US" sz="2100" smtClean="0">
                <a:latin typeface="+mn-ea"/>
                <a:cs typeface="Times New Roman" panose="02020603050405020304" pitchFamily="18" charset="0"/>
              </a:rPr>
              <a:t>。</a:t>
            </a:r>
            <a:endParaRPr lang="en-US" altLang="zh-CN" sz="2100" smtClean="0">
              <a:latin typeface="+mn-ea"/>
              <a:cs typeface="Times New Roman" panose="02020603050405020304" pitchFamily="18" charset="0"/>
            </a:endParaRPr>
          </a:p>
          <a:p>
            <a:pPr indent="0" fontAlgn="auto">
              <a:lnSpc>
                <a:spcPts val="4000"/>
              </a:lnSpc>
              <a:buNone/>
            </a:pPr>
            <a:r>
              <a:rPr lang="zh-CN" altLang="en-US" sz="2100" b="1">
                <a:latin typeface="+mn-ea"/>
              </a:rPr>
              <a:t>临翔区重要的旅游景区</a:t>
            </a:r>
            <a:r>
              <a:rPr lang="zh-CN" altLang="en-US" sz="2100">
                <a:latin typeface="+mn-ea"/>
              </a:rPr>
              <a:t>：</a:t>
            </a:r>
            <a:r>
              <a:rPr sz="2100">
                <a:latin typeface="+mn-ea"/>
                <a:sym typeface="+mn-ea"/>
              </a:rPr>
              <a:t>加强拉祜族原真文化的活化利用，</a:t>
            </a:r>
            <a:r>
              <a:rPr sz="2100">
                <a:latin typeface="+mn-ea"/>
              </a:rPr>
              <a:t>依托乡域丰富的旅游资源，以拉祜风情园、拉祜族古村落</a:t>
            </a:r>
            <a:r>
              <a:rPr lang="zh-CN" sz="2100">
                <a:latin typeface="+mn-ea"/>
              </a:rPr>
              <a:t>、</a:t>
            </a:r>
            <a:r>
              <a:rPr sz="2100">
                <a:latin typeface="+mn-ea"/>
              </a:rPr>
              <a:t>搭桥节、祭竜</a:t>
            </a:r>
            <a:r>
              <a:rPr lang="en-US" sz="2100">
                <a:latin typeface="+mn-ea"/>
              </a:rPr>
              <a:t> </a:t>
            </a:r>
            <a:r>
              <a:rPr lang="zh-CN" altLang="en-US" sz="2100">
                <a:latin typeface="+mn-ea"/>
              </a:rPr>
              <a:t>、</a:t>
            </a:r>
            <a:r>
              <a:rPr sz="2100">
                <a:latin typeface="+mn-ea"/>
              </a:rPr>
              <a:t>拉祜服饰改良创新、民族乐曲制作、民族工艺品开发生产等作为南美旅游的代表与名片，</a:t>
            </a:r>
            <a:r>
              <a:rPr lang="zh-CN" sz="2100">
                <a:latin typeface="+mn-ea"/>
              </a:rPr>
              <a:t>成为</a:t>
            </a:r>
            <a:r>
              <a:rPr sz="2100">
                <a:latin typeface="+mn-ea"/>
              </a:rPr>
              <a:t>临沧市民周末度假的首选之地，引导周边县乡村旅游向南美集聚。</a:t>
            </a:r>
            <a:endParaRPr lang="en-US" altLang="zh-CN" sz="2100" smtClean="0">
              <a:latin typeface="+mn-ea"/>
            </a:endParaRPr>
          </a:p>
          <a:p>
            <a:pPr indent="0" fontAlgn="auto">
              <a:lnSpc>
                <a:spcPts val="4000"/>
              </a:lnSpc>
              <a:buNone/>
            </a:pPr>
            <a:r>
              <a:rPr lang="zh-CN" altLang="en-US" sz="2100" b="1">
                <a:latin typeface="+mn-ea"/>
              </a:rPr>
              <a:t>拉祜族原真文化体验旅游小镇</a:t>
            </a:r>
            <a:r>
              <a:rPr lang="zh-CN" altLang="en-US" sz="2100">
                <a:latin typeface="+mn-ea"/>
              </a:rPr>
              <a:t>：提升南美风情园，展现拉祜族物质文化遗产，节庆、民俗展演活动常态化，形成集民俗风情、观光游览、回归自然、竞技娱乐为一体的拉祜族原真文化体验旅游小镇</a:t>
            </a:r>
            <a:endParaRPr lang="zh-CN" altLang="en-US" sz="2100">
              <a:latin typeface="+mn-ea"/>
            </a:endParaRPr>
          </a:p>
        </p:txBody>
      </p:sp>
    </p:spTree>
    <p:custDataLst>
      <p:tags r:id="rId4"/>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乡镇规划\ppt图片\南美\R-C (5).jpgR-C (5)"/>
          <p:cNvPicPr>
            <a:picLocks noChangeAspect="1"/>
          </p:cNvPicPr>
          <p:nvPr/>
        </p:nvPicPr>
        <p:blipFill>
          <a:blip r:embed="rId1"/>
          <a:srcRect/>
          <a:stretch>
            <a:fillRect/>
          </a:stretch>
        </p:blipFill>
        <p:spPr>
          <a:xfrm>
            <a:off x="-24130" y="785495"/>
            <a:ext cx="10673715" cy="11186795"/>
          </a:xfrm>
          <a:prstGeom prst="rect">
            <a:avLst/>
          </a:prstGeom>
        </p:spPr>
      </p:pic>
      <p:grpSp>
        <p:nvGrpSpPr>
          <p:cNvPr id="44" name="组合 43"/>
          <p:cNvGrpSpPr/>
          <p:nvPr/>
        </p:nvGrpSpPr>
        <p:grpSpPr>
          <a:xfrm>
            <a:off x="-66040" y="9424035"/>
            <a:ext cx="10715625" cy="4857750"/>
            <a:chOff x="0" y="18809"/>
            <a:chExt cx="16837" cy="5002"/>
          </a:xfrm>
        </p:grpSpPr>
        <p:sp>
          <p:nvSpPr>
            <p:cNvPr id="21" name="任意多边形 20"/>
            <p:cNvSpPr/>
            <p:nvPr>
              <p:custDataLst>
                <p:tags r:id="rId2"/>
              </p:custDataLst>
            </p:nvPr>
          </p:nvSpPr>
          <p:spPr>
            <a:xfrm>
              <a:off x="0" y="18828"/>
              <a:ext cx="16837" cy="4982"/>
            </a:xfrm>
            <a:custGeom>
              <a:avLst/>
              <a:gdLst>
                <a:gd name="connsiteX0" fmla="*/ 870 w 22199"/>
                <a:gd name="connsiteY0" fmla="*/ 0 h 6118"/>
                <a:gd name="connsiteX1" fmla="*/ 8660 w 22199"/>
                <a:gd name="connsiteY1" fmla="*/ 3060 h 6118"/>
                <a:gd name="connsiteX2" fmla="*/ 15380 w 22199"/>
                <a:gd name="connsiteY2" fmla="*/ 1260 h 6118"/>
                <a:gd name="connsiteX3" fmla="*/ 20990 w 22199"/>
                <a:gd name="connsiteY3" fmla="*/ 1080 h 6118"/>
                <a:gd name="connsiteX4" fmla="*/ 22108 w 22199"/>
                <a:gd name="connsiteY4" fmla="*/ 3030 h 6118"/>
                <a:gd name="connsiteX5" fmla="*/ 19768 w 22199"/>
                <a:gd name="connsiteY5" fmla="*/ 5520 h 6118"/>
                <a:gd name="connsiteX6" fmla="*/ 18628 w 22199"/>
                <a:gd name="connsiteY6" fmla="*/ 6060 h 6118"/>
                <a:gd name="connsiteX7" fmla="*/ 1710 w 22199"/>
                <a:gd name="connsiteY7" fmla="*/ 5850 h 6118"/>
                <a:gd name="connsiteX8" fmla="*/ 1050 w 22199"/>
                <a:gd name="connsiteY8" fmla="*/ 4260 h 6118"/>
                <a:gd name="connsiteX9" fmla="*/ 870 w 22199"/>
                <a:gd name="connsiteY9" fmla="*/ 0 h 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7" h="4982">
                  <a:moveTo>
                    <a:pt x="16801" y="0"/>
                  </a:moveTo>
                  <a:lnTo>
                    <a:pt x="16837" y="0"/>
                  </a:lnTo>
                  <a:lnTo>
                    <a:pt x="16837" y="4982"/>
                  </a:lnTo>
                  <a:lnTo>
                    <a:pt x="0" y="4982"/>
                  </a:lnTo>
                  <a:lnTo>
                    <a:pt x="0" y="536"/>
                  </a:lnTo>
                  <a:lnTo>
                    <a:pt x="4" y="539"/>
                  </a:lnTo>
                  <a:cubicBezTo>
                    <a:pt x="1512" y="1512"/>
                    <a:pt x="4131" y="2286"/>
                    <a:pt x="6610" y="2394"/>
                  </a:cubicBezTo>
                  <a:cubicBezTo>
                    <a:pt x="10060" y="2544"/>
                    <a:pt x="11269" y="1254"/>
                    <a:pt x="13330" y="594"/>
                  </a:cubicBezTo>
                  <a:cubicBezTo>
                    <a:pt x="14490" y="223"/>
                    <a:pt x="15721" y="3"/>
                    <a:pt x="1680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23"/>
            <p:cNvSpPr/>
            <p:nvPr>
              <p:custDataLst>
                <p:tags r:id="rId3"/>
              </p:custDataLst>
            </p:nvPr>
          </p:nvSpPr>
          <p:spPr>
            <a:xfrm>
              <a:off x="4741" y="18904"/>
              <a:ext cx="12096" cy="4907"/>
            </a:xfrm>
            <a:custGeom>
              <a:avLst/>
              <a:gdLst>
                <a:gd name="connsiteX0" fmla="*/ 15180 w 15330"/>
                <a:gd name="connsiteY0" fmla="*/ 6 h 6665"/>
                <a:gd name="connsiteX1" fmla="*/ 14308 w 15330"/>
                <a:gd name="connsiteY1" fmla="*/ 577 h 6665"/>
                <a:gd name="connsiteX2" fmla="*/ 8518 w 15330"/>
                <a:gd name="connsiteY2" fmla="*/ 1567 h 6665"/>
                <a:gd name="connsiteX3" fmla="*/ 119 w 15330"/>
                <a:gd name="connsiteY3" fmla="*/ 6128 h 6665"/>
                <a:gd name="connsiteX4" fmla="*/ 3870 w 15330"/>
                <a:gd name="connsiteY4" fmla="*/ 6246 h 6665"/>
                <a:gd name="connsiteX5" fmla="*/ 7620 w 15330"/>
                <a:gd name="connsiteY5" fmla="*/ 6096 h 6665"/>
                <a:gd name="connsiteX6" fmla="*/ 10620 w 15330"/>
                <a:gd name="connsiteY6" fmla="*/ 6246 h 6665"/>
                <a:gd name="connsiteX7" fmla="*/ 11010 w 15330"/>
                <a:gd name="connsiteY7" fmla="*/ 6067 h 6665"/>
                <a:gd name="connsiteX8" fmla="*/ 10859 w 15330"/>
                <a:gd name="connsiteY8" fmla="*/ 3008 h 6665"/>
                <a:gd name="connsiteX9" fmla="*/ 13949 w 15330"/>
                <a:gd name="connsiteY9" fmla="*/ 1688 h 6665"/>
                <a:gd name="connsiteX10" fmla="*/ 14550 w 15330"/>
                <a:gd name="connsiteY10" fmla="*/ 1026 h 6665"/>
                <a:gd name="connsiteX11" fmla="*/ 15180 w 15330"/>
                <a:gd name="connsiteY11" fmla="*/ 6 h 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96" h="4907">
                  <a:moveTo>
                    <a:pt x="12096" y="0"/>
                  </a:moveTo>
                  <a:lnTo>
                    <a:pt x="12096" y="926"/>
                  </a:lnTo>
                  <a:lnTo>
                    <a:pt x="12072" y="932"/>
                  </a:lnTo>
                  <a:cubicBezTo>
                    <a:pt x="11232" y="1143"/>
                    <a:pt x="10272" y="1801"/>
                    <a:pt x="10030" y="2329"/>
                  </a:cubicBezTo>
                  <a:cubicBezTo>
                    <a:pt x="9721" y="3005"/>
                    <a:pt x="9811" y="3826"/>
                    <a:pt x="10052" y="4862"/>
                  </a:cubicBezTo>
                  <a:lnTo>
                    <a:pt x="10062" y="4907"/>
                  </a:lnTo>
                  <a:lnTo>
                    <a:pt x="0" y="4907"/>
                  </a:lnTo>
                  <a:lnTo>
                    <a:pt x="10" y="4900"/>
                  </a:lnTo>
                  <a:cubicBezTo>
                    <a:pt x="1963" y="3617"/>
                    <a:pt x="6918" y="1083"/>
                    <a:pt x="7689" y="888"/>
                  </a:cubicBezTo>
                  <a:cubicBezTo>
                    <a:pt x="9402" y="140"/>
                    <a:pt x="10927" y="42"/>
                    <a:pt x="12058" y="1"/>
                  </a:cubicBezTo>
                  <a:lnTo>
                    <a:pt x="12096"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custDataLst>
                <p:tags r:id="rId4"/>
              </p:custDataLst>
            </p:nvPr>
          </p:nvSpPr>
          <p:spPr>
            <a:xfrm>
              <a:off x="4532" y="18809"/>
              <a:ext cx="12305" cy="5002"/>
            </a:xfrm>
            <a:custGeom>
              <a:avLst/>
              <a:gdLst>
                <a:gd name="connsiteX0" fmla="*/ 426 w 16362"/>
                <a:gd name="connsiteY0" fmla="*/ 5318 h 6651"/>
                <a:gd name="connsiteX1" fmla="*/ 8137 w 16362"/>
                <a:gd name="connsiteY1" fmla="*/ 1238 h 6651"/>
                <a:gd name="connsiteX2" fmla="*/ 14048 w 16362"/>
                <a:gd name="connsiteY2" fmla="*/ 3 h 6651"/>
                <a:gd name="connsiteX3" fmla="*/ 16238 w 16362"/>
                <a:gd name="connsiteY3" fmla="*/ 993 h 6651"/>
                <a:gd name="connsiteX4" fmla="*/ 15308 w 16362"/>
                <a:gd name="connsiteY4" fmla="*/ 1383 h 6651"/>
                <a:gd name="connsiteX5" fmla="*/ 13238 w 16362"/>
                <a:gd name="connsiteY5" fmla="*/ 664 h 6651"/>
                <a:gd name="connsiteX6" fmla="*/ 9847 w 16362"/>
                <a:gd name="connsiteY6" fmla="*/ 2254 h 6651"/>
                <a:gd name="connsiteX7" fmla="*/ 7326 w 16362"/>
                <a:gd name="connsiteY7" fmla="*/ 5617 h 6651"/>
                <a:gd name="connsiteX8" fmla="*/ 2168 w 16362"/>
                <a:gd name="connsiteY8" fmla="*/ 5823 h 6651"/>
                <a:gd name="connsiteX9" fmla="*/ 426 w 16362"/>
                <a:gd name="connsiteY9" fmla="*/ 5318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5" h="5002">
                  <a:moveTo>
                    <a:pt x="12305" y="0"/>
                  </a:moveTo>
                  <a:lnTo>
                    <a:pt x="12305" y="630"/>
                  </a:lnTo>
                  <a:lnTo>
                    <a:pt x="12281" y="632"/>
                  </a:lnTo>
                  <a:cubicBezTo>
                    <a:pt x="11274" y="745"/>
                    <a:pt x="10153" y="1152"/>
                    <a:pt x="9038" y="2208"/>
                  </a:cubicBezTo>
                  <a:cubicBezTo>
                    <a:pt x="7977" y="3212"/>
                    <a:pt x="7926" y="3310"/>
                    <a:pt x="6877" y="4994"/>
                  </a:cubicBezTo>
                  <a:lnTo>
                    <a:pt x="6872" y="5002"/>
                  </a:lnTo>
                  <a:lnTo>
                    <a:pt x="0" y="5002"/>
                  </a:lnTo>
                  <a:lnTo>
                    <a:pt x="22" y="4987"/>
                  </a:lnTo>
                  <a:cubicBezTo>
                    <a:pt x="1553" y="3982"/>
                    <a:pt x="5125" y="2169"/>
                    <a:pt x="7328" y="1192"/>
                  </a:cubicBezTo>
                  <a:cubicBezTo>
                    <a:pt x="9302" y="316"/>
                    <a:pt x="10893" y="88"/>
                    <a:pt x="12295" y="1"/>
                  </a:cubicBezTo>
                  <a:lnTo>
                    <a:pt x="12305" y="0"/>
                  </a:lnTo>
                  <a:close/>
                </a:path>
              </a:pathLst>
            </a:custGeom>
            <a:solidFill>
              <a:schemeClr val="accent4">
                <a:lumMod val="60000"/>
                <a:lumOff val="40000"/>
              </a:schemeClr>
            </a:solidFill>
            <a:ln>
              <a:noFill/>
            </a:ln>
            <a:effectLst>
              <a:outerShdw blurRad="1168400" dist="266700" dir="19920000" sx="72000" sy="72000" algn="ctr" rotWithShape="0">
                <a:srgbClr val="000000">
                  <a:alpha val="7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4" name="文本框 13"/>
          <p:cNvSpPr txBox="1"/>
          <p:nvPr>
            <p:custDataLst>
              <p:tags r:id="rId5"/>
            </p:custDataLst>
          </p:nvPr>
        </p:nvSpPr>
        <p:spPr>
          <a:xfrm>
            <a:off x="457834" y="5811328"/>
            <a:ext cx="8381366" cy="2221121"/>
          </a:xfrm>
          <a:prstGeom prst="rect">
            <a:avLst/>
          </a:prstGeom>
          <a:noFill/>
        </p:spPr>
        <p:txBody>
          <a:bodyPr wrap="square" rtlCol="0">
            <a:spAutoFit/>
          </a:bodyPr>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2.1 </a:t>
            </a:r>
            <a:r>
              <a:rPr lang="zh-CN" altLang="en-US" sz="3000" b="1">
                <a:solidFill>
                  <a:schemeClr val="bg1"/>
                </a:solidFill>
                <a:latin typeface="微软雅黑" panose="020B0503020204020204" pitchFamily="34" charset="-122"/>
                <a:ea typeface="微软雅黑" panose="020B0503020204020204" pitchFamily="34" charset="-122"/>
                <a:sym typeface="+mn-ea"/>
              </a:rPr>
              <a:t>落实</a:t>
            </a:r>
            <a:r>
              <a:rPr lang="zh-CN" altLang="en-US" sz="3000" b="1" smtClean="0">
                <a:solidFill>
                  <a:schemeClr val="bg1"/>
                </a:solidFill>
                <a:latin typeface="微软雅黑" panose="020B0503020204020204" pitchFamily="34" charset="-122"/>
                <a:ea typeface="微软雅黑" panose="020B0503020204020204" pitchFamily="34" charset="-122"/>
                <a:sym typeface="+mn-ea"/>
              </a:rPr>
              <a:t>三线</a:t>
            </a:r>
            <a:r>
              <a:rPr lang="zh-CN" altLang="en-US" sz="3000" b="1" dirty="0">
                <a:solidFill>
                  <a:schemeClr val="bg1"/>
                </a:solidFill>
                <a:latin typeface="微软雅黑" panose="020B0503020204020204" pitchFamily="34" charset="-122"/>
                <a:ea typeface="微软雅黑" panose="020B0503020204020204" pitchFamily="34" charset="-122"/>
                <a:sym typeface="+mn-ea"/>
              </a:rPr>
              <a:t>划定，强化底线管控</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2.2 </a:t>
            </a:r>
            <a:r>
              <a:rPr lang="zh-CN" altLang="en-US" sz="3000" b="1" smtClean="0">
                <a:solidFill>
                  <a:schemeClr val="bg1"/>
                </a:solidFill>
                <a:latin typeface="微软雅黑" panose="020B0503020204020204" pitchFamily="34" charset="-122"/>
                <a:ea typeface="微软雅黑" panose="020B0503020204020204" pitchFamily="34" charset="-122"/>
                <a:sym typeface="+mn-ea"/>
              </a:rPr>
              <a:t>其他重要控制线</a:t>
            </a:r>
            <a:endParaRPr lang="en-US" altLang="zh-CN" sz="3000" b="1" smtClean="0">
              <a:solidFill>
                <a:schemeClr val="bg1"/>
              </a:solidFill>
              <a:latin typeface="微软雅黑" panose="020B0503020204020204" pitchFamily="34" charset="-122"/>
              <a:ea typeface="微软雅黑" panose="020B0503020204020204" pitchFamily="34" charset="-122"/>
              <a:sym typeface="+mn-ea"/>
            </a:endParaRPr>
          </a:p>
          <a:p>
            <a:pPr indent="0" algn="l">
              <a:lnSpc>
                <a:spcPct val="150000"/>
              </a:lnSpc>
              <a:spcBef>
                <a:spcPts val="160"/>
              </a:spcBef>
              <a:buFont typeface="+mj-lt"/>
              <a:buNone/>
            </a:pPr>
            <a:r>
              <a:rPr lang="en-US" altLang="zh-CN" sz="3000" b="1" smtClean="0">
                <a:solidFill>
                  <a:schemeClr val="bg1"/>
                </a:solidFill>
                <a:latin typeface="微软雅黑" panose="020B0503020204020204" pitchFamily="34" charset="-122"/>
                <a:ea typeface="微软雅黑" panose="020B0503020204020204" pitchFamily="34" charset="-122"/>
                <a:sym typeface="+mn-ea"/>
              </a:rPr>
              <a:t>2.3 </a:t>
            </a:r>
            <a:r>
              <a:rPr lang="zh-CN" altLang="en-US" sz="3000" b="1" dirty="0">
                <a:solidFill>
                  <a:schemeClr val="bg1"/>
                </a:solidFill>
                <a:latin typeface="微软雅黑" panose="020B0503020204020204" pitchFamily="34" charset="-122"/>
                <a:ea typeface="微软雅黑" panose="020B0503020204020204" pitchFamily="34" charset="-122"/>
                <a:sym typeface="+mn-ea"/>
              </a:rPr>
              <a:t>国土空间规划分区与管控</a:t>
            </a:r>
            <a:endParaRPr lang="zh-CN" altLang="en-US" sz="3000" b="1" dirty="0">
              <a:solidFill>
                <a:schemeClr val="bg1"/>
              </a:solidFill>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6"/>
            </p:custDataLst>
          </p:nvPr>
        </p:nvSpPr>
        <p:spPr>
          <a:xfrm>
            <a:off x="457834" y="4548758"/>
            <a:ext cx="9600565" cy="830997"/>
          </a:xfrm>
          <a:prstGeom prst="rect">
            <a:avLst/>
          </a:prstGeom>
          <a:noFill/>
        </p:spPr>
        <p:txBody>
          <a:bodyPr wrap="square" rtlCol="0">
            <a:spAutoFit/>
          </a:bodyPr>
          <a:p>
            <a:r>
              <a:rPr lang="zh-CN" altLang="en-US" sz="4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国土空间结构与用地布局</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7"/>
            </p:custDataLst>
          </p:nvPr>
        </p:nvSpPr>
        <p:spPr>
          <a:xfrm>
            <a:off x="279717" y="785988"/>
            <a:ext cx="3651885" cy="3569335"/>
          </a:xfrm>
          <a:prstGeom prst="rect">
            <a:avLst/>
          </a:prstGeom>
          <a:noFill/>
        </p:spPr>
        <p:txBody>
          <a:bodyPr wrap="square" rtlCol="0">
            <a:spAutoFit/>
          </a:bodyPr>
          <a:p>
            <a:r>
              <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rPr>
              <a:t>02</a:t>
            </a:r>
            <a:endParaRPr lang="en-US" altLang="zh-CN" sz="22600" spc="-300" dirty="0">
              <a:solidFill>
                <a:schemeClr val="bg1"/>
              </a:solidFill>
              <a:latin typeface="Arial" panose="020B0604020202020204" pitchFamily="34" charset="0"/>
              <a:ea typeface="华文细黑" panose="02010600040101010101" charset="-122"/>
              <a:cs typeface="Arial" panose="020B0604020202020204" pitchFamily="34" charset="0"/>
            </a:endParaRPr>
          </a:p>
        </p:txBody>
      </p:sp>
    </p:spTree>
    <p:custDataLst>
      <p:tags r:id="rId8"/>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 name="流程图: 延期 59"/>
          <p:cNvSpPr/>
          <p:nvPr>
            <p:custDataLst>
              <p:tags r:id="rId1"/>
            </p:custDataLst>
          </p:nvPr>
        </p:nvSpPr>
        <p:spPr>
          <a:xfrm>
            <a:off x="517524" y="367030"/>
            <a:ext cx="1461135" cy="1409065"/>
          </a:xfrm>
          <a:prstGeom prst="flowChartDelay">
            <a:avLst/>
          </a:prstGeom>
          <a:solidFill>
            <a:srgbClr val="D28D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endParaRPr lang="en-US" altLang="zh-CN" sz="6600" b="1" dirty="0">
              <a:latin typeface="黑体" panose="02010609060101010101" charset="-122"/>
              <a:ea typeface="黑体" panose="02010609060101010101" charset="-122"/>
            </a:endParaRPr>
          </a:p>
        </p:txBody>
      </p:sp>
      <p:sp>
        <p:nvSpPr>
          <p:cNvPr id="22" name="Title 6"/>
          <p:cNvSpPr txBox="1"/>
          <p:nvPr>
            <p:custDataLst>
              <p:tags r:id="rId2"/>
            </p:custDataLst>
          </p:nvPr>
        </p:nvSpPr>
        <p:spPr>
          <a:xfrm>
            <a:off x="4891405" y="2800985"/>
            <a:ext cx="5412740" cy="2770505"/>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lvl="0" algn="just">
              <a:lnSpc>
                <a:spcPct val="150000"/>
              </a:lnSpc>
              <a:spcBef>
                <a:spcPts val="1200"/>
              </a:spcBef>
              <a:buClrTx/>
              <a:buSzTx/>
              <a:buFontTx/>
            </a:pPr>
            <a:r>
              <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rPr>
              <a:t>将已建成高标准农田、有良好水利设施的稳定耕地等优先划入，划定全域永久基本农田</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343.47</a:t>
            </a:r>
            <a:r>
              <a:rPr lang="zh-CN" altLang="en-US" sz="2000" smtClean="0">
                <a:effectLst/>
                <a:latin typeface="+mn-ea"/>
                <a:cs typeface="Times New Roman" panose="02020603050405020304" pitchFamily="18" charset="0"/>
                <a:sym typeface="+mn-ea"/>
              </a:rPr>
              <a:t>公顷</a:t>
            </a:r>
            <a:r>
              <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rPr>
              <a:t>；永久基本农田一经划定，任何单位和个人不得擅自占用或改变用途，在后期建设中确实难以避让的必须经严格的论证、审批手续。确保永久基本农田布局保持总体稳定。</a:t>
            </a:r>
            <a:endPar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8" name="矩形 47"/>
          <p:cNvSpPr/>
          <p:nvPr>
            <p:custDataLst>
              <p:tags r:id="rId3"/>
            </p:custDataLst>
          </p:nvPr>
        </p:nvSpPr>
        <p:spPr>
          <a:xfrm rot="19140000">
            <a:off x="556895" y="6306185"/>
            <a:ext cx="1107440" cy="534035"/>
          </a:xfrm>
          <a:prstGeom prst="rect">
            <a:avLst/>
          </a:prstGeom>
          <a:gradFill>
            <a:gsLst>
              <a:gs pos="0">
                <a:schemeClr val="bg1"/>
              </a:gs>
              <a:gs pos="50000">
                <a:schemeClr val="bg1">
                  <a:alpha val="85000"/>
                </a:schemeClr>
              </a:gs>
              <a:gs pos="100000">
                <a:schemeClr val="bg1">
                  <a:alpha val="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3" name="直角三角形 32"/>
          <p:cNvSpPr/>
          <p:nvPr/>
        </p:nvSpPr>
        <p:spPr>
          <a:xfrm rot="16200000" flipH="1">
            <a:off x="9190355" y="2075815"/>
            <a:ext cx="894715" cy="9334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a:solidFill>
                  <a:schemeClr val="lt1"/>
                </a:solidFill>
              </a:rPr>
              <a:t>0</a:t>
            </a:r>
            <a:endParaRPr lang="en-US" altLang="zh-CN">
              <a:solidFill>
                <a:schemeClr val="lt1"/>
              </a:solidFill>
            </a:endParaRPr>
          </a:p>
        </p:txBody>
      </p:sp>
      <p:sp>
        <p:nvSpPr>
          <p:cNvPr id="41" name="直角三角形 40"/>
          <p:cNvSpPr/>
          <p:nvPr>
            <p:custDataLst>
              <p:tags r:id="rId4"/>
            </p:custDataLst>
          </p:nvPr>
        </p:nvSpPr>
        <p:spPr>
          <a:xfrm rot="16200000" flipH="1">
            <a:off x="9279255" y="6164580"/>
            <a:ext cx="894715" cy="9334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a:solidFill>
                  <a:schemeClr val="lt1"/>
                </a:solidFill>
              </a:rPr>
              <a:t>0</a:t>
            </a:r>
            <a:endParaRPr lang="en-US" altLang="zh-CN">
              <a:solidFill>
                <a:schemeClr val="lt1"/>
              </a:solidFill>
            </a:endParaRPr>
          </a:p>
        </p:txBody>
      </p:sp>
      <p:sp>
        <p:nvSpPr>
          <p:cNvPr id="87" name="标题 5"/>
          <p:cNvSpPr>
            <a:spLocks noGrp="1"/>
          </p:cNvSpPr>
          <p:nvPr>
            <p:custDataLst>
              <p:tags r:id="rId5"/>
            </p:custDataLst>
          </p:nvPr>
        </p:nvSpPr>
        <p:spPr>
          <a:xfrm>
            <a:off x="517525" y="654685"/>
            <a:ext cx="7230110" cy="833755"/>
          </a:xfrm>
        </p:spPr>
        <p:txBody>
          <a:bodyPr/>
          <a:lstStyle>
            <a:lvl1pPr>
              <a:defRPr sz="4400">
                <a:solidFill>
                  <a:srgbClr val="FFB81A"/>
                </a:solidFill>
                <a:latin typeface="+mj-ea"/>
                <a:ea typeface="+mj-ea"/>
              </a:defRPr>
            </a:lvl1pPr>
          </a:lstStyle>
          <a:p>
            <a:pPr algn="l" defTabSz="1069340">
              <a:buClrTx/>
              <a:buSzTx/>
              <a:buFontTx/>
            </a:pPr>
            <a:r>
              <a:rPr lang="zh-CN" altLang="en-US" sz="6600" b="1" spc="300" smtClean="0">
                <a:solidFill>
                  <a:schemeClr val="bg1"/>
                </a:solidFill>
                <a:uFillTx/>
                <a:latin typeface="Arial" panose="020B0604020202020204" pitchFamily="34" charset="0"/>
                <a:ea typeface="微软雅黑" panose="020B0503020204020204" pitchFamily="34" charset="-122"/>
                <a:cs typeface="+mj-cs"/>
              </a:rPr>
              <a:t>2.1</a:t>
            </a:r>
            <a:r>
              <a:rPr lang="zh-CN" altLang="en-US" sz="4210" b="1" spc="300" smtClean="0">
                <a:solidFill>
                  <a:srgbClr val="D28D10"/>
                </a:solidFill>
                <a:uFillTx/>
                <a:latin typeface="Arial" panose="020B0604020202020204" pitchFamily="34" charset="0"/>
                <a:ea typeface="微软雅黑" panose="020B0503020204020204" pitchFamily="34" charset="-122"/>
                <a:cs typeface="+mj-cs"/>
              </a:rPr>
              <a:t> 明确三线，统筹管控</a:t>
            </a:r>
            <a:endParaRPr lang="zh-CN" altLang="en-US" sz="4210" b="1" spc="300" smtClean="0">
              <a:solidFill>
                <a:srgbClr val="D28D10"/>
              </a:solidFill>
              <a:uFillTx/>
              <a:latin typeface="Arial" panose="020B0604020202020204" pitchFamily="34" charset="0"/>
              <a:ea typeface="微软雅黑" panose="020B0503020204020204" pitchFamily="34" charset="-122"/>
              <a:cs typeface="+mj-cs"/>
            </a:endParaRPr>
          </a:p>
        </p:txBody>
      </p:sp>
      <p:grpSp>
        <p:nvGrpSpPr>
          <p:cNvPr id="34" name="组合 33"/>
          <p:cNvGrpSpPr/>
          <p:nvPr/>
        </p:nvGrpSpPr>
        <p:grpSpPr>
          <a:xfrm>
            <a:off x="866140" y="14547215"/>
            <a:ext cx="9139555" cy="0"/>
            <a:chOff x="1364" y="22909"/>
            <a:chExt cx="14393" cy="0"/>
          </a:xfrm>
        </p:grpSpPr>
        <p:cxnSp>
          <p:nvCxnSpPr>
            <p:cNvPr id="35" name="直接连接符 34"/>
            <p:cNvCxnSpPr/>
            <p:nvPr>
              <p:custDataLst>
                <p:tags r:id="rId6"/>
              </p:custDataLst>
            </p:nvPr>
          </p:nvCxnSpPr>
          <p:spPr>
            <a:xfrm>
              <a:off x="1364" y="22909"/>
              <a:ext cx="4595" cy="0"/>
            </a:xfrm>
            <a:prstGeom prst="line">
              <a:avLst/>
            </a:prstGeom>
            <a:ln w="76200">
              <a:solidFill>
                <a:srgbClr val="7635B3"/>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7"/>
              </p:custDataLst>
            </p:nvPr>
          </p:nvCxnSpPr>
          <p:spPr>
            <a:xfrm>
              <a:off x="6093" y="22909"/>
              <a:ext cx="9664" cy="0"/>
            </a:xfrm>
            <a:prstGeom prst="line">
              <a:avLst/>
            </a:prstGeom>
            <a:ln w="76200">
              <a:solidFill>
                <a:srgbClr val="D9D9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custDataLst>
              <p:tags r:id="rId8"/>
            </p:custDataLst>
          </p:nvPr>
        </p:nvGrpSpPr>
        <p:grpSpPr>
          <a:xfrm>
            <a:off x="4992370" y="2693035"/>
            <a:ext cx="5287010" cy="3490595"/>
            <a:chOff x="7901" y="4550"/>
            <a:chExt cx="7856" cy="4889"/>
          </a:xfrm>
          <a:solidFill>
            <a:srgbClr val="C4A0E3"/>
          </a:solidFill>
        </p:grpSpPr>
        <p:cxnSp>
          <p:nvCxnSpPr>
            <p:cNvPr id="9" name="直接连接符 3"/>
            <p:cNvCxnSpPr/>
            <p:nvPr>
              <p:custDataLst>
                <p:tags r:id="rId9"/>
              </p:custDataLst>
            </p:nvPr>
          </p:nvCxnSpPr>
          <p:spPr>
            <a:xfrm>
              <a:off x="7901" y="4701"/>
              <a:ext cx="5977" cy="0"/>
            </a:xfrm>
            <a:prstGeom prst="line">
              <a:avLst/>
            </a:prstGeom>
            <a:grpFill/>
            <a:ln w="31750">
              <a:solidFill>
                <a:srgbClr val="C4A0E3"/>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custDataLst>
                <p:tags r:id="rId10"/>
              </p:custDataLst>
            </p:nvPr>
          </p:nvGrpSpPr>
          <p:grpSpPr>
            <a:xfrm>
              <a:off x="14088" y="4550"/>
              <a:ext cx="1607" cy="240"/>
              <a:chOff x="12103" y="3344"/>
              <a:chExt cx="1607" cy="240"/>
            </a:xfrm>
            <a:grpFill/>
          </p:grpSpPr>
          <p:sp>
            <p:nvSpPr>
              <p:cNvPr id="12" name="矩形 4"/>
              <p:cNvSpPr/>
              <p:nvPr>
                <p:custDataLst>
                  <p:tags r:id="rId11"/>
                </p:custDataLst>
              </p:nvPr>
            </p:nvSpPr>
            <p:spPr>
              <a:xfrm>
                <a:off x="12103" y="3344"/>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矩形 5"/>
              <p:cNvSpPr/>
              <p:nvPr>
                <p:custDataLst>
                  <p:tags r:id="rId12"/>
                </p:custDataLst>
              </p:nvPr>
            </p:nvSpPr>
            <p:spPr>
              <a:xfrm>
                <a:off x="12548" y="3344"/>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矩形 6"/>
              <p:cNvSpPr/>
              <p:nvPr>
                <p:custDataLst>
                  <p:tags r:id="rId13"/>
                </p:custDataLst>
              </p:nvPr>
            </p:nvSpPr>
            <p:spPr>
              <a:xfrm>
                <a:off x="13025" y="3344"/>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矩形 7"/>
              <p:cNvSpPr/>
              <p:nvPr>
                <p:custDataLst>
                  <p:tags r:id="rId14"/>
                </p:custDataLst>
              </p:nvPr>
            </p:nvSpPr>
            <p:spPr>
              <a:xfrm>
                <a:off x="13470" y="3344"/>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cxnSp>
          <p:nvCxnSpPr>
            <p:cNvPr id="16" name="直接连接符 1"/>
            <p:cNvCxnSpPr/>
            <p:nvPr>
              <p:custDataLst>
                <p:tags r:id="rId15"/>
              </p:custDataLst>
            </p:nvPr>
          </p:nvCxnSpPr>
          <p:spPr>
            <a:xfrm>
              <a:off x="9780" y="9310"/>
              <a:ext cx="5977" cy="0"/>
            </a:xfrm>
            <a:prstGeom prst="line">
              <a:avLst/>
            </a:prstGeom>
            <a:grpFill/>
            <a:ln w="31750">
              <a:solidFill>
                <a:srgbClr val="C4A0E3"/>
              </a:solidFill>
            </a:ln>
          </p:spPr>
          <p:style>
            <a:lnRef idx="1">
              <a:schemeClr val="accent1"/>
            </a:lnRef>
            <a:fillRef idx="0">
              <a:schemeClr val="accent1"/>
            </a:fillRef>
            <a:effectRef idx="0">
              <a:schemeClr val="accent1"/>
            </a:effectRef>
            <a:fontRef idx="minor">
              <a:schemeClr val="tx1"/>
            </a:fontRef>
          </p:style>
        </p:cxnSp>
        <p:grpSp>
          <p:nvGrpSpPr>
            <p:cNvPr id="17" name="组合 2"/>
            <p:cNvGrpSpPr/>
            <p:nvPr>
              <p:custDataLst>
                <p:tags r:id="rId16"/>
              </p:custDataLst>
            </p:nvPr>
          </p:nvGrpSpPr>
          <p:grpSpPr>
            <a:xfrm>
              <a:off x="7901" y="9190"/>
              <a:ext cx="1607" cy="249"/>
              <a:chOff x="5368" y="6606"/>
              <a:chExt cx="1607" cy="249"/>
            </a:xfrm>
            <a:grpFill/>
          </p:grpSpPr>
          <p:sp>
            <p:nvSpPr>
              <p:cNvPr id="18" name="矩形 12"/>
              <p:cNvSpPr/>
              <p:nvPr>
                <p:custDataLst>
                  <p:tags r:id="rId17"/>
                </p:custDataLst>
              </p:nvPr>
            </p:nvSpPr>
            <p:spPr>
              <a:xfrm>
                <a:off x="5368" y="6606"/>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矩形 13"/>
              <p:cNvSpPr/>
              <p:nvPr>
                <p:custDataLst>
                  <p:tags r:id="rId18"/>
                </p:custDataLst>
              </p:nvPr>
            </p:nvSpPr>
            <p:spPr>
              <a:xfrm>
                <a:off x="5813" y="6606"/>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0" name="矩形 14"/>
              <p:cNvSpPr/>
              <p:nvPr>
                <p:custDataLst>
                  <p:tags r:id="rId19"/>
                </p:custDataLst>
              </p:nvPr>
            </p:nvSpPr>
            <p:spPr>
              <a:xfrm>
                <a:off x="6290" y="6615"/>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矩形 15"/>
              <p:cNvSpPr/>
              <p:nvPr>
                <p:custDataLst>
                  <p:tags r:id="rId20"/>
                </p:custDataLst>
              </p:nvPr>
            </p:nvSpPr>
            <p:spPr>
              <a:xfrm>
                <a:off x="6735" y="6606"/>
                <a:ext cx="240" cy="240"/>
              </a:xfrm>
              <a:prstGeom prst="rect">
                <a:avLst/>
              </a:prstGeom>
              <a:grpFill/>
              <a:ln>
                <a:solidFill>
                  <a:srgbClr val="C4A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
        <p:nvSpPr>
          <p:cNvPr id="7" name="文本框 6"/>
          <p:cNvSpPr txBox="1"/>
          <p:nvPr/>
        </p:nvSpPr>
        <p:spPr>
          <a:xfrm>
            <a:off x="6038215" y="2319020"/>
            <a:ext cx="2947670" cy="696595"/>
          </a:xfrm>
          <a:prstGeom prst="rect">
            <a:avLst/>
          </a:prstGeom>
          <a:noFill/>
          <a:ln w="9525">
            <a:noFill/>
          </a:ln>
        </p:spPr>
        <p:txBody>
          <a:bodyPr>
            <a:noAutofit/>
          </a:bodyPr>
          <a:p>
            <a:pPr indent="0"/>
            <a:r>
              <a:rPr lang="zh-CN" sz="2800" b="1">
                <a:solidFill>
                  <a:srgbClr val="C4A0E3"/>
                </a:solidFill>
                <a:latin typeface="+mn-ea"/>
              </a:rPr>
              <a:t>永久基本农田</a:t>
            </a:r>
            <a:endParaRPr lang="zh-CN" altLang="en-US" sz="2800" b="1">
              <a:solidFill>
                <a:srgbClr val="C4A0E3"/>
              </a:solidFill>
              <a:latin typeface="+mn-ea"/>
            </a:endParaRPr>
          </a:p>
        </p:txBody>
      </p:sp>
      <p:sp>
        <p:nvSpPr>
          <p:cNvPr id="38" name="单圆角矩形 37"/>
          <p:cNvSpPr/>
          <p:nvPr>
            <p:custDataLst>
              <p:tags r:id="rId21"/>
            </p:custDataLst>
          </p:nvPr>
        </p:nvSpPr>
        <p:spPr>
          <a:xfrm>
            <a:off x="922020" y="6331585"/>
            <a:ext cx="5116830" cy="3798570"/>
          </a:xfrm>
          <a:prstGeom prst="snipRoundRect">
            <a:avLst/>
          </a:prstGeom>
          <a:solidFill>
            <a:srgbClr val="FFFFFF">
              <a:alpha val="70000"/>
            </a:srgbClr>
          </a:solidFill>
          <a:ln w="19050">
            <a:no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10" name="Group 9"/>
          <p:cNvGrpSpPr/>
          <p:nvPr>
            <p:custDataLst>
              <p:tags r:id="rId22"/>
            </p:custDataLst>
          </p:nvPr>
        </p:nvGrpSpPr>
        <p:grpSpPr>
          <a:xfrm>
            <a:off x="689610" y="6720840"/>
            <a:ext cx="5495925" cy="3990975"/>
            <a:chOff x="1086" y="10608"/>
            <a:chExt cx="8655" cy="5450"/>
          </a:xfrm>
          <a:solidFill>
            <a:srgbClr val="5DB79F"/>
          </a:solidFill>
        </p:grpSpPr>
        <p:cxnSp>
          <p:nvCxnSpPr>
            <p:cNvPr id="23" name="直接连接符 3"/>
            <p:cNvCxnSpPr/>
            <p:nvPr>
              <p:custDataLst>
                <p:tags r:id="rId23"/>
              </p:custDataLst>
            </p:nvPr>
          </p:nvCxnSpPr>
          <p:spPr>
            <a:xfrm>
              <a:off x="1086" y="10759"/>
              <a:ext cx="6776" cy="0"/>
            </a:xfrm>
            <a:prstGeom prst="line">
              <a:avLst/>
            </a:prstGeom>
            <a:grpFill/>
            <a:ln w="31750">
              <a:solidFill>
                <a:srgbClr val="5DB79F"/>
              </a:solidFill>
            </a:ln>
          </p:spPr>
          <p:style>
            <a:lnRef idx="1">
              <a:schemeClr val="accent1"/>
            </a:lnRef>
            <a:fillRef idx="0">
              <a:schemeClr val="accent1"/>
            </a:fillRef>
            <a:effectRef idx="0">
              <a:schemeClr val="accent1"/>
            </a:effectRef>
            <a:fontRef idx="minor">
              <a:schemeClr val="tx1"/>
            </a:fontRef>
          </p:style>
        </p:cxnSp>
        <p:grpSp>
          <p:nvGrpSpPr>
            <p:cNvPr id="24" name="组合 10"/>
            <p:cNvGrpSpPr/>
            <p:nvPr>
              <p:custDataLst>
                <p:tags r:id="rId24"/>
              </p:custDataLst>
            </p:nvPr>
          </p:nvGrpSpPr>
          <p:grpSpPr>
            <a:xfrm>
              <a:off x="8072" y="10608"/>
              <a:ext cx="1607" cy="240"/>
              <a:chOff x="12103" y="3344"/>
              <a:chExt cx="1607" cy="240"/>
            </a:xfrm>
            <a:grpFill/>
          </p:grpSpPr>
          <p:sp>
            <p:nvSpPr>
              <p:cNvPr id="25" name="矩形 4"/>
              <p:cNvSpPr/>
              <p:nvPr>
                <p:custDataLst>
                  <p:tags r:id="rId25"/>
                </p:custDataLst>
              </p:nvPr>
            </p:nvSpPr>
            <p:spPr>
              <a:xfrm>
                <a:off x="12103" y="3344"/>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矩形 5"/>
              <p:cNvSpPr/>
              <p:nvPr>
                <p:custDataLst>
                  <p:tags r:id="rId26"/>
                </p:custDataLst>
              </p:nvPr>
            </p:nvSpPr>
            <p:spPr>
              <a:xfrm>
                <a:off x="12548" y="3344"/>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矩形 6"/>
              <p:cNvSpPr/>
              <p:nvPr>
                <p:custDataLst>
                  <p:tags r:id="rId27"/>
                </p:custDataLst>
              </p:nvPr>
            </p:nvSpPr>
            <p:spPr>
              <a:xfrm>
                <a:off x="13025" y="3344"/>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矩形 7"/>
              <p:cNvSpPr/>
              <p:nvPr>
                <p:custDataLst>
                  <p:tags r:id="rId28"/>
                </p:custDataLst>
              </p:nvPr>
            </p:nvSpPr>
            <p:spPr>
              <a:xfrm>
                <a:off x="13470" y="3344"/>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cxnSp>
          <p:nvCxnSpPr>
            <p:cNvPr id="29" name="直接连接符 1"/>
            <p:cNvCxnSpPr/>
            <p:nvPr>
              <p:custDataLst>
                <p:tags r:id="rId29"/>
              </p:custDataLst>
            </p:nvPr>
          </p:nvCxnSpPr>
          <p:spPr>
            <a:xfrm>
              <a:off x="2965" y="15929"/>
              <a:ext cx="6776" cy="0"/>
            </a:xfrm>
            <a:prstGeom prst="line">
              <a:avLst/>
            </a:prstGeom>
            <a:grpFill/>
            <a:ln w="31750">
              <a:solidFill>
                <a:srgbClr val="5DB79F"/>
              </a:solidFill>
            </a:ln>
          </p:spPr>
          <p:style>
            <a:lnRef idx="1">
              <a:schemeClr val="accent1"/>
            </a:lnRef>
            <a:fillRef idx="0">
              <a:schemeClr val="accent1"/>
            </a:fillRef>
            <a:effectRef idx="0">
              <a:schemeClr val="accent1"/>
            </a:effectRef>
            <a:fontRef idx="minor">
              <a:schemeClr val="tx1"/>
            </a:fontRef>
          </p:style>
        </p:cxnSp>
        <p:grpSp>
          <p:nvGrpSpPr>
            <p:cNvPr id="30" name="组合 2"/>
            <p:cNvGrpSpPr/>
            <p:nvPr>
              <p:custDataLst>
                <p:tags r:id="rId30"/>
              </p:custDataLst>
            </p:nvPr>
          </p:nvGrpSpPr>
          <p:grpSpPr>
            <a:xfrm>
              <a:off x="1086" y="15809"/>
              <a:ext cx="1607" cy="249"/>
              <a:chOff x="5368" y="6600"/>
              <a:chExt cx="1607" cy="249"/>
            </a:xfrm>
            <a:grpFill/>
          </p:grpSpPr>
          <p:sp>
            <p:nvSpPr>
              <p:cNvPr id="31" name="矩形 12"/>
              <p:cNvSpPr/>
              <p:nvPr>
                <p:custDataLst>
                  <p:tags r:id="rId31"/>
                </p:custDataLst>
              </p:nvPr>
            </p:nvSpPr>
            <p:spPr>
              <a:xfrm>
                <a:off x="5368" y="6609"/>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矩形 13"/>
              <p:cNvSpPr/>
              <p:nvPr>
                <p:custDataLst>
                  <p:tags r:id="rId32"/>
                </p:custDataLst>
              </p:nvPr>
            </p:nvSpPr>
            <p:spPr>
              <a:xfrm>
                <a:off x="5813" y="6600"/>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矩形 14"/>
              <p:cNvSpPr/>
              <p:nvPr>
                <p:custDataLst>
                  <p:tags r:id="rId33"/>
                </p:custDataLst>
              </p:nvPr>
            </p:nvSpPr>
            <p:spPr>
              <a:xfrm>
                <a:off x="6290" y="6600"/>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7" name="矩形 15"/>
              <p:cNvSpPr/>
              <p:nvPr>
                <p:custDataLst>
                  <p:tags r:id="rId34"/>
                </p:custDataLst>
              </p:nvPr>
            </p:nvSpPr>
            <p:spPr>
              <a:xfrm>
                <a:off x="6735" y="6600"/>
                <a:ext cx="240" cy="240"/>
              </a:xfrm>
              <a:prstGeom prst="rect">
                <a:avLst/>
              </a:prstGeom>
              <a:grpFill/>
              <a:ln>
                <a:solidFill>
                  <a:srgbClr val="5D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
        <p:nvSpPr>
          <p:cNvPr id="39" name="Title 6"/>
          <p:cNvSpPr txBox="1"/>
          <p:nvPr>
            <p:custDataLst>
              <p:tags r:id="rId35"/>
            </p:custDataLst>
          </p:nvPr>
        </p:nvSpPr>
        <p:spPr>
          <a:xfrm>
            <a:off x="139065" y="6908165"/>
            <a:ext cx="6072505" cy="3399155"/>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lvl="0" algn="just">
              <a:lnSpc>
                <a:spcPct val="150000"/>
              </a:lnSpc>
              <a:spcBef>
                <a:spcPts val="1200"/>
              </a:spcBef>
              <a:buClrTx/>
              <a:buSzTx/>
              <a:buFontTx/>
            </a:pPr>
            <a:r>
              <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rPr>
              <a:t>将自然保护地、水源涵养、生物多样性维护、水土保持重点区原则划入生态保护红线。形成以澜沧江自然保护区为主的生态保护格局，划定生态保护红线</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6030.71</a:t>
            </a:r>
            <a:r>
              <a:rPr lang="zh-CN" altLang="en-US" sz="2000" smtClean="0">
                <a:latin typeface="微软雅黑" panose="020B0503020204020204" pitchFamily="34" charset="-122"/>
                <a:ea typeface="微软雅黑" panose="020B0503020204020204" pitchFamily="34" charset="-122"/>
                <a:sym typeface="+mn-ea"/>
              </a:rPr>
              <a:t>公顷</a:t>
            </a:r>
            <a:r>
              <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rPr>
              <a:t>。生态保护红线内自然保护地核心区原则禁止人类或多，其他区域严格禁止开发性，生产性建设活动，除国家重大战略项目外，仅允许对生态功能不造成破坏的有限人类活动。</a:t>
            </a:r>
            <a:endParaRPr lang="zh-CN" altLang="en-US" sz="2000" spc="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0" name="文本框 39"/>
          <p:cNvSpPr txBox="1"/>
          <p:nvPr>
            <p:custDataLst>
              <p:tags r:id="rId36"/>
            </p:custDataLst>
          </p:nvPr>
        </p:nvSpPr>
        <p:spPr>
          <a:xfrm>
            <a:off x="1943100" y="6356350"/>
            <a:ext cx="2947670" cy="696595"/>
          </a:xfrm>
          <a:prstGeom prst="rect">
            <a:avLst/>
          </a:prstGeom>
          <a:noFill/>
          <a:ln w="9525">
            <a:noFill/>
          </a:ln>
        </p:spPr>
        <p:txBody>
          <a:bodyPr>
            <a:noAutofit/>
          </a:bodyPr>
          <a:p>
            <a:pPr indent="0"/>
            <a:r>
              <a:rPr lang="zh-CN" sz="2800" b="1">
                <a:solidFill>
                  <a:srgbClr val="5DB79F"/>
                </a:solidFill>
                <a:latin typeface="+mn-ea"/>
              </a:rPr>
              <a:t>生态保护红线</a:t>
            </a:r>
            <a:endParaRPr lang="zh-CN" sz="2800" b="1">
              <a:solidFill>
                <a:srgbClr val="5DB79F"/>
              </a:solidFill>
              <a:latin typeface="+mn-ea"/>
            </a:endParaRPr>
          </a:p>
        </p:txBody>
      </p:sp>
      <p:sp>
        <p:nvSpPr>
          <p:cNvPr id="43" name="单圆角矩形 42"/>
          <p:cNvSpPr/>
          <p:nvPr>
            <p:custDataLst>
              <p:tags r:id="rId37"/>
            </p:custDataLst>
          </p:nvPr>
        </p:nvSpPr>
        <p:spPr>
          <a:xfrm>
            <a:off x="5015865" y="10564495"/>
            <a:ext cx="4989195" cy="3399155"/>
          </a:xfrm>
          <a:prstGeom prst="snipRoundRect">
            <a:avLst/>
          </a:prstGeom>
          <a:solidFill>
            <a:srgbClr val="FFFFFF">
              <a:alpha val="70000"/>
            </a:srgbClr>
          </a:solidFill>
          <a:ln w="19050">
            <a:noFill/>
          </a:ln>
          <a:extLst>
            <a:ext uri="{909E8E84-426E-40DD-AFC4-6F175D3DCCD1}">
              <a14:hiddenFill xmlns:a14="http://schemas.microsoft.com/office/drawing/2010/main">
                <a:solidFill>
                  <a:srgbClr val="ECA98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4" name="文本框 43"/>
          <p:cNvSpPr txBox="1"/>
          <p:nvPr>
            <p:custDataLst>
              <p:tags r:id="rId38"/>
            </p:custDataLst>
          </p:nvPr>
        </p:nvSpPr>
        <p:spPr>
          <a:xfrm>
            <a:off x="5015865" y="11257280"/>
            <a:ext cx="4988560" cy="3290570"/>
          </a:xfrm>
          <a:prstGeom prst="rect">
            <a:avLst/>
          </a:prstGeom>
          <a:noFill/>
          <a:ln w="9525">
            <a:noFill/>
          </a:ln>
        </p:spPr>
        <p:txBody>
          <a:bodyPr wrap="square">
            <a:noAutofit/>
          </a:bodyPr>
          <a:p>
            <a:pPr indent="0" algn="just" fontAlgn="auto">
              <a:lnSpc>
                <a:spcPct val="150000"/>
              </a:lnSpc>
              <a:buClrTx/>
              <a:buSzTx/>
              <a:buFontTx/>
            </a:pPr>
            <a:r>
              <a:rPr lang="zh-CN" altLang="en-US" sz="2000" dirty="0">
                <a:latin typeface="微软雅黑" panose="020B0503020204020204" pitchFamily="34" charset="-122"/>
                <a:ea typeface="微软雅黑" panose="020B0503020204020204" pitchFamily="34" charset="-122"/>
                <a:sym typeface="+mn-ea"/>
              </a:rPr>
              <a:t>健全用途管制制度，在城镇开发边界内</a:t>
            </a:r>
            <a:r>
              <a:rPr lang="zh-CN" altLang="en-US" sz="2000">
                <a:latin typeface="微软雅黑" panose="020B0503020204020204" pitchFamily="34" charset="-122"/>
                <a:ea typeface="微软雅黑" panose="020B0503020204020204" pitchFamily="34" charset="-122"/>
                <a:sym typeface="+mn-ea"/>
              </a:rPr>
              <a:t>的</a:t>
            </a:r>
            <a:r>
              <a:rPr lang="zh-CN" altLang="en-US" sz="2000" smtClean="0">
                <a:latin typeface="微软雅黑" panose="020B0503020204020204" pitchFamily="34" charset="-122"/>
                <a:ea typeface="微软雅黑" panose="020B0503020204020204" pitchFamily="34" charset="-122"/>
                <a:sym typeface="+mn-ea"/>
              </a:rPr>
              <a:t>建设实行</a:t>
            </a:r>
            <a:r>
              <a:rPr lang="zh-CN" altLang="en-US" sz="2000" dirty="0">
                <a:latin typeface="微软雅黑" panose="020B0503020204020204" pitchFamily="34" charset="-122"/>
                <a:ea typeface="微软雅黑" panose="020B0503020204020204" pitchFamily="34" charset="-122"/>
                <a:sym typeface="+mn-ea"/>
              </a:rPr>
              <a:t>“详细规划</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规划许可”的管制方式；在城镇开发边界外</a:t>
            </a:r>
            <a:r>
              <a:rPr lang="zh-CN" altLang="en-US" sz="2000">
                <a:latin typeface="微软雅黑" panose="020B0503020204020204" pitchFamily="34" charset="-122"/>
                <a:ea typeface="微软雅黑" panose="020B0503020204020204" pitchFamily="34" charset="-122"/>
                <a:sym typeface="+mn-ea"/>
              </a:rPr>
              <a:t>的</a:t>
            </a:r>
            <a:r>
              <a:rPr lang="zh-CN" altLang="en-US" sz="2000" smtClean="0">
                <a:latin typeface="微软雅黑" panose="020B0503020204020204" pitchFamily="34" charset="-122"/>
                <a:ea typeface="微软雅黑" panose="020B0503020204020204" pitchFamily="34" charset="-122"/>
                <a:sym typeface="+mn-ea"/>
              </a:rPr>
              <a:t>建设按照</a:t>
            </a:r>
            <a:r>
              <a:rPr lang="zh-CN" altLang="en-US" sz="2000" dirty="0">
                <a:latin typeface="微软雅黑" panose="020B0503020204020204" pitchFamily="34" charset="-122"/>
                <a:ea typeface="微软雅黑" panose="020B0503020204020204" pitchFamily="34" charset="-122"/>
                <a:sym typeface="+mn-ea"/>
              </a:rPr>
              <a:t>主导用途分区，实行“详细规划</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规划许可”和“约束指标</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分区准入”的管制</a:t>
            </a:r>
            <a:r>
              <a:rPr lang="zh-CN" altLang="en-US" sz="2000">
                <a:latin typeface="微软雅黑" panose="020B0503020204020204" pitchFamily="34" charset="-122"/>
                <a:ea typeface="微软雅黑" panose="020B0503020204020204" pitchFamily="34" charset="-122"/>
                <a:sym typeface="+mn-ea"/>
              </a:rPr>
              <a:t>方式</a:t>
            </a:r>
            <a:r>
              <a:rPr lang="zh-CN" altLang="en-US" sz="2000" smtClean="0">
                <a:latin typeface="微软雅黑" panose="020B0503020204020204" pitchFamily="34" charset="-122"/>
                <a:ea typeface="微软雅黑" panose="020B0503020204020204" pitchFamily="34" charset="-122"/>
                <a:sym typeface="+mn-ea"/>
              </a:rPr>
              <a:t>。全乡划定</a:t>
            </a:r>
            <a:r>
              <a:rPr lang="zh-CN" altLang="en-US" sz="2000" dirty="0">
                <a:latin typeface="微软雅黑" panose="020B0503020204020204" pitchFamily="34" charset="-122"/>
                <a:ea typeface="微软雅黑" panose="020B0503020204020204" pitchFamily="34" charset="-122"/>
                <a:sym typeface="+mn-ea"/>
              </a:rPr>
              <a:t>城镇</a:t>
            </a:r>
            <a:r>
              <a:rPr lang="zh-CN" altLang="en-US" sz="2000">
                <a:latin typeface="微软雅黑" panose="020B0503020204020204" pitchFamily="34" charset="-122"/>
                <a:ea typeface="微软雅黑" panose="020B0503020204020204" pitchFamily="34" charset="-122"/>
                <a:sym typeface="+mn-ea"/>
              </a:rPr>
              <a:t>开发</a:t>
            </a:r>
            <a:r>
              <a:rPr lang="zh-CN" altLang="en-US" sz="2000" smtClean="0">
                <a:latin typeface="微软雅黑" panose="020B0503020204020204" pitchFamily="34" charset="-122"/>
                <a:ea typeface="微软雅黑" panose="020B0503020204020204" pitchFamily="34" charset="-122"/>
                <a:sym typeface="+mn-ea"/>
              </a:rPr>
              <a:t>边界</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15.87</a:t>
            </a:r>
            <a:r>
              <a:rPr lang="zh-CN" altLang="en-US" sz="2000" smtClean="0">
                <a:latin typeface="微软雅黑" panose="020B0503020204020204" pitchFamily="34" charset="-122"/>
                <a:ea typeface="微软雅黑" panose="020B0503020204020204" pitchFamily="34" charset="-122"/>
                <a:sym typeface="+mn-ea"/>
              </a:rPr>
              <a:t>公顷。</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5" name="文本框 44"/>
          <p:cNvSpPr txBox="1"/>
          <p:nvPr>
            <p:custDataLst>
              <p:tags r:id="rId39"/>
            </p:custDataLst>
          </p:nvPr>
        </p:nvSpPr>
        <p:spPr>
          <a:xfrm>
            <a:off x="6036945" y="10589260"/>
            <a:ext cx="2947670" cy="696595"/>
          </a:xfrm>
          <a:prstGeom prst="rect">
            <a:avLst/>
          </a:prstGeom>
          <a:noFill/>
          <a:ln w="9525">
            <a:noFill/>
          </a:ln>
        </p:spPr>
        <p:txBody>
          <a:bodyPr>
            <a:noAutofit/>
          </a:bodyPr>
          <a:p>
            <a:pPr indent="0"/>
            <a:r>
              <a:rPr lang="zh-CN" sz="2800" b="1">
                <a:solidFill>
                  <a:srgbClr val="F1CA41"/>
                </a:solidFill>
                <a:latin typeface="+mn-ea"/>
              </a:rPr>
              <a:t>城镇开发边界</a:t>
            </a:r>
            <a:endParaRPr lang="zh-CN" sz="2800" b="1">
              <a:solidFill>
                <a:srgbClr val="F1CA41"/>
              </a:solidFill>
              <a:latin typeface="+mn-ea"/>
            </a:endParaRPr>
          </a:p>
        </p:txBody>
      </p:sp>
      <p:sp>
        <p:nvSpPr>
          <p:cNvPr id="46" name="直角三角形 45"/>
          <p:cNvSpPr/>
          <p:nvPr>
            <p:custDataLst>
              <p:tags r:id="rId40"/>
            </p:custDataLst>
          </p:nvPr>
        </p:nvSpPr>
        <p:spPr>
          <a:xfrm rot="16200000" flipH="1">
            <a:off x="9342755" y="10509885"/>
            <a:ext cx="894715" cy="9334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a:solidFill>
                  <a:schemeClr val="lt1"/>
                </a:solidFill>
              </a:rPr>
              <a:t>0</a:t>
            </a:r>
            <a:endParaRPr lang="en-US" altLang="zh-CN">
              <a:solidFill>
                <a:schemeClr val="lt1"/>
              </a:solidFill>
            </a:endParaRPr>
          </a:p>
        </p:txBody>
      </p:sp>
      <p:sp>
        <p:nvSpPr>
          <p:cNvPr id="47" name="矩形 46"/>
          <p:cNvSpPr/>
          <p:nvPr>
            <p:custDataLst>
              <p:tags r:id="rId41"/>
            </p:custDataLst>
          </p:nvPr>
        </p:nvSpPr>
        <p:spPr>
          <a:xfrm rot="2760000">
            <a:off x="9074785" y="6494780"/>
            <a:ext cx="1325880" cy="292100"/>
          </a:xfrm>
          <a:prstGeom prst="rect">
            <a:avLst/>
          </a:prstGeom>
          <a:gradFill>
            <a:gsLst>
              <a:gs pos="0">
                <a:schemeClr val="bg1"/>
              </a:gs>
              <a:gs pos="50000">
                <a:schemeClr val="bg1">
                  <a:alpha val="85000"/>
                </a:schemeClr>
              </a:gs>
              <a:gs pos="100000">
                <a:schemeClr val="bg1">
                  <a:alpha val="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6" name="任意多边形: 形状 3767"/>
          <p:cNvSpPr/>
          <p:nvPr>
            <p:custDataLst>
              <p:tags r:id="rId42"/>
            </p:custDataLst>
          </p:nvPr>
        </p:nvSpPr>
        <p:spPr>
          <a:xfrm>
            <a:off x="6018530" y="6812915"/>
            <a:ext cx="5668645" cy="3134995"/>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1">
            <a:blip r:embed="rId43"/>
            <a:srcRect/>
            <a:stretch>
              <a:fillRect l="-39000" t="-16000" r="-39000" b="-16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任意多边形: 形状 3767"/>
          <p:cNvSpPr/>
          <p:nvPr>
            <p:custDataLst>
              <p:tags r:id="rId44"/>
            </p:custDataLst>
          </p:nvPr>
        </p:nvSpPr>
        <p:spPr>
          <a:xfrm>
            <a:off x="-954405" y="2774315"/>
            <a:ext cx="6084570" cy="2909570"/>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1">
            <a:blip r:embed="rId45"/>
            <a:srcRect/>
            <a:stretch>
              <a:fillRect l="-48000" t="-37000" r="-48000" b="-3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3767"/>
          <p:cNvSpPr/>
          <p:nvPr>
            <p:custDataLst>
              <p:tags r:id="rId46"/>
            </p:custDataLst>
          </p:nvPr>
        </p:nvSpPr>
        <p:spPr>
          <a:xfrm>
            <a:off x="-954405" y="11042015"/>
            <a:ext cx="6123940" cy="2908300"/>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1">
            <a:blip r:embed="rId47"/>
            <a:srcRect/>
            <a:stretch>
              <a:fillRect l="-48000" t="-37000" r="-48000" b="-3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 name="Group 7"/>
          <p:cNvGrpSpPr/>
          <p:nvPr>
            <p:custDataLst>
              <p:tags r:id="rId48"/>
            </p:custDataLst>
          </p:nvPr>
        </p:nvGrpSpPr>
        <p:grpSpPr>
          <a:xfrm>
            <a:off x="5018405" y="11042015"/>
            <a:ext cx="4987925" cy="3733800"/>
            <a:chOff x="7901" y="4550"/>
            <a:chExt cx="7855" cy="4700"/>
          </a:xfrm>
          <a:solidFill>
            <a:srgbClr val="F1CA41"/>
          </a:solidFill>
        </p:grpSpPr>
        <p:cxnSp>
          <p:nvCxnSpPr>
            <p:cNvPr id="42" name="直接连接符 3"/>
            <p:cNvCxnSpPr/>
            <p:nvPr>
              <p:custDataLst>
                <p:tags r:id="rId49"/>
              </p:custDataLst>
            </p:nvPr>
          </p:nvCxnSpPr>
          <p:spPr>
            <a:xfrm>
              <a:off x="7901" y="4701"/>
              <a:ext cx="5977" cy="0"/>
            </a:xfrm>
            <a:prstGeom prst="line">
              <a:avLst/>
            </a:prstGeom>
            <a:grpFill/>
            <a:ln w="31750">
              <a:solidFill>
                <a:srgbClr val="F1CA41"/>
              </a:solidFill>
            </a:ln>
          </p:spPr>
          <p:style>
            <a:lnRef idx="1">
              <a:schemeClr val="accent1"/>
            </a:lnRef>
            <a:fillRef idx="0">
              <a:schemeClr val="accent1"/>
            </a:fillRef>
            <a:effectRef idx="0">
              <a:schemeClr val="accent1"/>
            </a:effectRef>
            <a:fontRef idx="minor">
              <a:schemeClr val="tx1"/>
            </a:fontRef>
          </p:style>
        </p:cxnSp>
        <p:grpSp>
          <p:nvGrpSpPr>
            <p:cNvPr id="49" name="组合 48"/>
            <p:cNvGrpSpPr/>
            <p:nvPr>
              <p:custDataLst>
                <p:tags r:id="rId50"/>
              </p:custDataLst>
            </p:nvPr>
          </p:nvGrpSpPr>
          <p:grpSpPr>
            <a:xfrm>
              <a:off x="14088" y="4550"/>
              <a:ext cx="1607" cy="240"/>
              <a:chOff x="12103" y="3344"/>
              <a:chExt cx="1607" cy="240"/>
            </a:xfrm>
            <a:grpFill/>
          </p:grpSpPr>
          <p:sp>
            <p:nvSpPr>
              <p:cNvPr id="50" name="矩形 4"/>
              <p:cNvSpPr/>
              <p:nvPr>
                <p:custDataLst>
                  <p:tags r:id="rId51"/>
                </p:custDataLst>
              </p:nvPr>
            </p:nvSpPr>
            <p:spPr>
              <a:xfrm>
                <a:off x="12103" y="3344"/>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1" name="矩形 5"/>
              <p:cNvSpPr/>
              <p:nvPr>
                <p:custDataLst>
                  <p:tags r:id="rId52"/>
                </p:custDataLst>
              </p:nvPr>
            </p:nvSpPr>
            <p:spPr>
              <a:xfrm>
                <a:off x="12548" y="3344"/>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2" name="矩形 6"/>
              <p:cNvSpPr/>
              <p:nvPr>
                <p:custDataLst>
                  <p:tags r:id="rId53"/>
                </p:custDataLst>
              </p:nvPr>
            </p:nvSpPr>
            <p:spPr>
              <a:xfrm>
                <a:off x="13025" y="3344"/>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3" name="矩形 7"/>
              <p:cNvSpPr/>
              <p:nvPr>
                <p:custDataLst>
                  <p:tags r:id="rId54"/>
                </p:custDataLst>
              </p:nvPr>
            </p:nvSpPr>
            <p:spPr>
              <a:xfrm>
                <a:off x="13470" y="3344"/>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cxnSp>
          <p:nvCxnSpPr>
            <p:cNvPr id="54" name="直接连接符 1"/>
            <p:cNvCxnSpPr/>
            <p:nvPr>
              <p:custDataLst>
                <p:tags r:id="rId55"/>
              </p:custDataLst>
            </p:nvPr>
          </p:nvCxnSpPr>
          <p:spPr>
            <a:xfrm>
              <a:off x="9780" y="9130"/>
              <a:ext cx="5977" cy="0"/>
            </a:xfrm>
            <a:prstGeom prst="line">
              <a:avLst/>
            </a:prstGeom>
            <a:grpFill/>
            <a:ln w="31750">
              <a:solidFill>
                <a:srgbClr val="F1CA41"/>
              </a:solidFill>
            </a:ln>
          </p:spPr>
          <p:style>
            <a:lnRef idx="1">
              <a:schemeClr val="accent1"/>
            </a:lnRef>
            <a:fillRef idx="0">
              <a:schemeClr val="accent1"/>
            </a:fillRef>
            <a:effectRef idx="0">
              <a:schemeClr val="accent1"/>
            </a:effectRef>
            <a:fontRef idx="minor">
              <a:schemeClr val="tx1"/>
            </a:fontRef>
          </p:style>
        </p:cxnSp>
        <p:grpSp>
          <p:nvGrpSpPr>
            <p:cNvPr id="55" name="组合 2"/>
            <p:cNvGrpSpPr/>
            <p:nvPr>
              <p:custDataLst>
                <p:tags r:id="rId56"/>
              </p:custDataLst>
            </p:nvPr>
          </p:nvGrpSpPr>
          <p:grpSpPr>
            <a:xfrm>
              <a:off x="7901" y="9010"/>
              <a:ext cx="1607" cy="240"/>
              <a:chOff x="5368" y="6426"/>
              <a:chExt cx="1607" cy="240"/>
            </a:xfrm>
            <a:grpFill/>
          </p:grpSpPr>
          <p:sp>
            <p:nvSpPr>
              <p:cNvPr id="56" name="矩形 12"/>
              <p:cNvSpPr/>
              <p:nvPr>
                <p:custDataLst>
                  <p:tags r:id="rId57"/>
                </p:custDataLst>
              </p:nvPr>
            </p:nvSpPr>
            <p:spPr>
              <a:xfrm>
                <a:off x="5368" y="6426"/>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7" name="矩形 13"/>
              <p:cNvSpPr/>
              <p:nvPr>
                <p:custDataLst>
                  <p:tags r:id="rId58"/>
                </p:custDataLst>
              </p:nvPr>
            </p:nvSpPr>
            <p:spPr>
              <a:xfrm>
                <a:off x="5813" y="6426"/>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8" name="矩形 14"/>
              <p:cNvSpPr/>
              <p:nvPr>
                <p:custDataLst>
                  <p:tags r:id="rId59"/>
                </p:custDataLst>
              </p:nvPr>
            </p:nvSpPr>
            <p:spPr>
              <a:xfrm>
                <a:off x="6290" y="6426"/>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9" name="矩形 15"/>
              <p:cNvSpPr/>
              <p:nvPr>
                <p:custDataLst>
                  <p:tags r:id="rId60"/>
                </p:custDataLst>
              </p:nvPr>
            </p:nvSpPr>
            <p:spPr>
              <a:xfrm>
                <a:off x="6735" y="6426"/>
                <a:ext cx="240" cy="240"/>
              </a:xfrm>
              <a:prstGeom prst="rect">
                <a:avLst/>
              </a:prstGeom>
              <a:grpFill/>
              <a:ln>
                <a:solidFill>
                  <a:srgbClr val="F1C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Tree>
    <p:custDataLst>
      <p:tags r:id="rId61"/>
    </p:custDataLst>
  </p:cSld>
  <p:clrMapOvr>
    <a:masterClrMapping/>
  </p:clrMapOvr>
</p:sld>
</file>

<file path=ppt/tags/tag1.xml><?xml version="1.0" encoding="utf-8"?>
<p:tagLst xmlns:p="http://schemas.openxmlformats.org/presentationml/2006/main">
  <p:tag name="KSO_WM_UNIT_PLACING_PICTURE_USER_VIEWPORT" val="{&quot;height&quot;:21867,&quot;width&quot;:16838}"/>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636652428"/>
  <p:tag name="KSO_WM_UNIT_TYPE" val="ζ_h_d"/>
  <p:tag name="KSO_WM_UNIT_INDEX" val="1_1_1"/>
  <p:tag name="KSO_WM_UNIT_SUPPORT_UNIT_TYPE" val="[&quot;all&quot;]"/>
  <p:tag name="KSO_WM_BLIP_RECT_LEFT" val="-39"/>
  <p:tag name="KSO_WM_BLIP_RECT_RIGHT" val="-39"/>
  <p:tag name="KSO_WM_BLIP_RECT_TOP" val="-16"/>
  <p:tag name="KSO_WM_BLIP_RECT_BOTTOM" val="-16"/>
  <p:tag name="KSO_WM_CREATIVE_CROP_ORG_LEFT" val="503"/>
  <p:tag name="KSO_WM_CREATIVE_CROP_ORG_TOP" val="495.7"/>
  <p:tag name="KSO_WM_CREATIVE_CROP_ORG_WIDTH" val="719.6"/>
  <p:tag name="KSO_WM_CREATIVE_CROP_ORG_HEIGHT" val="302.6"/>
  <p:tag name="KSO_WM_CREATIVE_CROP_SHAPE_LEFT" val="661.262"/>
  <p:tag name="KSO_WM_CREATIVE_CROP_SHAPE_TOP" val="495.7"/>
  <p:tag name="KSO_WM_CREATIVE_CROP_SHAPE_WIDTH" val="403.076"/>
  <p:tag name="KSO_WM_CREATIVE_CROP_SHAPE_HEIGHT" val="302.6"/>
  <p:tag name="KSO_WM_CREATIVE_CROP_ORG_DELTA_X" val="0"/>
  <p:tag name="KSO_WM_CREATIVE_CROP_ORG_DELTA_Y" val="0"/>
  <p:tag name="KSO_WM_UNIT_PARTIAL_ZOOM_RATIO" val="100"/>
  <p:tag name="KSO_WM_CREATIVE_CROP_VERSION" val="1"/>
  <p:tag name="KSO_WM_CREATIVE_CROP_WIDTH" val="584.034"/>
  <p:tag name="KSO_WM_CREATIVE_CROP_HEIGHT" val="438.45"/>
  <p:tag name="KSO_WM_UNIT_TEXT_FILL_FORE_SCHEMECOLOR_INDEX" val="2"/>
  <p:tag name="KSO_WM_UNIT_TEX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636652479"/>
  <p:tag name="KSO_WM_UNIT_TYPE" val="ζ_h_d"/>
  <p:tag name="KSO_WM_UNIT_INDEX" val="1_1_1"/>
  <p:tag name="KSO_WM_UNIT_SUPPORT_UNIT_TYPE" val="[&quot;all&quot;]"/>
  <p:tag name="KSO_WM_BLIP_RECT_LEFT" val="-48"/>
  <p:tag name="KSO_WM_BLIP_RECT_RIGHT" val="-48"/>
  <p:tag name="KSO_WM_BLIP_RECT_TOP" val="-37"/>
  <p:tag name="KSO_WM_BLIP_RECT_BOTTOM" val="-37"/>
  <p:tag name="KSO_WM_CREATIVE_CROP_ORG_LEFT" val="-327.75"/>
  <p:tag name="KSO_WM_CREATIVE_CROP_ORG_TOP" val="194.75"/>
  <p:tag name="KSO_WM_CREATIVE_CROP_ORG_WIDTH" val="719.7"/>
  <p:tag name="KSO_WM_CREATIVE_CROP_ORG_HEIGHT" val="274.35"/>
  <p:tag name="KSO_WM_CREATIVE_CROP_SHAPE_LEFT" val="-150.623"/>
  <p:tag name="KSO_WM_CREATIVE_CROP_SHAPE_TOP" val="194.75"/>
  <p:tag name="KSO_WM_CREATIVE_CROP_SHAPE_WIDTH" val="365.446"/>
  <p:tag name="KSO_WM_CREATIVE_CROP_SHAPE_HEIGHT" val="274.35"/>
  <p:tag name="KSO_WM_CREATIVE_CROP_ORG_DELTA_X" val="0"/>
  <p:tag name="KSO_WM_CREATIVE_CROP_ORG_DELTA_Y" val="0"/>
  <p:tag name="KSO_WM_UNIT_PARTIAL_ZOOM_RATIO" val="100"/>
  <p:tag name="KSO_WM_CREATIVE_CROP_VERSION" val="1"/>
  <p:tag name="KSO_WM_CREATIVE_CROP_WIDTH" val="584.034"/>
  <p:tag name="KSO_WM_CREATIVE_CROP_HEIGHT" val="438.45"/>
  <p:tag name="KSO_WM_UNIT_TEXT_FILL_FORE_SCHEMECOLOR_INDEX" val="2"/>
  <p:tag name="KSO_WM_UNIT_TEX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636652521"/>
  <p:tag name="KSO_WM_UNIT_TYPE" val="ζ_h_d"/>
  <p:tag name="KSO_WM_UNIT_INDEX" val="1_1_1"/>
  <p:tag name="KSO_WM_UNIT_SUPPORT_UNIT_TYPE" val="[&quot;all&quot;]"/>
  <p:tag name="KSO_WM_BLIP_RECT_LEFT" val="-48"/>
  <p:tag name="KSO_WM_BLIP_RECT_RIGHT" val="-48"/>
  <p:tag name="KSO_WM_BLIP_RECT_TOP" val="-37"/>
  <p:tag name="KSO_WM_BLIP_RECT_BOTTOM" val="-37"/>
  <p:tag name="KSO_WM_CREATIVE_CROP_ORG_LEFT" val="-337.7"/>
  <p:tag name="KSO_WM_CREATIVE_CROP_ORG_TOP" val="831.75"/>
  <p:tag name="KSO_WM_CREATIVE_CROP_ORG_WIDTH" val="719.801"/>
  <p:tag name="KSO_WM_CREATIVE_CROP_ORG_HEIGHT" val="275.7"/>
  <p:tag name="KSO_WM_CREATIVE_CROP_SHAPE_LEFT" val="-161.422"/>
  <p:tag name="KSO_WM_CREATIVE_CROP_SHAPE_TOP" val="831.75"/>
  <p:tag name="KSO_WM_CREATIVE_CROP_SHAPE_WIDTH" val="367.244"/>
  <p:tag name="KSO_WM_CREATIVE_CROP_SHAPE_HEIGHT" val="275.7"/>
  <p:tag name="KSO_WM_CREATIVE_CROP_ORG_DELTA_X" val="0"/>
  <p:tag name="KSO_WM_CREATIVE_CROP_ORG_DELTA_Y" val="0"/>
  <p:tag name="KSO_WM_UNIT_PARTIAL_ZOOM_RATIO" val="100"/>
  <p:tag name="KSO_WM_CREATIVE_CROP_VERSION" val="1"/>
  <p:tag name="KSO_WM_CREATIVE_CROP_WIDTH" val="584.034"/>
  <p:tag name="KSO_WM_CREATIVE_CROP_HEIGHT" val="438.45"/>
  <p:tag name="KSO_WM_UNIT_TEXT_FILL_FORE_SCHEMECOLOR_INDEX" val="2"/>
  <p:tag name="KSO_WM_UNIT_TEXT_FILL_TYPE" val="1"/>
  <p:tag name="KSO_WM_UNIT_USESOURCEFORMAT_APPLY" val="1"/>
</p:tagLst>
</file>

<file path=ppt/tags/tag103.xml><?xml version="1.0" encoding="utf-8"?>
<p:tagLst xmlns:p="http://schemas.openxmlformats.org/presentationml/2006/main">
  <p:tag name="KSO_WM_UNIT_TEXTBOXSTYLE_GUID" val="{e63ef033-7ece-41af-af6f-39012cf06d44}"/>
</p:tagLst>
</file>

<file path=ppt/tags/tag104.xml><?xml version="1.0" encoding="utf-8"?>
<p:tagLst xmlns:p="http://schemas.openxmlformats.org/presentationml/2006/main">
  <p:tag name="KSO_WM_UNIT_TEXTBOXSTYLE_SHAPETYPE" val="1"/>
  <p:tag name="KSO_WM_UNIT_TEXTBOXSTYLE_ADJUSTLEFT" val="0_0"/>
  <p:tag name="KSO_WM_UNIT_TEXTBOXSTYLE_ADJUSTTOP" val="0_-25"/>
  <p:tag name="KSO_WM_UNIT_TEXTBOXSTYLE_ADJUSTWIDTH" val="100_-93.95001"/>
  <p:tag name="KSO_WM_UNIT_HIGHLIGHT" val="0"/>
  <p:tag name="KSO_WM_UNIT_COMPATIBLE" val="0"/>
  <p:tag name="KSO_WM_UNIT_DIAGRAM_ISNUMVISUAL" val="0"/>
  <p:tag name="KSO_WM_UNIT_DIAGRAM_ISREFERUNIT" val="0"/>
  <p:tag name="KSO_WM_UNIT_TYPE" val="i"/>
  <p:tag name="KSO_WM_UNIT_INDEX" val="1"/>
  <p:tag name="KSO_WM_UNIT_ID" val="mixed20201941_410*i*1"/>
  <p:tag name="KSO_WM_TEMPLATE_CATEGORY" val="mixed"/>
  <p:tag name="KSO_WM_TEMPLATE_INDEX" val="20201941"/>
  <p:tag name="KSO_WM_UNIT_LAYERLEVEL" val="1"/>
  <p:tag name="KSO_WM_TAG_VERSION" val="1.0"/>
  <p:tag name="KSO_WM_BEAUTIFY_FLAG" val=""/>
  <p:tag name="KSO_WM_UNIT_TEXTBOXSTYLE_GUID" val="{e63ef033-7ece-41af-af6f-39012cf06d44}"/>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105.xml><?xml version="1.0" encoding="utf-8"?>
<p:tagLst xmlns:p="http://schemas.openxmlformats.org/presentationml/2006/main">
  <p:tag name="KSO_WM_UNIT_TEXTBOXSTYLE_SHAPETYPE" val="1"/>
  <p:tag name="KSO_WM_UNIT_TEXTBOXSTYLE_ADJUSTLEFT" val="100_-83.44998"/>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2"/>
  <p:tag name="KSO_WM_UNIT_ID" val="mixed20201941_410*i*2"/>
  <p:tag name="KSO_WM_TEMPLATE_CATEGORY" val="mixed"/>
  <p:tag name="KSO_WM_TEMPLATE_INDEX" val="20201941"/>
  <p:tag name="KSO_WM_UNIT_LAYERLEVEL" val="1"/>
  <p:tag name="KSO_WM_TAG_VERSION" val="1.0"/>
  <p:tag name="KSO_WM_BEAUTIFY_FLAG" val="#wm#"/>
  <p:tag name="KSO_WM_UNIT_TEXTBOXSTYLE_GUID" val="{e63ef033-7ece-41af-af6f-39012cf06d44}"/>
</p:tagLst>
</file>

<file path=ppt/tags/tag106.xml><?xml version="1.0" encoding="utf-8"?>
<p:tagLst xmlns:p="http://schemas.openxmlformats.org/presentationml/2006/main">
  <p:tag name="KSO_WM_UNIT_TEXTBOXSTYLE_SHAPETYPE" val="1"/>
  <p:tag name="KSO_WM_UNIT_TEXTBOXSTYLE_ADJUSTLEFT" val="0_336.7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3"/>
  <p:tag name="KSO_WM_UNIT_ID" val="mixed20201941_410*i*3"/>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xml><?xml version="1.0" encoding="utf-8"?>
<p:tagLst xmlns:p="http://schemas.openxmlformats.org/presentationml/2006/main">
  <p:tag name="KSO_WM_UNIT_TEXTBOXSTYLE_SHAPETYPE" val="1"/>
  <p:tag name="KSO_WM_UNIT_TEXTBOXSTYLE_TEMPLATETYPE" val="0"/>
  <p:tag name="KSO_WM_UNIT_TEXTBOXSTYLE_ADJUSTLEFT" val="0_359"/>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4"/>
  <p:tag name="KSO_WM_UNIT_ID" val="mixed20201941_410*i*4"/>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xml><?xml version="1.0" encoding="utf-8"?>
<p:tagLst xmlns:p="http://schemas.openxmlformats.org/presentationml/2006/main">
  <p:tag name="KSO_WM_UNIT_TEXTBOXSTYLE_SHAPETYPE" val="1"/>
  <p:tag name="KSO_WM_UNIT_TEXTBOXSTYLE_ADJUSTLEFT" val="0_382.8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5"/>
  <p:tag name="KSO_WM_UNIT_ID" val="mixed20201941_410*i*5"/>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9.xml><?xml version="1.0" encoding="utf-8"?>
<p:tagLst xmlns:p="http://schemas.openxmlformats.org/presentationml/2006/main">
  <p:tag name="KSO_WM_UNIT_TEXTBOXSTYLE_SHAPETYPE" val="1"/>
  <p:tag name="KSO_WM_UNIT_TEXTBOXSTYLE_ADJUSTLEFT" val="0_405.1"/>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6"/>
  <p:tag name="KSO_WM_UNIT_ID" val="mixed20201941_410*i*6"/>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TEXTBOXSTYLE_ADJUSTWIDTH" val="100_-93.95001"/>
  <p:tag name="KSO_WM_UNIT_TEXTBOXSTYLE_SHAPETYPE" val="1"/>
  <p:tag name="KSO_WM_UNIT_TEXTBOXSTYLE_ADJUSTLEFT" val="0_93.95001"/>
  <p:tag name="KSO_WM_UNIT_TEXTBOXSTYLE_ADJUSTTOP" val="100_26.54999"/>
  <p:tag name="KSO_WM_UNIT_HIGHLIGHT" val="0"/>
  <p:tag name="KSO_WM_UNIT_COMPATIBLE" val="0"/>
  <p:tag name="KSO_WM_UNIT_DIAGRAM_ISNUMVISUAL" val="0"/>
  <p:tag name="KSO_WM_UNIT_DIAGRAM_ISREFERUNIT" val="0"/>
  <p:tag name="KSO_WM_UNIT_TYPE" val="i"/>
  <p:tag name="KSO_WM_UNIT_INDEX" val="8"/>
  <p:tag name="KSO_WM_UNIT_ID" val="mixed20201941_410*i*8"/>
  <p:tag name="KSO_WM_TEMPLATE_CATEGORY" val="mixed"/>
  <p:tag name="KSO_WM_TEMPLATE_INDEX" val="20201941"/>
  <p:tag name="KSO_WM_UNIT_LAYERLEVEL" val="1"/>
  <p:tag name="KSO_WM_TAG_VERSION" val="1.0"/>
  <p:tag name="KSO_WM_BEAUTIFY_FLAG" val=""/>
  <p:tag name="KSO_WM_UNIT_TEXTBOXSTYLE_GUID" val="{e63ef033-7ece-41af-af6f-39012cf06d44}"/>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111.xml><?xml version="1.0" encoding="utf-8"?>
<p:tagLst xmlns:p="http://schemas.openxmlformats.org/presentationml/2006/main">
  <p:tag name="KSO_WM_UNIT_TEXTBOXSTYLE_SHAPETYPE" val="1"/>
  <p:tag name="KSO_WM_UNIT_TEXTBOXSTYLE_ADJUSTLEFT" val="0_0"/>
  <p:tag name="KSO_WM_UNIT_TEXTBOXSTYLE_ADJUSTTOP" val="100_20.54999"/>
  <p:tag name="KSO_WM_UNIT_HIGHLIGHT" val="0"/>
  <p:tag name="KSO_WM_UNIT_COMPATIBLE" val="0"/>
  <p:tag name="KSO_WM_UNIT_DIAGRAM_ISNUMVISUAL" val="0"/>
  <p:tag name="KSO_WM_UNIT_DIAGRAM_ISREFERUNIT" val="0"/>
  <p:tag name="KSO_WM_UNIT_TYPE" val="i"/>
  <p:tag name="KSO_WM_UNIT_INDEX" val="9"/>
  <p:tag name="KSO_WM_UNIT_ID" val="mixed20201941_410*i*9"/>
  <p:tag name="KSO_WM_TEMPLATE_CATEGORY" val="mixed"/>
  <p:tag name="KSO_WM_TEMPLATE_INDEX" val="20201941"/>
  <p:tag name="KSO_WM_UNIT_LAYERLEVEL" val="1"/>
  <p:tag name="KSO_WM_TAG_VERSION" val="1.0"/>
  <p:tag name="KSO_WM_BEAUTIFY_FLAG" val="#wm#"/>
  <p:tag name="KSO_WM_UNIT_TEXTBOXSTYLE_GUID" val="{e63ef033-7ece-41af-af6f-39012cf06d44}"/>
</p:tagLst>
</file>

<file path=ppt/tags/tag112.xml><?xml version="1.0" encoding="utf-8"?>
<p:tagLst xmlns:p="http://schemas.openxmlformats.org/presentationml/2006/main">
  <p:tag name="KSO_WM_UNIT_TEXTBOXSTYLE_SHAPETYPE" val="1"/>
  <p:tag name="KSO_WM_UNIT_TEXTBOXSTYLE_ADJUSTLEFT" val="0_0"/>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0"/>
  <p:tag name="KSO_WM_UNIT_ID" val="mixed20201941_410*i*10"/>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3.xml><?xml version="1.0" encoding="utf-8"?>
<p:tagLst xmlns:p="http://schemas.openxmlformats.org/presentationml/2006/main">
  <p:tag name="KSO_WM_UNIT_TEXTBOXSTYLE_SHAPETYPE" val="1"/>
  <p:tag name="KSO_WM_UNIT_TEXTBOXSTYLE_ADJUSTLEFT" val="0_22.25"/>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1"/>
  <p:tag name="KSO_WM_UNIT_ID" val="mixed20201941_410*i*11"/>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4.xml><?xml version="1.0" encoding="utf-8"?>
<p:tagLst xmlns:p="http://schemas.openxmlformats.org/presentationml/2006/main">
  <p:tag name="KSO_WM_UNIT_TEXTBOXSTYLE_SHAPETYPE" val="1"/>
  <p:tag name="KSO_WM_UNIT_TEXTBOXSTYLE_ADJUSTLEFT" val="0_46.10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2"/>
  <p:tag name="KSO_WM_UNIT_ID" val="mixed20201941_410*i*12"/>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5.xml><?xml version="1.0" encoding="utf-8"?>
<p:tagLst xmlns:p="http://schemas.openxmlformats.org/presentationml/2006/main">
  <p:tag name="KSO_WM_UNIT_TEXTBOXSTYLE_SHAPETYPE" val="1"/>
  <p:tag name="KSO_WM_UNIT_TEXTBOXSTYLE_ADJUSTLEFT" val="0_68.35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3"/>
  <p:tag name="KSO_WM_UNIT_ID" val="mixed20201941_410*i*13"/>
  <p:tag name="KSO_WM_TEMPLATE_CATEGORY" val="mixed"/>
  <p:tag name="KSO_WM_TEMPLATE_INDEX" val="20201941"/>
  <p:tag name="KSO_WM_UNIT_LAYERLEVEL" val="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6.xml><?xml version="1.0" encoding="utf-8"?>
<p:tagLst xmlns:p="http://schemas.openxmlformats.org/presentationml/2006/main">
  <p:tag name="KSO_WM_BEAUTIFY_FLAG" val="#wm#"/>
  <p:tag name="KSO_WM_TEMPLATE_CATEGORY" val="custom"/>
  <p:tag name="KSO_WM_TEMPLATE_INDEX" val="20205176"/>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900_1_3"/>
  <p:tag name="KSO_WM_UNIT_ID" val="diagram717_6*l_h_i*900_1_3"/>
  <p:tag name="KSO_WM_TEMPLATE_CATEGORY" val="diagram"/>
  <p:tag name="KSO_WM_TEMPLATE_INDEX" val="71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900_1_2"/>
  <p:tag name="KSO_WM_UNIT_ID" val="diagram717_6*l_h_i*900_1_2"/>
  <p:tag name="KSO_WM_TEMPLATE_CATEGORY" val="diagram"/>
  <p:tag name="KSO_WM_TEMPLATE_INDEX" val="71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63.xml><?xml version="1.0" encoding="utf-8"?>
<p:tagLst xmlns:p="http://schemas.openxmlformats.org/presentationml/2006/main">
  <p:tag name="KSO_WM_UNIT_VALUE" val="51*60"/>
  <p:tag name="KSO_WM_UNIT_HIGHLIGHT" val="0"/>
  <p:tag name="KSO_WM_UNIT_COMPATIBLE" val="0"/>
  <p:tag name="KSO_WM_UNIT_DIAGRAM_ISNUMVISUAL" val="0"/>
  <p:tag name="KSO_WM_UNIT_DIAGRAM_ISREFERUNIT" val="0"/>
  <p:tag name="KSO_WM_DIAGRAM_GROUP_CODE" val="l1-1"/>
  <p:tag name="KSO_WM_UNIT_TYPE" val="l_h_x"/>
  <p:tag name="KSO_WM_UNIT_INDEX" val="900_1_1"/>
  <p:tag name="KSO_WM_UNIT_ID" val="diagram717_6*l_h_x*900_1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838_4_3"/>
  <p:tag name="KSO_WM_UNIT_ID" val="diagram717_6*l_h_i*838_4_3"/>
  <p:tag name="KSO_WM_TEMPLATE_CATEGORY" val="diagram"/>
  <p:tag name="KSO_WM_TEMPLATE_INDEX" val="71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838_4_2"/>
  <p:tag name="KSO_WM_UNIT_ID" val="diagram717_6*l_h_i*838_4_2"/>
  <p:tag name="KSO_WM_TEMPLATE_CATEGORY" val="diagram"/>
  <p:tag name="KSO_WM_TEMPLATE_INDEX" val="71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66.xml><?xml version="1.0" encoding="utf-8"?>
<p:tagLst xmlns:p="http://schemas.openxmlformats.org/presentationml/2006/main">
  <p:tag name="KSO_WM_UNIT_VALUE" val="51*59"/>
  <p:tag name="KSO_WM_UNIT_HIGHLIGHT" val="0"/>
  <p:tag name="KSO_WM_UNIT_COMPATIBLE" val="0"/>
  <p:tag name="KSO_WM_UNIT_DIAGRAM_ISNUMVISUAL" val="0"/>
  <p:tag name="KSO_WM_UNIT_DIAGRAM_ISREFERUNIT" val="0"/>
  <p:tag name="KSO_WM_DIAGRAM_GROUP_CODE" val="l1-1"/>
  <p:tag name="KSO_WM_UNIT_TYPE" val="l_h_x"/>
  <p:tag name="KSO_WM_UNIT_INDEX" val="838_4_1"/>
  <p:tag name="KSO_WM_UNIT_ID" val="diagram717_6*l_h_x*838_4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09_2_3"/>
  <p:tag name="KSO_WM_UNIT_ID" val="diagram717_6*l_h_i*109_2_3"/>
  <p:tag name="KSO_WM_TEMPLATE_CATEGORY" val="diagram"/>
  <p:tag name="KSO_WM_TEMPLATE_INDEX" val="71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09_2_2"/>
  <p:tag name="KSO_WM_UNIT_ID" val="diagram717_6*l_h_i*109_2_2"/>
  <p:tag name="KSO_WM_TEMPLATE_CATEGORY" val="diagram"/>
  <p:tag name="KSO_WM_TEMPLATE_INDEX" val="71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69.xml><?xml version="1.0" encoding="utf-8"?>
<p:tagLst xmlns:p="http://schemas.openxmlformats.org/presentationml/2006/main">
  <p:tag name="KSO_WM_UNIT_VALUE" val="51*51"/>
  <p:tag name="KSO_WM_UNIT_HIGHLIGHT" val="0"/>
  <p:tag name="KSO_WM_UNIT_COMPATIBLE" val="0"/>
  <p:tag name="KSO_WM_UNIT_DIAGRAM_ISNUMVISUAL" val="0"/>
  <p:tag name="KSO_WM_UNIT_DIAGRAM_ISREFERUNIT" val="0"/>
  <p:tag name="KSO_WM_DIAGRAM_GROUP_CODE" val="l1-1"/>
  <p:tag name="KSO_WM_UNIT_TYPE" val="l_h_x"/>
  <p:tag name="KSO_WM_UNIT_INDEX" val="109_2_1"/>
  <p:tag name="KSO_WM_UNIT_ID" val="diagram717_6*l_h_x*109_2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38_3_3"/>
  <p:tag name="KSO_WM_UNIT_ID" val="diagram717_6*l_h_i*238_3_3"/>
  <p:tag name="KSO_WM_TEMPLATE_CATEGORY" val="diagram"/>
  <p:tag name="KSO_WM_TEMPLATE_INDEX" val="71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38_3_2"/>
  <p:tag name="KSO_WM_UNIT_ID" val="diagram717_6*l_h_i*238_3_2"/>
  <p:tag name="KSO_WM_TEMPLATE_CATEGORY" val="diagram"/>
  <p:tag name="KSO_WM_TEMPLATE_INDEX" val="71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73.xml><?xml version="1.0" encoding="utf-8"?>
<p:tagLst xmlns:p="http://schemas.openxmlformats.org/presentationml/2006/main">
  <p:tag name="KSO_WM_UNIT_VALUE" val="51*40"/>
  <p:tag name="KSO_WM_UNIT_HIGHLIGHT" val="0"/>
  <p:tag name="KSO_WM_UNIT_COMPATIBLE" val="0"/>
  <p:tag name="KSO_WM_UNIT_DIAGRAM_ISNUMVISUAL" val="0"/>
  <p:tag name="KSO_WM_UNIT_DIAGRAM_ISREFERUNIT" val="0"/>
  <p:tag name="KSO_WM_DIAGRAM_GROUP_CODE" val="l1-1"/>
  <p:tag name="KSO_WM_UNIT_TYPE" val="l_h_x"/>
  <p:tag name="KSO_WM_UNIT_INDEX" val="238_3_1"/>
  <p:tag name="KSO_WM_UNIT_ID" val="diagram717_6*l_h_x*238_3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688_6_3"/>
  <p:tag name="KSO_WM_UNIT_ID" val="diagram717_6*l_h_i*688_6_3"/>
  <p:tag name="KSO_WM_TEMPLATE_CATEGORY" val="diagram"/>
  <p:tag name="KSO_WM_TEMPLATE_INDEX" val="717"/>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688_6_2"/>
  <p:tag name="KSO_WM_UNIT_ID" val="diagram717_6*l_h_i*688_6_2"/>
  <p:tag name="KSO_WM_TEMPLATE_CATEGORY" val="diagram"/>
  <p:tag name="KSO_WM_TEMPLATE_INDEX" val="717"/>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77.xml><?xml version="1.0" encoding="utf-8"?>
<p:tagLst xmlns:p="http://schemas.openxmlformats.org/presentationml/2006/main">
  <p:tag name="KSO_WM_UNIT_VALUE" val="46*49"/>
  <p:tag name="KSO_WM_UNIT_HIGHLIGHT" val="0"/>
  <p:tag name="KSO_WM_UNIT_COMPATIBLE" val="0"/>
  <p:tag name="KSO_WM_UNIT_DIAGRAM_ISNUMVISUAL" val="0"/>
  <p:tag name="KSO_WM_UNIT_DIAGRAM_ISREFERUNIT" val="0"/>
  <p:tag name="KSO_WM_DIAGRAM_GROUP_CODE" val="l1-1"/>
  <p:tag name="KSO_WM_UNIT_TYPE" val="l_h_x"/>
  <p:tag name="KSO_WM_UNIT_INDEX" val="688_6_1"/>
  <p:tag name="KSO_WM_UNIT_ID" val="diagram717_6*l_h_x*688_6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955_5_3"/>
  <p:tag name="KSO_WM_UNIT_ID" val="diagram717_6*l_h_i*955_5_3"/>
  <p:tag name="KSO_WM_TEMPLATE_CATEGORY" val="diagram"/>
  <p:tag name="KSO_WM_TEMPLATE_INDEX" val="71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955_5_2"/>
  <p:tag name="KSO_WM_UNIT_ID" val="diagram717_6*l_h_i*955_5_2"/>
  <p:tag name="KSO_WM_TEMPLATE_CATEGORY" val="diagram"/>
  <p:tag name="KSO_WM_TEMPLATE_INDEX" val="71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VALUE" val="51*34"/>
  <p:tag name="KSO_WM_UNIT_HIGHLIGHT" val="0"/>
  <p:tag name="KSO_WM_UNIT_COMPATIBLE" val="0"/>
  <p:tag name="KSO_WM_UNIT_DIAGRAM_ISNUMVISUAL" val="0"/>
  <p:tag name="KSO_WM_UNIT_DIAGRAM_ISREFERUNIT" val="0"/>
  <p:tag name="KSO_WM_DIAGRAM_GROUP_CODE" val="l1-1"/>
  <p:tag name="KSO_WM_UNIT_TYPE" val="l_h_x"/>
  <p:tag name="KSO_WM_UNIT_INDEX" val="955_5_1"/>
  <p:tag name="KSO_WM_UNIT_ID" val="diagram717_6*l_h_x*955_5_1"/>
  <p:tag name="KSO_WM_TEMPLATE_CATEGORY" val="diagram"/>
  <p:tag name="KSO_WM_TEMPLATE_INDEX" val="71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wm#"/>
  <p:tag name="KSO_WM_TEMPLATE_CATEGORY" val="custom"/>
  <p:tag name="KSO_WM_TEMPLATE_INDEX" val="20205176"/>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28063_4*l_i*1_1"/>
  <p:tag name="KSO_WM_TEMPLATE_CATEGORY" val="diagram"/>
  <p:tag name="KSO_WM_TEMPLATE_INDEX" val="20228063"/>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wm#"/>
  <p:tag name="KSO_WM_TEMPLATE_CATEGORY" val="custom"/>
  <p:tag name="KSO_WM_TEMPLATE_INDEX" val="20205176"/>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wm#"/>
  <p:tag name="KSO_WM_TEMPLATE_CATEGORY" val="custom"/>
  <p:tag name="KSO_WM_TEMPLATE_INDEX" val="20205176"/>
</p:tagLst>
</file>

<file path=ppt/tags/tag196.xml><?xml version="1.0" encoding="utf-8"?>
<p:tagLst xmlns:p="http://schemas.openxmlformats.org/presentationml/2006/main">
  <p:tag name="KSO_WM_UNIT_PLACING_PICTURE_USER_VIEWPORT" val="{&quot;height&quot;:10605.374803149607,&quot;width&quot;:16837.500787401576}"/>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63_4*l_h_i*1_1_1"/>
  <p:tag name="KSO_WM_TEMPLATE_CATEGORY" val="diagram"/>
  <p:tag name="KSO_WM_TEMPLATE_INDEX" val="2022806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02.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05.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06.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07.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63_4*l_h_i*1_1_2"/>
  <p:tag name="KSO_WM_TEMPLATE_CATEGORY" val="diagram"/>
  <p:tag name="KSO_WM_TEMPLATE_INDEX" val="20228063"/>
  <p:tag name="KSO_WM_UNIT_LAYERLEVEL" val="1_1_1"/>
  <p:tag name="KSO_WM_TAG_VERSION" val="1.0"/>
  <p:tag name="KSO_WM_BEAUTIFY_FLAG" val="#wm#"/>
  <p:tag name="KSO_WM_UNIT_LINE_FORE_SCHEMECOLOR_INDEX" val="5"/>
  <p:tag name="KSO_WM_UNIT_LINE_FILL_TYPE" val="2"/>
  <p:tag name="KSO_WM_UNIT_SHADOW_SCHEMECOLOR_INDEX" val="14"/>
  <p:tag name="KSO_WM_UNIT_TEXT_FILL_FORE_SCHEMECOLOR_INDEX" val="2"/>
  <p:tag name="KSO_WM_UNIT_TEXT_FILL_TYPE" val="1"/>
</p:tagLst>
</file>

<file path=ppt/tags/tag210.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11.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12.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15.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16.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5*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DIAGRAM_VIRTUALLY_FRAME" val="{&quot;height&quot;:860.8256692913386,&quot;left&quot;:108.09173228346455,&quot;top&quot;:230.36598425196848,&quot;width&quot;:583.1874803149606}"/>
</p:tagLst>
</file>

<file path=ppt/tags/tag217.xml><?xml version="1.0" encoding="utf-8"?>
<p:tagLst xmlns:p="http://schemas.openxmlformats.org/presentationml/2006/main">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5*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3"/>
  <p:tag name="KSO_WM_UNIT_TEXT_FILL_TYPE" val="1"/>
  <p:tag name="KSO_WM_DIAGRAM_VIRTUALLY_FRAME" val="{&quot;height&quot;:860.8256692913386,&quot;left&quot;:108.09173228346455,&quot;top&quot;:230.36598425196848,&quot;width&quot;:583.1874803149606}"/>
</p:tagLst>
</file>

<file path=ppt/tags/tag218.xml><?xml version="1.0" encoding="utf-8"?>
<p:tagLst xmlns:p="http://schemas.openxmlformats.org/presentationml/2006/main">
  <p:tag name="KSO_WM_BEAUTIFY_FLAG" val="#wm#"/>
  <p:tag name="KSO_WM_TEMPLATE_CATEGORY" val="custom"/>
  <p:tag name="KSO_WM_TEMPLATE_INDEX" val="20205176"/>
  <p:tag name="ISLIDE.ICON" val="#119353;#172629;#112634;#101060;"/>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8063_4*l_h_x*1_1_1"/>
  <p:tag name="KSO_WM_TEMPLATE_CATEGORY" val="diagram"/>
  <p:tag name="KSO_WM_TEMPLATE_INDEX" val="20228063"/>
  <p:tag name="KSO_WM_UNIT_LAYERLEVEL" val="1_1_1"/>
  <p:tag name="KSO_WM_TAG_VERSION" val="1.0"/>
  <p:tag name="KSO_WM_BEAUTIFY_FLAG" val="#wm#"/>
  <p:tag name="KSO_WM_UNIT_SHADOW_SCHEMECOLOR_INDEX" val="13"/>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417_1"/>
  <p:tag name="KSO_WM_UNIT_ID" val="diagram20228063_4*l_i*417_1"/>
  <p:tag name="KSO_WM_TEMPLATE_CATEGORY" val="diagram"/>
  <p:tag name="KSO_WM_TEMPLATE_INDEX" val="20228063"/>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UNIT_TABLE_BEAUTIFY" val="smartTable{eee17734-f864-4483-a19b-d51734bdc735}"/>
  <p:tag name="TABLE_ENDDRAG_ORIGIN_RECT" val="355*480"/>
  <p:tag name="TABLE_ENDDRAG_RECT" val="73*578*355*480"/>
</p:tagLst>
</file>

<file path=ppt/tags/tag236.xml><?xml version="1.0" encoding="utf-8"?>
<p:tagLst xmlns:p="http://schemas.openxmlformats.org/presentationml/2006/main">
  <p:tag name="KSO_WM_BEAUTIFY_FLAG" val="#wm#"/>
  <p:tag name="KSO_WM_TEMPLATE_CATEGORY" val="custom"/>
  <p:tag name="KSO_WM_TEMPLATE_INDEX" val="20205176"/>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17_4_1"/>
  <p:tag name="KSO_WM_UNIT_ID" val="diagram20228063_4*l_h_i*417_4_1"/>
  <p:tag name="KSO_WM_TEMPLATE_CATEGORY" val="diagram"/>
  <p:tag name="KSO_WM_TEMPLATE_INDEX" val="2022806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2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1.xml><?xml version="1.0" encoding="utf-8"?>
<p:tagLst xmlns:p="http://schemas.openxmlformats.org/presentationml/2006/main">
  <p:tag name="KSO_WM_UNIT_TABLE_BEAUTIFY" val="smartTable{db7a8ec7-eb36-4a4b-b738-4c4118253533}"/>
  <p:tag name="TABLE_ENDDRAG_ORIGIN_RECT" val="745*265"/>
  <p:tag name="TABLE_ENDDRAG_RECT" val="53*271*745*265"/>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wm#"/>
  <p:tag name="KSO_WM_TEMPLATE_CATEGORY" val="custom"/>
  <p:tag name="KSO_WM_TEMPLATE_INDEX" val="20225134"/>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17_4_2"/>
  <p:tag name="KSO_WM_UNIT_ID" val="diagram20228063_4*l_h_i*417_4_2"/>
  <p:tag name="KSO_WM_TEMPLATE_CATEGORY" val="diagram"/>
  <p:tag name="KSO_WM_TEMPLATE_INDEX" val="20228063"/>
  <p:tag name="KSO_WM_UNIT_LAYERLEVEL" val="1_1_1"/>
  <p:tag name="KSO_WM_TAG_VERSION" val="1.0"/>
  <p:tag name="KSO_WM_BEAUTIFY_FLAG" val="#wm#"/>
  <p:tag name="KSO_WM_UNIT_LINE_FORE_SCHEMECOLOR_INDEX" val="8"/>
  <p:tag name="KSO_WM_UNIT_LINE_FILL_TYPE" val="2"/>
  <p:tag name="KSO_WM_UNIT_SHADOW_SCHEMECOLOR_INDEX" val="14"/>
  <p:tag name="KSO_WM_UNIT_TEXT_FILL_FORE_SCHEMECOLOR_INDEX" val="2"/>
  <p:tag name="KSO_WM_UNIT_TEXT_FILL_TYPE" val="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417_4_1"/>
  <p:tag name="KSO_WM_UNIT_ID" val="diagram20228063_4*l_h_x*417_4_1"/>
  <p:tag name="KSO_WM_TEMPLATE_CATEGORY" val="diagram"/>
  <p:tag name="KSO_WM_TEMPLATE_INDEX" val="20228063"/>
  <p:tag name="KSO_WM_UNIT_LAYERLEVEL" val="1_1_1"/>
  <p:tag name="KSO_WM_TAG_VERSION" val="1.0"/>
  <p:tag name="KSO_WM_BEAUTIFY_FLAG" val="#wm#"/>
  <p:tag name="KSO_WM_UNIT_SHADOW_SCHEMECOLOR_INDEX" val="13"/>
</p:tagLst>
</file>

<file path=ppt/tags/tag26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595_1"/>
  <p:tag name="KSO_WM_UNIT_ID" val="diagram20228063_4*l_i*595_1"/>
  <p:tag name="KSO_WM_TEMPLATE_CATEGORY" val="diagram"/>
  <p:tag name="KSO_WM_TEMPLATE_INDEX" val="20228063"/>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95_2_1"/>
  <p:tag name="KSO_WM_UNIT_ID" val="diagram20228063_4*l_h_i*595_2_1"/>
  <p:tag name="KSO_WM_TEMPLATE_CATEGORY" val="diagram"/>
  <p:tag name="KSO_WM_TEMPLATE_INDEX" val="2022806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23810,&quot;width&quot;:16837}"/>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95_2_2"/>
  <p:tag name="KSO_WM_UNIT_ID" val="diagram20228063_4*l_h_i*595_2_2"/>
  <p:tag name="KSO_WM_TEMPLATE_CATEGORY" val="diagram"/>
  <p:tag name="KSO_WM_TEMPLATE_INDEX" val="20228063"/>
  <p:tag name="KSO_WM_UNIT_LAYERLEVEL" val="1_1_1"/>
  <p:tag name="KSO_WM_TAG_VERSION" val="1.0"/>
  <p:tag name="KSO_WM_BEAUTIFY_FLAG" val="#wm#"/>
  <p:tag name="KSO_WM_UNIT_LINE_FORE_SCHEMECOLOR_INDEX" val="6"/>
  <p:tag name="KSO_WM_UNIT_LINE_FILL_TYPE" val="2"/>
  <p:tag name="KSO_WM_UNIT_SHADOW_SCHEMECOLOR_INDEX" val="14"/>
  <p:tag name="KSO_WM_UNIT_TEXT_FILL_FORE_SCHEMECOLOR_INDEX" val="2"/>
  <p:tag name="KSO_WM_UNIT_TEXT_FILL_TYPE"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595_2_1"/>
  <p:tag name="KSO_WM_UNIT_ID" val="diagram20228063_4*l_h_x*595_2_1"/>
  <p:tag name="KSO_WM_TEMPLATE_CATEGORY" val="diagram"/>
  <p:tag name="KSO_WM_TEMPLATE_INDEX" val="20228063"/>
  <p:tag name="KSO_WM_UNIT_LAYERLEVEL" val="1_1_1"/>
  <p:tag name="KSO_WM_TAG_VERSION" val="1.0"/>
  <p:tag name="KSO_WM_BEAUTIFY_FLAG" val="#wm#"/>
  <p:tag name="KSO_WM_UNIT_SHADOW_SCHEMECOLOR_INDEX" val="13"/>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395_1"/>
  <p:tag name="KSO_WM_UNIT_ID" val="diagram20228063_4*l_i*395_1"/>
  <p:tag name="KSO_WM_TEMPLATE_CATEGORY" val="diagram"/>
  <p:tag name="KSO_WM_TEMPLATE_INDEX" val="20228063"/>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wm#"/>
  <p:tag name="KSO_WM_TEMPLATE_CATEGORY" val="custom"/>
  <p:tag name="KSO_WM_TEMPLATE_INDEX" val="20225134"/>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395_3_1"/>
  <p:tag name="KSO_WM_UNIT_ID" val="diagram20228063_4*l_h_i*395_3_1"/>
  <p:tag name="KSO_WM_TEMPLATE_CATEGORY" val="diagram"/>
  <p:tag name="KSO_WM_TEMPLATE_INDEX" val="2022806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395_3_2"/>
  <p:tag name="KSO_WM_UNIT_ID" val="diagram20228063_4*l_h_i*395_3_2"/>
  <p:tag name="KSO_WM_TEMPLATE_CATEGORY" val="diagram"/>
  <p:tag name="KSO_WM_TEMPLATE_INDEX" val="20228063"/>
  <p:tag name="KSO_WM_UNIT_LAYERLEVEL" val="1_1_1"/>
  <p:tag name="KSO_WM_TAG_VERSION" val="1.0"/>
  <p:tag name="KSO_WM_BEAUTIFY_FLAG" val="#wm#"/>
  <p:tag name="KSO_WM_UNIT_LINE_FORE_SCHEMECOLOR_INDEX" val="7"/>
  <p:tag name="KSO_WM_UNIT_LINE_FILL_TYPE" val="2"/>
  <p:tag name="KSO_WM_UNIT_SHADOW_SCHEMECOLOR_INDEX" val="14"/>
  <p:tag name="KSO_WM_UNIT_TEXT_FILL_FORE_SCHEMECOLOR_INDEX" val="2"/>
  <p:tag name="KSO_WM_UNIT_TEXT_FILL_TYPE"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wm#"/>
  <p:tag name="KSO_WM_TEMPLATE_CATEGORY" val="custom"/>
  <p:tag name="KSO_WM_TEMPLATE_INDEX" val="20205176"/>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395_3_1"/>
  <p:tag name="KSO_WM_UNIT_ID" val="diagram20228063_4*l_h_x*395_3_1"/>
  <p:tag name="KSO_WM_TEMPLATE_CATEGORY" val="diagram"/>
  <p:tag name="KSO_WM_TEMPLATE_INDEX" val="20228063"/>
  <p:tag name="KSO_WM_UNIT_LAYERLEVEL" val="1_1_1"/>
  <p:tag name="KSO_WM_TAG_VERSION" val="1.0"/>
  <p:tag name="KSO_WM_BEAUTIFY_FLAG" val="#wm#"/>
  <p:tag name="KSO_WM_UNIT_SHADOW_SCHEMECOLOR_INDEX" val="13"/>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UNIT_TABLE_BEAUTIFY" val="smartTable{20383c4a-4706-4600-863b-1056da5936ff}"/>
  <p:tag name="TABLE_ENDDRAG_ORIGIN_RECT" val="702*237"/>
  <p:tag name="TABLE_ENDDRAG_RECT" val="75*911*702*237"/>
  <p:tag name="TABLE_EMPHASIZE_COLOR" val="16043430"/>
  <p:tag name="TABLE_SKINIDX" val="0"/>
  <p:tag name="TABLE_COLORIDX" val="8"/>
  <p:tag name="TABLE_COLOR_RGB" val="0x000000*0xFFFFFF*0x212121*0xFFFFFF*0xf4cda6*0xb1dce3*0xc2ebc9*0xdccee7*0xf4e8d0*0xf4a9a6"/>
</p:tagLst>
</file>

<file path=ppt/tags/tag3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UNIT_PLACING_PICTURE_USER_VIEWPORT" val="{&quot;height&quot;:9540,&quot;width&quot;:5784}"/>
</p:tagLst>
</file>

<file path=ppt/tags/tag367.xml><?xml version="1.0" encoding="utf-8"?>
<p:tagLst xmlns:p="http://schemas.openxmlformats.org/presentationml/2006/main">
  <p:tag name="KSO_WM_BEAUTIFY_FLAG" val="#wm#"/>
  <p:tag name="KSO_WM_TEMPLATE_CATEGORY" val="custom"/>
  <p:tag name="KSO_WM_TEMPLATE_INDEX" val="20205176"/>
  <p:tag name="ISLIDE.ICON" val="#93866;#81747;#148881;#148791;"/>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UNIT_PLACING_PICTURE_USER_VIEWPORT" val="{&quot;height&quot;:6995,&quot;width&quot;:7920}"/>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wm#"/>
  <p:tag name="KSO_WM_TEMPLATE_CATEGORY" val="custom"/>
  <p:tag name="KSO_WM_TEMPLATE_INDEX" val="20205176"/>
  <p:tag name="ISLIDE.ICON" val="#93866;#81747;#148881;#148791;"/>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PLACING_PICTURE_USER_VIEWPORT" val="{&quot;height&quot;:9888,&quot;width&quot;:9120}"/>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MASKTAG" val="normalMask_图片 3"/>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UNIT_PLACING_PICTURE_USER_VIEWPORT" val="{&quot;height&quot;:7416,&quot;width&quot;:6216}"/>
</p:tagLst>
</file>

<file path=ppt/tags/tag3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PP_MARK_KEY" val="57f7feac-2814-4c44-a068-81d029507cc7"/>
  <p:tag name="COMMONDATA" val="eyJoZGlkIjoiNWU4OGQzOWUwNTNkOGE2YThkZTQ0NWM4NjlhNzMwM2YifQ=="/>
  <p:tag name="commondata" val="eyJoZGlkIjoiMDJmNDdjOTAzZTQzNjI4M2E5NzZjMDk0ODYwOTVjZjUifQ=="/>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mixed20201941_410*f*1"/>
  <p:tag name="KSO_WM_TEMPLATE_CATEGORY" val="mixed"/>
  <p:tag name="KSO_WM_TEMPLATE_INDEX" val="20201941"/>
  <p:tag name="KSO_WM_UNIT_LAYERLEVEL" val="1"/>
  <p:tag name="KSO_WM_TAG_VERSION" val="1.0"/>
  <p:tag name="KSO_WM_BEAUTIFY_FLAG" val="#wm#"/>
  <p:tag name="KSO_WM_UNIT_TEXTBOXSTYLE_GUID" val="{e63ef033-7ece-41af-af6f-39012cf06d44}"/>
  <p:tag name="KSO_WM_UNIT_TEXTBOXSTYLE_TYPE" val="8"/>
  <p:tag name="KSO_WM_UNIT_TEXT_FILL_FORE_SCHEMECOLOR_INDEX_BRIGHTNESS" val="0.25"/>
  <p:tag name="KSO_WM_UNIT_TEXT_FILL_FORE_SCHEMECOLOR_INDEX" val="13"/>
  <p:tag name="KSO_WM_UNIT_TEXT_FILL_TYPE" val="1"/>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TEXTBOXSTYLE_GUID" val="{e63ef033-7ece-41af-af6f-39012cf06d44}"/>
</p:tagLst>
</file>

<file path=ppt/tags/tag67.xml><?xml version="1.0" encoding="utf-8"?>
<p:tagLst xmlns:p="http://schemas.openxmlformats.org/presentationml/2006/main">
  <p:tag name="KSO_WM_UNIT_TEXTBOXSTYLE_SHAPETYPE" val="1"/>
  <p:tag name="KSO_WM_UNIT_TEXTBOXSTYLE_ADJUSTLEFT" val="0_0"/>
  <p:tag name="KSO_WM_UNIT_TEXTBOXSTYLE_ADJUSTTOP" val="0_-25"/>
  <p:tag name="KSO_WM_UNIT_TEXTBOXSTYLE_ADJUSTWIDTH" val="100_-93.95001"/>
  <p:tag name="KSO_WM_UNIT_HIGHLIGHT" val="0"/>
  <p:tag name="KSO_WM_UNIT_COMPATIBLE" val="0"/>
  <p:tag name="KSO_WM_UNIT_DIAGRAM_ISNUMVISUAL" val="0"/>
  <p:tag name="KSO_WM_UNIT_DIAGRAM_ISREFERUNIT" val="0"/>
  <p:tag name="KSO_WM_UNIT_TYPE" val="i"/>
  <p:tag name="KSO_WM_UNIT_INDEX" val="1"/>
  <p:tag name="KSO_WM_UNIT_ID" val="mixed20201941_410*i*1"/>
  <p:tag name="KSO_WM_TEMPLATE_CATEGORY" val="mixed"/>
  <p:tag name="KSO_WM_TEMPLATE_INDEX" val="20201941"/>
  <p:tag name="KSO_WM_UNIT_LAYERLEVEL" val="1"/>
  <p:tag name="KSO_WM_TAG_VERSION" val="1.0"/>
  <p:tag name="KSO_WM_BEAUTIFY_FLAG" val="#wm#"/>
  <p:tag name="KSO_WM_UNIT_TEXTBOXSTYLE_GUID" val="{e63ef033-7ece-41af-af6f-39012cf06d44}"/>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68.xml><?xml version="1.0" encoding="utf-8"?>
<p:tagLst xmlns:p="http://schemas.openxmlformats.org/presentationml/2006/main">
  <p:tag name="KSO_WM_UNIT_TEXTBOXSTYLE_SHAPETYPE" val="1"/>
  <p:tag name="KSO_WM_UNIT_TEXTBOXSTYLE_ADJUSTLEFT" val="100_-83.44998"/>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2"/>
  <p:tag name="KSO_WM_UNIT_ID" val="mixed20201941_410*i*2"/>
  <p:tag name="KSO_WM_TEMPLATE_CATEGORY" val="mixed"/>
  <p:tag name="KSO_WM_TEMPLATE_INDEX" val="20201941"/>
  <p:tag name="KSO_WM_UNIT_LAYERLEVEL" val="1"/>
  <p:tag name="KSO_WM_TAG_VERSION" val="1.0"/>
  <p:tag name="KSO_WM_BEAUTIFY_FLAG" val="#wm#"/>
  <p:tag name="KSO_WM_UNIT_TEXTBOXSTYLE_GUID" val="{e63ef033-7ece-41af-af6f-39012cf06d44}"/>
</p:tagLst>
</file>

<file path=ppt/tags/tag69.xml><?xml version="1.0" encoding="utf-8"?>
<p:tagLst xmlns:p="http://schemas.openxmlformats.org/presentationml/2006/main">
  <p:tag name="KSO_WM_UNIT_TEXTBOXSTYLE_SHAPETYPE" val="1"/>
  <p:tag name="KSO_WM_UNIT_TEXTBOXSTYLE_ADJUSTLEFT" val="0_336.7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3"/>
  <p:tag name="KSO_WM_UNIT_ID" val="mixed20201941_410*i*3"/>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EXTBOXSTYLE_SHAPETYPE" val="1"/>
  <p:tag name="KSO_WM_UNIT_TEXTBOXSTYLE_TEMPLATETYPE" val="0"/>
  <p:tag name="KSO_WM_UNIT_TEXTBOXSTYLE_ADJUSTLEFT" val="0_359"/>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4"/>
  <p:tag name="KSO_WM_UNIT_ID" val="mixed20201941_410*i*4"/>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1.xml><?xml version="1.0" encoding="utf-8"?>
<p:tagLst xmlns:p="http://schemas.openxmlformats.org/presentationml/2006/main">
  <p:tag name="KSO_WM_UNIT_TEXTBOXSTYLE_SHAPETYPE" val="1"/>
  <p:tag name="KSO_WM_UNIT_TEXTBOXSTYLE_ADJUSTLEFT" val="0_382.8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5"/>
  <p:tag name="KSO_WM_UNIT_ID" val="mixed20201941_410*i*5"/>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xml><?xml version="1.0" encoding="utf-8"?>
<p:tagLst xmlns:p="http://schemas.openxmlformats.org/presentationml/2006/main">
  <p:tag name="KSO_WM_UNIT_TEXTBOXSTYLE_SHAPETYPE" val="1"/>
  <p:tag name="KSO_WM_UNIT_TEXTBOXSTYLE_ADJUSTLEFT" val="0_405.1"/>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6"/>
  <p:tag name="KSO_WM_UNIT_ID" val="mixed20201941_410*i*6"/>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3.xml><?xml version="1.0" encoding="utf-8"?>
<p:tagLst xmlns:p="http://schemas.openxmlformats.org/presentationml/2006/main">
  <p:tag name="KSO_WM_UNIT_TEXTBOXSTYLE_ADJUSTWIDTH" val="100_-93.95001"/>
  <p:tag name="KSO_WM_UNIT_TEXTBOXSTYLE_SHAPETYPE" val="1"/>
  <p:tag name="KSO_WM_UNIT_TEXTBOXSTYLE_ADJUSTLEFT" val="0_93.95001"/>
  <p:tag name="KSO_WM_UNIT_TEXTBOXSTYLE_ADJUSTTOP" val="100_26.54999"/>
  <p:tag name="KSO_WM_UNIT_HIGHLIGHT" val="0"/>
  <p:tag name="KSO_WM_UNIT_COMPATIBLE" val="0"/>
  <p:tag name="KSO_WM_UNIT_DIAGRAM_ISNUMVISUAL" val="0"/>
  <p:tag name="KSO_WM_UNIT_DIAGRAM_ISREFERUNIT" val="0"/>
  <p:tag name="KSO_WM_UNIT_TYPE" val="i"/>
  <p:tag name="KSO_WM_UNIT_INDEX" val="8"/>
  <p:tag name="KSO_WM_UNIT_ID" val="mixed20201941_410*i*8"/>
  <p:tag name="KSO_WM_TEMPLATE_CATEGORY" val="mixed"/>
  <p:tag name="KSO_WM_TEMPLATE_INDEX" val="20201941"/>
  <p:tag name="KSO_WM_UNIT_LAYERLEVEL" val="1"/>
  <p:tag name="KSO_WM_TAG_VERSION" val="1.0"/>
  <p:tag name="KSO_WM_BEAUTIFY_FLAG" val="#wm#"/>
  <p:tag name="KSO_WM_UNIT_TEXTBOXSTYLE_GUID" val="{e63ef033-7ece-41af-af6f-39012cf06d44}"/>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74.xml><?xml version="1.0" encoding="utf-8"?>
<p:tagLst xmlns:p="http://schemas.openxmlformats.org/presentationml/2006/main">
  <p:tag name="KSO_WM_UNIT_TEXTBOXSTYLE_SHAPETYPE" val="1"/>
  <p:tag name="KSO_WM_UNIT_TEXTBOXSTYLE_ADJUSTLEFT" val="0_0"/>
  <p:tag name="KSO_WM_UNIT_TEXTBOXSTYLE_ADJUSTTOP" val="100_20.54999"/>
  <p:tag name="KSO_WM_UNIT_HIGHLIGHT" val="0"/>
  <p:tag name="KSO_WM_UNIT_COMPATIBLE" val="0"/>
  <p:tag name="KSO_WM_UNIT_DIAGRAM_ISNUMVISUAL" val="0"/>
  <p:tag name="KSO_WM_UNIT_DIAGRAM_ISREFERUNIT" val="0"/>
  <p:tag name="KSO_WM_UNIT_TYPE" val="i"/>
  <p:tag name="KSO_WM_UNIT_INDEX" val="9"/>
  <p:tag name="KSO_WM_UNIT_ID" val="mixed20201941_410*i*9"/>
  <p:tag name="KSO_WM_TEMPLATE_CATEGORY" val="mixed"/>
  <p:tag name="KSO_WM_TEMPLATE_INDEX" val="20201941"/>
  <p:tag name="KSO_WM_UNIT_LAYERLEVEL" val="1"/>
  <p:tag name="KSO_WM_TAG_VERSION" val="1.0"/>
  <p:tag name="KSO_WM_BEAUTIFY_FLAG" val="#wm#"/>
  <p:tag name="KSO_WM_UNIT_TEXTBOXSTYLE_GUID" val="{e63ef033-7ece-41af-af6f-39012cf06d44}"/>
</p:tagLst>
</file>

<file path=ppt/tags/tag75.xml><?xml version="1.0" encoding="utf-8"?>
<p:tagLst xmlns:p="http://schemas.openxmlformats.org/presentationml/2006/main">
  <p:tag name="KSO_WM_UNIT_TEXTBOXSTYLE_SHAPETYPE" val="1"/>
  <p:tag name="KSO_WM_UNIT_TEXTBOXSTYLE_ADJUSTLEFT" val="0_0"/>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0"/>
  <p:tag name="KSO_WM_UNIT_ID" val="mixed20201941_410*i*10"/>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6.xml><?xml version="1.0" encoding="utf-8"?>
<p:tagLst xmlns:p="http://schemas.openxmlformats.org/presentationml/2006/main">
  <p:tag name="KSO_WM_UNIT_TEXTBOXSTYLE_SHAPETYPE" val="1"/>
  <p:tag name="KSO_WM_UNIT_TEXTBOXSTYLE_ADJUSTLEFT" val="0_22.25"/>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1"/>
  <p:tag name="KSO_WM_UNIT_ID" val="mixed20201941_410*i*11"/>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7.xml><?xml version="1.0" encoding="utf-8"?>
<p:tagLst xmlns:p="http://schemas.openxmlformats.org/presentationml/2006/main">
  <p:tag name="KSO_WM_UNIT_TEXTBOXSTYLE_SHAPETYPE" val="1"/>
  <p:tag name="KSO_WM_UNIT_TEXTBOXSTYLE_ADJUSTLEFT" val="0_46.10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2"/>
  <p:tag name="KSO_WM_UNIT_ID" val="mixed20201941_410*i*12"/>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UNIT_TEXTBOXSTYLE_SHAPETYPE" val="1"/>
  <p:tag name="KSO_WM_UNIT_TEXTBOXSTYLE_ADJUSTLEFT" val="0_68.35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3"/>
  <p:tag name="KSO_WM_UNIT_ID" val="mixed20201941_410*i*13"/>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TEXTBOXSTYLE_GUID" val="{5fffdc06-02ca-4c6f-b494-46feedf8e16a}"/>
</p:tagLst>
</file>

<file path=ppt/tags/tag81.xml><?xml version="1.0" encoding="utf-8"?>
<p:tagLst xmlns:p="http://schemas.openxmlformats.org/presentationml/2006/main">
  <p:tag name="KSO_WM_UNIT_TEXTBOXSTYLE_SHAPETYPE" val="1"/>
  <p:tag name="KSO_WM_UNIT_TEXTBOXSTYLE_ADJUSTLEFT" val="0_0"/>
  <p:tag name="KSO_WM_UNIT_TEXTBOXSTYLE_ADJUSTTOP" val="0_-25"/>
  <p:tag name="KSO_WM_UNIT_TEXTBOXSTYLE_ADJUSTWIDTH" val="100_-93.95001"/>
  <p:tag name="KSO_WM_UNIT_HIGHLIGHT" val="0"/>
  <p:tag name="KSO_WM_UNIT_COMPATIBLE" val="0"/>
  <p:tag name="KSO_WM_UNIT_DIAGRAM_ISNUMVISUAL" val="0"/>
  <p:tag name="KSO_WM_UNIT_DIAGRAM_ISREFERUNIT" val="0"/>
  <p:tag name="KSO_WM_UNIT_TYPE" val="i"/>
  <p:tag name="KSO_WM_UNIT_INDEX" val="1"/>
  <p:tag name="KSO_WM_UNIT_ID" val="mixed20201941_410*i*1"/>
  <p:tag name="KSO_WM_TEMPLATE_CATEGORY" val="mixed"/>
  <p:tag name="KSO_WM_TEMPLATE_INDEX" val="20201941"/>
  <p:tag name="KSO_WM_UNIT_LAYERLEVEL" val="1"/>
  <p:tag name="KSO_WM_TAG_VERSION" val="1.0"/>
  <p:tag name="KSO_WM_BEAUTIFY_FLAG" val="#wm#"/>
  <p:tag name="KSO_WM_UNIT_TEXTBOXSTYLE_GUID" val="{5fffdc06-02ca-4c6f-b494-46feedf8e16a}"/>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82.xml><?xml version="1.0" encoding="utf-8"?>
<p:tagLst xmlns:p="http://schemas.openxmlformats.org/presentationml/2006/main">
  <p:tag name="KSO_WM_UNIT_TEXTBOXSTYLE_SHAPETYPE" val="1"/>
  <p:tag name="KSO_WM_UNIT_TEXTBOXSTYLE_ADJUSTLEFT" val="100_-83.44998"/>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2"/>
  <p:tag name="KSO_WM_UNIT_ID" val="mixed20201941_410*i*2"/>
  <p:tag name="KSO_WM_TEMPLATE_CATEGORY" val="mixed"/>
  <p:tag name="KSO_WM_TEMPLATE_INDEX" val="20201941"/>
  <p:tag name="KSO_WM_UNIT_LAYERLEVEL" val="1"/>
  <p:tag name="KSO_WM_TAG_VERSION" val="1.0"/>
  <p:tag name="KSO_WM_BEAUTIFY_FLAG" val="#wm#"/>
  <p:tag name="KSO_WM_UNIT_TEXTBOXSTYLE_GUID" val="{5fffdc06-02ca-4c6f-b494-46feedf8e16a}"/>
</p:tagLst>
</file>

<file path=ppt/tags/tag83.xml><?xml version="1.0" encoding="utf-8"?>
<p:tagLst xmlns:p="http://schemas.openxmlformats.org/presentationml/2006/main">
  <p:tag name="KSO_WM_UNIT_TEXTBOXSTYLE_SHAPETYPE" val="1"/>
  <p:tag name="KSO_WM_UNIT_TEXTBOXSTYLE_ADJUSTLEFT" val="0_336.7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3"/>
  <p:tag name="KSO_WM_UNIT_ID" val="mixed20201941_410*i*3"/>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4.xml><?xml version="1.0" encoding="utf-8"?>
<p:tagLst xmlns:p="http://schemas.openxmlformats.org/presentationml/2006/main">
  <p:tag name="KSO_WM_UNIT_TEXTBOXSTYLE_SHAPETYPE" val="1"/>
  <p:tag name="KSO_WM_UNIT_TEXTBOXSTYLE_TEMPLATETYPE" val="0"/>
  <p:tag name="KSO_WM_UNIT_TEXTBOXSTYLE_ADJUSTLEFT" val="0_359"/>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4"/>
  <p:tag name="KSO_WM_UNIT_ID" val="mixed20201941_410*i*4"/>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5.xml><?xml version="1.0" encoding="utf-8"?>
<p:tagLst xmlns:p="http://schemas.openxmlformats.org/presentationml/2006/main">
  <p:tag name="KSO_WM_UNIT_TEXTBOXSTYLE_SHAPETYPE" val="1"/>
  <p:tag name="KSO_WM_UNIT_TEXTBOXSTYLE_ADJUSTLEFT" val="0_382.8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5"/>
  <p:tag name="KSO_WM_UNIT_ID" val="mixed20201941_410*i*5"/>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xml><?xml version="1.0" encoding="utf-8"?>
<p:tagLst xmlns:p="http://schemas.openxmlformats.org/presentationml/2006/main">
  <p:tag name="KSO_WM_UNIT_TEXTBOXSTYLE_SHAPETYPE" val="1"/>
  <p:tag name="KSO_WM_UNIT_TEXTBOXSTYLE_ADJUSTLEFT" val="0_405.1"/>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6"/>
  <p:tag name="KSO_WM_UNIT_ID" val="mixed20201941_410*i*6"/>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xml><?xml version="1.0" encoding="utf-8"?>
<p:tagLst xmlns:p="http://schemas.openxmlformats.org/presentationml/2006/main">
  <p:tag name="KSO_WM_UNIT_TEXTBOXSTYLE_ADJUSTWIDTH" val="100_-93.95001"/>
  <p:tag name="KSO_WM_UNIT_TEXTBOXSTYLE_SHAPETYPE" val="1"/>
  <p:tag name="KSO_WM_UNIT_TEXTBOXSTYLE_ADJUSTLEFT" val="0_93.95001"/>
  <p:tag name="KSO_WM_UNIT_TEXTBOXSTYLE_ADJUSTTOP" val="100_26.54999"/>
  <p:tag name="KSO_WM_UNIT_HIGHLIGHT" val="0"/>
  <p:tag name="KSO_WM_UNIT_COMPATIBLE" val="0"/>
  <p:tag name="KSO_WM_UNIT_DIAGRAM_ISNUMVISUAL" val="0"/>
  <p:tag name="KSO_WM_UNIT_DIAGRAM_ISREFERUNIT" val="0"/>
  <p:tag name="KSO_WM_UNIT_TYPE" val="i"/>
  <p:tag name="KSO_WM_UNIT_INDEX" val="8"/>
  <p:tag name="KSO_WM_UNIT_ID" val="mixed20201941_410*i*8"/>
  <p:tag name="KSO_WM_TEMPLATE_CATEGORY" val="mixed"/>
  <p:tag name="KSO_WM_TEMPLATE_INDEX" val="20201941"/>
  <p:tag name="KSO_WM_UNIT_LAYERLEVEL" val="1"/>
  <p:tag name="KSO_WM_TAG_VERSION" val="1.0"/>
  <p:tag name="KSO_WM_BEAUTIFY_FLAG" val="#wm#"/>
  <p:tag name="KSO_WM_UNIT_TEXTBOXSTYLE_GUID" val="{5fffdc06-02ca-4c6f-b494-46feedf8e16a}"/>
  <p:tag name="KSO_WM_UNIT_FILL_FORE_SCHEMECOLOR_INDEX_BRIGHTNESS" val="0.6"/>
  <p:tag name="KSO_WM_UNIT_FILL_FORE_SCHEMECOLOR_INDEX" val="5"/>
  <p:tag name="KSO_WM_UNIT_FILL_TYPE" val="1"/>
  <p:tag name="KSO_WM_UNIT_LINE_FORE_SCHEMECOLOR_INDEX_BRIGHTNESS" val="0.6"/>
  <p:tag name="KSO_WM_UNIT_LINE_FORE_SCHEMECOLOR_INDEX" val="5"/>
  <p:tag name="KSO_WM_UNIT_LINE_FILL_TYPE" val="2"/>
</p:tagLst>
</file>

<file path=ppt/tags/tag88.xml><?xml version="1.0" encoding="utf-8"?>
<p:tagLst xmlns:p="http://schemas.openxmlformats.org/presentationml/2006/main">
  <p:tag name="KSO_WM_UNIT_TEXTBOXSTYLE_SHAPETYPE" val="1"/>
  <p:tag name="KSO_WM_UNIT_TEXTBOXSTYLE_ADJUSTLEFT" val="0_0"/>
  <p:tag name="KSO_WM_UNIT_TEXTBOXSTYLE_ADJUSTTOP" val="100_20.54999"/>
  <p:tag name="KSO_WM_UNIT_HIGHLIGHT" val="0"/>
  <p:tag name="KSO_WM_UNIT_COMPATIBLE" val="0"/>
  <p:tag name="KSO_WM_UNIT_DIAGRAM_ISNUMVISUAL" val="0"/>
  <p:tag name="KSO_WM_UNIT_DIAGRAM_ISREFERUNIT" val="0"/>
  <p:tag name="KSO_WM_UNIT_TYPE" val="i"/>
  <p:tag name="KSO_WM_UNIT_INDEX" val="9"/>
  <p:tag name="KSO_WM_UNIT_ID" val="mixed20201941_410*i*9"/>
  <p:tag name="KSO_WM_TEMPLATE_CATEGORY" val="mixed"/>
  <p:tag name="KSO_WM_TEMPLATE_INDEX" val="20201941"/>
  <p:tag name="KSO_WM_UNIT_LAYERLEVEL" val="1"/>
  <p:tag name="KSO_WM_TAG_VERSION" val="1.0"/>
  <p:tag name="KSO_WM_BEAUTIFY_FLAG" val="#wm#"/>
  <p:tag name="KSO_WM_UNIT_TEXTBOXSTYLE_GUID" val="{5fffdc06-02ca-4c6f-b494-46feedf8e16a}"/>
</p:tagLst>
</file>

<file path=ppt/tags/tag89.xml><?xml version="1.0" encoding="utf-8"?>
<p:tagLst xmlns:p="http://schemas.openxmlformats.org/presentationml/2006/main">
  <p:tag name="KSO_WM_UNIT_TEXTBOXSTYLE_SHAPETYPE" val="1"/>
  <p:tag name="KSO_WM_UNIT_TEXTBOXSTYLE_ADJUSTLEFT" val="0_0"/>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0"/>
  <p:tag name="KSO_WM_UNIT_ID" val="mixed20201941_410*i*10"/>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TEXTBOXSTYLE_SHAPETYPE" val="1"/>
  <p:tag name="KSO_WM_UNIT_TEXTBOXSTYLE_ADJUSTLEFT" val="0_22.25"/>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1"/>
  <p:tag name="KSO_WM_UNIT_ID" val="mixed20201941_410*i*11"/>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1.xml><?xml version="1.0" encoding="utf-8"?>
<p:tagLst xmlns:p="http://schemas.openxmlformats.org/presentationml/2006/main">
  <p:tag name="KSO_WM_UNIT_TEXTBOXSTYLE_SHAPETYPE" val="1"/>
  <p:tag name="KSO_WM_UNIT_TEXTBOXSTYLE_ADJUSTLEFT" val="0_46.10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2"/>
  <p:tag name="KSO_WM_UNIT_ID" val="mixed20201941_410*i*12"/>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xml><?xml version="1.0" encoding="utf-8"?>
<p:tagLst xmlns:p="http://schemas.openxmlformats.org/presentationml/2006/main">
  <p:tag name="KSO_WM_UNIT_TEXTBOXSTYLE_SHAPETYPE" val="1"/>
  <p:tag name="KSO_WM_UNIT_TEXTBOXSTYLE_ADJUSTLEFT" val="0_68.35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3"/>
  <p:tag name="KSO_WM_UNIT_ID" val="mixed20201941_410*i*13"/>
  <p:tag name="KSO_WM_TEMPLATE_CATEGORY" val="mixed"/>
  <p:tag name="KSO_WM_TEMPLATE_INDEX" val="20201941"/>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mixed20201941_410*f*1"/>
  <p:tag name="KSO_WM_TEMPLATE_CATEGORY" val="mixed"/>
  <p:tag name="KSO_WM_TEMPLATE_INDEX" val="20201941"/>
  <p:tag name="KSO_WM_UNIT_LAYERLEVEL" val="1"/>
  <p:tag name="KSO_WM_TAG_VERSION" val="1.0"/>
  <p:tag name="KSO_WM_BEAUTIFY_FLAG" val="#wm#"/>
  <p:tag name="KSO_WM_UNIT_TEXTBOXSTYLE_GUID" val="{5fffdc06-02ca-4c6f-b494-46feedf8e16a}"/>
  <p:tag name="KSO_WM_UNIT_TEXTBOXSTYLE_TYPE" val="8"/>
  <p:tag name="KSO_WM_UNIT_TEXT_FILL_FORE_SCHEMECOLOR_INDEX_BRIGHTNESS" val="0.25"/>
  <p:tag name="KSO_WM_UNIT_TEXT_FILL_FORE_SCHEMECOLOR_INDEX" val="13"/>
  <p:tag name="KSO_WM_UNIT_TEXT_FILL_TYPE" val="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1A06D"/>
        </a:solidFill>
        <a:ln>
          <a:noFill/>
        </a:ln>
      </a:spPr>
      <a:bodyPr wrap="square" rtlCol="0" anchor="ctr">
        <a:noAutofit/>
      </a:bodyP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12450</Words>
  <Application>WPS 演示</Application>
  <PresentationFormat>自定义</PresentationFormat>
  <Paragraphs>998</Paragraphs>
  <Slides>40</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40</vt:i4>
      </vt:variant>
    </vt:vector>
  </HeadingPairs>
  <TitlesOfParts>
    <vt:vector size="59" baseType="lpstr">
      <vt:lpstr>Arial</vt:lpstr>
      <vt:lpstr>宋体</vt:lpstr>
      <vt:lpstr>Wingdings</vt:lpstr>
      <vt:lpstr>BankGothic Md BT</vt:lpstr>
      <vt:lpstr>Segoe Print</vt:lpstr>
      <vt:lpstr>楷体</vt:lpstr>
      <vt:lpstr>微软雅黑</vt:lpstr>
      <vt:lpstr>Wingdings</vt:lpstr>
      <vt:lpstr>Times New Roman</vt:lpstr>
      <vt:lpstr>方正姚体</vt:lpstr>
      <vt:lpstr>Eras Demi ITC</vt:lpstr>
      <vt:lpstr>华文细黑</vt:lpstr>
      <vt:lpstr>黑体</vt:lpstr>
      <vt:lpstr>Arial Unicode MS</vt:lpstr>
      <vt:lpstr>Calibri</vt:lpstr>
      <vt:lpstr>仿宋_GB2312</vt:lpstr>
      <vt:lpstr>汉仪大黑简</vt:lpstr>
      <vt:lpstr>汉仪黑方简</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公共服务设施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昆明麦普空间科技有限公司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13-Harlequin; 麦普规划部张如鹏</dc:creator>
  <cp:lastModifiedBy>lenovo</cp:lastModifiedBy>
  <cp:revision>974</cp:revision>
  <dcterms:created xsi:type="dcterms:W3CDTF">2019-06-19T02:08:00Z</dcterms:created>
  <dcterms:modified xsi:type="dcterms:W3CDTF">2024-07-10T02:00:14Z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F4B9B653663742B1930A462CB8BE33BF</vt:lpwstr>
  </property>
</Properties>
</file>